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sldIdLst>
    <p:sldId id="299" r:id="rId2"/>
    <p:sldId id="300" r:id="rId3"/>
    <p:sldId id="301" r:id="rId4"/>
    <p:sldId id="302" r:id="rId5"/>
    <p:sldId id="303" r:id="rId6"/>
    <p:sldId id="304" r:id="rId7"/>
    <p:sldId id="305" r:id="rId8"/>
    <p:sldId id="306" r:id="rId9"/>
    <p:sldId id="307" r:id="rId10"/>
    <p:sldId id="308" r:id="rId11"/>
    <p:sldId id="309" r:id="rId12"/>
    <p:sldId id="310" r:id="rId13"/>
    <p:sldId id="311" r:id="rId14"/>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66"/>
    <a:srgbClr val="FF66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99" autoAdjust="0"/>
  </p:normalViewPr>
  <p:slideViewPr>
    <p:cSldViewPr>
      <p:cViewPr varScale="1">
        <p:scale>
          <a:sx n="105" d="100"/>
          <a:sy n="105" d="100"/>
        </p:scale>
        <p:origin x="10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154F1-2F59-424F-8505-6BB899C67098}"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fr-FR"/>
        </a:p>
      </dgm:t>
    </dgm:pt>
    <dgm:pt modelId="{16AA58ED-02E6-4B8A-BC72-B35A4F2E5AD0}">
      <dgm:prSet phldrT="[Texte]"/>
      <dgm:spPr/>
      <dgm:t>
        <a:bodyPr/>
        <a:lstStyle/>
        <a:p>
          <a:r>
            <a:rPr lang="fr-FR"/>
            <a:t>E3D</a:t>
          </a:r>
        </a:p>
      </dgm:t>
    </dgm:pt>
    <dgm:pt modelId="{C0C3E87A-993B-4DFE-B86D-920801F3CFC5}" type="parTrans" cxnId="{79D68FB4-8900-4DAE-9D2E-B396C70AF4E0}">
      <dgm:prSet/>
      <dgm:spPr/>
      <dgm:t>
        <a:bodyPr/>
        <a:lstStyle/>
        <a:p>
          <a:endParaRPr lang="fr-FR"/>
        </a:p>
      </dgm:t>
    </dgm:pt>
    <dgm:pt modelId="{A4BA93AC-98E1-4813-A963-7C930832B917}" type="sibTrans" cxnId="{79D68FB4-8900-4DAE-9D2E-B396C70AF4E0}">
      <dgm:prSet/>
      <dgm:spPr/>
      <dgm:t>
        <a:bodyPr/>
        <a:lstStyle/>
        <a:p>
          <a:endParaRPr lang="fr-FR"/>
        </a:p>
      </dgm:t>
    </dgm:pt>
    <dgm:pt modelId="{A9AFCE3D-C8CA-456B-AEA0-2D0AA13CCDA0}">
      <dgm:prSet phldrT="[Texte]" custT="1"/>
      <dgm:spPr/>
      <dgm:t>
        <a:bodyPr/>
        <a:lstStyle/>
        <a:p>
          <a:pPr>
            <a:buClrTx/>
            <a:buSzPts val="1400"/>
            <a:buFont typeface="Arial" panose="020B0604020202020204" pitchFamily="34" charset="0"/>
            <a:buChar char="•"/>
          </a:pPr>
          <a:r>
            <a:rPr lang="fr-FR" sz="1250" b="1" dirty="0"/>
            <a:t>ENSEIGNEMENTS</a:t>
          </a:r>
          <a:endParaRPr lang="fr-FR" sz="1250" dirty="0"/>
        </a:p>
      </dgm:t>
    </dgm:pt>
    <dgm:pt modelId="{A1E7E0F5-1D89-4B71-ADFF-F8BFE6F9FE7F}" type="parTrans" cxnId="{BB37CD7C-A6F6-48A5-8C00-240EF57CFC29}">
      <dgm:prSet/>
      <dgm:spPr/>
      <dgm:t>
        <a:bodyPr/>
        <a:lstStyle/>
        <a:p>
          <a:endParaRPr lang="fr-FR"/>
        </a:p>
      </dgm:t>
    </dgm:pt>
    <dgm:pt modelId="{CA72B1A4-592D-40C4-ADE9-F3A31706DEE4}" type="sibTrans" cxnId="{BB37CD7C-A6F6-48A5-8C00-240EF57CFC29}">
      <dgm:prSet/>
      <dgm:spPr/>
      <dgm:t>
        <a:bodyPr/>
        <a:lstStyle/>
        <a:p>
          <a:endParaRPr lang="fr-FR"/>
        </a:p>
      </dgm:t>
    </dgm:pt>
    <dgm:pt modelId="{869EF3EC-7862-44C1-8400-C2A0AF19108B}">
      <dgm:prSet phldrT="[Texte]" custT="1"/>
      <dgm:spPr/>
      <dgm:t>
        <a:bodyPr/>
        <a:lstStyle/>
        <a:p>
          <a:pPr>
            <a:buClrTx/>
            <a:buSzPts val="1400"/>
            <a:buFont typeface="Arial" panose="020B0604020202020204" pitchFamily="34" charset="0"/>
            <a:buChar char="•"/>
          </a:pPr>
          <a:r>
            <a:rPr lang="fr-FR" sz="1250" b="1" dirty="0"/>
            <a:t>GOUVERNANCE</a:t>
          </a:r>
          <a:endParaRPr lang="fr-FR" sz="1250" dirty="0"/>
        </a:p>
      </dgm:t>
    </dgm:pt>
    <dgm:pt modelId="{5B451B20-7B0F-4680-B73B-4CEC3DD78F2C}" type="parTrans" cxnId="{2846136A-0B85-4C35-890A-21853AECFECE}">
      <dgm:prSet/>
      <dgm:spPr/>
      <dgm:t>
        <a:bodyPr/>
        <a:lstStyle/>
        <a:p>
          <a:endParaRPr lang="fr-FR"/>
        </a:p>
      </dgm:t>
    </dgm:pt>
    <dgm:pt modelId="{ED11979F-20D1-488D-8766-922383C36CE7}" type="sibTrans" cxnId="{2846136A-0B85-4C35-890A-21853AECFECE}">
      <dgm:prSet/>
      <dgm:spPr/>
      <dgm:t>
        <a:bodyPr/>
        <a:lstStyle/>
        <a:p>
          <a:endParaRPr lang="fr-FR"/>
        </a:p>
      </dgm:t>
    </dgm:pt>
    <dgm:pt modelId="{648DA5D5-C32E-4718-B60D-61F88D372E2D}">
      <dgm:prSet phldrT="[Texte]"/>
      <dgm:spPr/>
      <dgm:t>
        <a:bodyPr/>
        <a:lstStyle/>
        <a:p>
          <a:pPr>
            <a:buClrTx/>
            <a:buSzPts val="1400"/>
            <a:buFont typeface="Arial" panose="020B0604020202020204" pitchFamily="34" charset="0"/>
            <a:buChar char="•"/>
          </a:pPr>
          <a:r>
            <a:rPr lang="fr-FR" b="1" dirty="0"/>
            <a:t>PARTENARIATS</a:t>
          </a:r>
          <a:endParaRPr lang="fr-FR" dirty="0"/>
        </a:p>
      </dgm:t>
    </dgm:pt>
    <dgm:pt modelId="{B7CC2434-A080-4561-A463-C3C808771582}" type="parTrans" cxnId="{AD1C15CC-4E4A-4115-A49E-2BA96BBB738A}">
      <dgm:prSet/>
      <dgm:spPr/>
      <dgm:t>
        <a:bodyPr/>
        <a:lstStyle/>
        <a:p>
          <a:endParaRPr lang="fr-FR"/>
        </a:p>
      </dgm:t>
    </dgm:pt>
    <dgm:pt modelId="{0256B87F-43E7-4CE7-BB05-818D39C0D9A8}" type="sibTrans" cxnId="{AD1C15CC-4E4A-4115-A49E-2BA96BBB738A}">
      <dgm:prSet/>
      <dgm:spPr/>
      <dgm:t>
        <a:bodyPr/>
        <a:lstStyle/>
        <a:p>
          <a:endParaRPr lang="fr-FR"/>
        </a:p>
      </dgm:t>
    </dgm:pt>
    <dgm:pt modelId="{C5A76C5D-CA3B-4A81-8BAF-CB1D070A85AA}">
      <dgm:prSet phldrT="[Texte]" custT="1"/>
      <dgm:spPr/>
      <dgm:t>
        <a:bodyPr/>
        <a:lstStyle/>
        <a:p>
          <a:pPr>
            <a:buClrTx/>
            <a:buSzPts val="1400"/>
            <a:buFont typeface="Arial" panose="020B0604020202020204" pitchFamily="34" charset="0"/>
            <a:buChar char="•"/>
          </a:pPr>
          <a:r>
            <a:rPr lang="fr-FR" sz="1400" b="1"/>
            <a:t>VIE SCOLAIRE</a:t>
          </a:r>
          <a:endParaRPr lang="fr-FR" sz="1400"/>
        </a:p>
      </dgm:t>
    </dgm:pt>
    <dgm:pt modelId="{DE1A2323-204A-404B-BC34-D9CEB3E73EB3}" type="parTrans" cxnId="{13C1C7C1-FDB9-470C-898D-DB3F47BC9AB0}">
      <dgm:prSet/>
      <dgm:spPr/>
      <dgm:t>
        <a:bodyPr/>
        <a:lstStyle/>
        <a:p>
          <a:endParaRPr lang="fr-FR"/>
        </a:p>
      </dgm:t>
    </dgm:pt>
    <dgm:pt modelId="{B66FD668-6B96-45E1-9DBF-2E546F624973}" type="sibTrans" cxnId="{13C1C7C1-FDB9-470C-898D-DB3F47BC9AB0}">
      <dgm:prSet/>
      <dgm:spPr/>
      <dgm:t>
        <a:bodyPr/>
        <a:lstStyle/>
        <a:p>
          <a:endParaRPr lang="fr-FR"/>
        </a:p>
      </dgm:t>
    </dgm:pt>
    <dgm:pt modelId="{1620971C-436D-49F5-B8F7-298E2835547A}" type="pres">
      <dgm:prSet presAssocID="{95A154F1-2F59-424F-8505-6BB899C67098}" presName="Name0" presStyleCnt="0">
        <dgm:presLayoutVars>
          <dgm:chMax val="1"/>
          <dgm:dir/>
          <dgm:animLvl val="ctr"/>
          <dgm:resizeHandles val="exact"/>
        </dgm:presLayoutVars>
      </dgm:prSet>
      <dgm:spPr/>
    </dgm:pt>
    <dgm:pt modelId="{A61D3CC7-E257-4199-9647-C2A6EFD65DBD}" type="pres">
      <dgm:prSet presAssocID="{16AA58ED-02E6-4B8A-BC72-B35A4F2E5AD0}" presName="centerShape" presStyleLbl="node0" presStyleIdx="0" presStyleCnt="1" custScaleX="130653" custScaleY="130652"/>
      <dgm:spPr/>
    </dgm:pt>
    <dgm:pt modelId="{A1ED49FB-8411-4929-B42C-7E11429533D1}" type="pres">
      <dgm:prSet presAssocID="{A1E7E0F5-1D89-4B71-ADFF-F8BFE6F9FE7F}" presName="parTrans" presStyleLbl="sibTrans2D1" presStyleIdx="0" presStyleCnt="4"/>
      <dgm:spPr/>
    </dgm:pt>
    <dgm:pt modelId="{1179898C-AAF0-4A16-A32E-357E150D8E39}" type="pres">
      <dgm:prSet presAssocID="{A1E7E0F5-1D89-4B71-ADFF-F8BFE6F9FE7F}" presName="connectorText" presStyleLbl="sibTrans2D1" presStyleIdx="0" presStyleCnt="4"/>
      <dgm:spPr/>
    </dgm:pt>
    <dgm:pt modelId="{B7C807E8-0E95-43C4-8C5A-3A41D64F44BD}" type="pres">
      <dgm:prSet presAssocID="{A9AFCE3D-C8CA-456B-AEA0-2D0AA13CCDA0}" presName="node" presStyleLbl="node1" presStyleIdx="0" presStyleCnt="4" custScaleX="155788" custScaleY="81085" custRadScaleRad="106412" custRadScaleInc="-966">
        <dgm:presLayoutVars>
          <dgm:bulletEnabled val="1"/>
        </dgm:presLayoutVars>
      </dgm:prSet>
      <dgm:spPr/>
    </dgm:pt>
    <dgm:pt modelId="{C2C878D0-4E5A-4F06-B89C-0FEDC37A4DC1}" type="pres">
      <dgm:prSet presAssocID="{5B451B20-7B0F-4680-B73B-4CEC3DD78F2C}" presName="parTrans" presStyleLbl="sibTrans2D1" presStyleIdx="1" presStyleCnt="4"/>
      <dgm:spPr/>
    </dgm:pt>
    <dgm:pt modelId="{A7E8C725-E4BD-4945-AF43-04F4DEE70732}" type="pres">
      <dgm:prSet presAssocID="{5B451B20-7B0F-4680-B73B-4CEC3DD78F2C}" presName="connectorText" presStyleLbl="sibTrans2D1" presStyleIdx="1" presStyleCnt="4"/>
      <dgm:spPr/>
    </dgm:pt>
    <dgm:pt modelId="{6E8F9811-85F0-4EC4-A18B-DFF440F26020}" type="pres">
      <dgm:prSet presAssocID="{869EF3EC-7862-44C1-8400-C2A0AF19108B}" presName="node" presStyleLbl="node1" presStyleIdx="1" presStyleCnt="4" custScaleX="138997" custScaleY="89852" custRadScaleRad="133128" custRadScaleInc="209">
        <dgm:presLayoutVars>
          <dgm:bulletEnabled val="1"/>
        </dgm:presLayoutVars>
      </dgm:prSet>
      <dgm:spPr/>
    </dgm:pt>
    <dgm:pt modelId="{ABAFFB56-5F53-4D99-BF79-42747BE8742A}" type="pres">
      <dgm:prSet presAssocID="{B7CC2434-A080-4561-A463-C3C808771582}" presName="parTrans" presStyleLbl="sibTrans2D1" presStyleIdx="2" presStyleCnt="4"/>
      <dgm:spPr/>
    </dgm:pt>
    <dgm:pt modelId="{E0D5F644-9A71-4C14-813B-20044D69371B}" type="pres">
      <dgm:prSet presAssocID="{B7CC2434-A080-4561-A463-C3C808771582}" presName="connectorText" presStyleLbl="sibTrans2D1" presStyleIdx="2" presStyleCnt="4"/>
      <dgm:spPr/>
    </dgm:pt>
    <dgm:pt modelId="{C7406EB0-36E7-4BA0-B7EA-60B9279F68C8}" type="pres">
      <dgm:prSet presAssocID="{648DA5D5-C32E-4718-B60D-61F88D372E2D}" presName="node" presStyleLbl="node1" presStyleIdx="2" presStyleCnt="4" custScaleX="144589" custScaleY="83777" custRadScaleRad="110122" custRadScaleInc="934">
        <dgm:presLayoutVars>
          <dgm:bulletEnabled val="1"/>
        </dgm:presLayoutVars>
      </dgm:prSet>
      <dgm:spPr/>
    </dgm:pt>
    <dgm:pt modelId="{E193D3F3-4491-4ED6-BA0E-7F0568412377}" type="pres">
      <dgm:prSet presAssocID="{DE1A2323-204A-404B-BC34-D9CEB3E73EB3}" presName="parTrans" presStyleLbl="sibTrans2D1" presStyleIdx="3" presStyleCnt="4"/>
      <dgm:spPr/>
    </dgm:pt>
    <dgm:pt modelId="{4B8B113E-119E-49A8-BF8B-923B48B21442}" type="pres">
      <dgm:prSet presAssocID="{DE1A2323-204A-404B-BC34-D9CEB3E73EB3}" presName="connectorText" presStyleLbl="sibTrans2D1" presStyleIdx="3" presStyleCnt="4"/>
      <dgm:spPr/>
    </dgm:pt>
    <dgm:pt modelId="{F8870AD5-59F6-417F-AC1B-D2974F6D9BAE}" type="pres">
      <dgm:prSet presAssocID="{C5A76C5D-CA3B-4A81-8BAF-CB1D070A85AA}" presName="node" presStyleLbl="node1" presStyleIdx="3" presStyleCnt="4" custScaleX="140666" custScaleY="89319" custRadScaleRad="140022" custRadScaleInc="4170">
        <dgm:presLayoutVars>
          <dgm:bulletEnabled val="1"/>
        </dgm:presLayoutVars>
      </dgm:prSet>
      <dgm:spPr/>
    </dgm:pt>
  </dgm:ptLst>
  <dgm:cxnLst>
    <dgm:cxn modelId="{18A69209-135C-427A-B668-9C11BAAA89C1}" type="presOf" srcId="{869EF3EC-7862-44C1-8400-C2A0AF19108B}" destId="{6E8F9811-85F0-4EC4-A18B-DFF440F26020}" srcOrd="0" destOrd="0" presId="urn:microsoft.com/office/officeart/2005/8/layout/radial5"/>
    <dgm:cxn modelId="{18961A2A-3761-4329-9398-1CCEE798DB19}" type="presOf" srcId="{5B451B20-7B0F-4680-B73B-4CEC3DD78F2C}" destId="{C2C878D0-4E5A-4F06-B89C-0FEDC37A4DC1}" srcOrd="0" destOrd="0" presId="urn:microsoft.com/office/officeart/2005/8/layout/radial5"/>
    <dgm:cxn modelId="{48F0A439-F5D7-4E17-A0CC-CEBC55D06AD8}" type="presOf" srcId="{16AA58ED-02E6-4B8A-BC72-B35A4F2E5AD0}" destId="{A61D3CC7-E257-4199-9647-C2A6EFD65DBD}" srcOrd="0" destOrd="0" presId="urn:microsoft.com/office/officeart/2005/8/layout/radial5"/>
    <dgm:cxn modelId="{50F5BF3B-3924-40A7-A2CD-FAE3760E182F}" type="presOf" srcId="{B7CC2434-A080-4561-A463-C3C808771582}" destId="{ABAFFB56-5F53-4D99-BF79-42747BE8742A}" srcOrd="0" destOrd="0" presId="urn:microsoft.com/office/officeart/2005/8/layout/radial5"/>
    <dgm:cxn modelId="{FCC36240-0ABF-4AFD-9E03-EDDC5F01C3C7}" type="presOf" srcId="{C5A76C5D-CA3B-4A81-8BAF-CB1D070A85AA}" destId="{F8870AD5-59F6-417F-AC1B-D2974F6D9BAE}" srcOrd="0" destOrd="0" presId="urn:microsoft.com/office/officeart/2005/8/layout/radial5"/>
    <dgm:cxn modelId="{2846136A-0B85-4C35-890A-21853AECFECE}" srcId="{16AA58ED-02E6-4B8A-BC72-B35A4F2E5AD0}" destId="{869EF3EC-7862-44C1-8400-C2A0AF19108B}" srcOrd="1" destOrd="0" parTransId="{5B451B20-7B0F-4680-B73B-4CEC3DD78F2C}" sibTransId="{ED11979F-20D1-488D-8766-922383C36CE7}"/>
    <dgm:cxn modelId="{F2420853-93EB-4EFE-A84F-5713B1899648}" type="presOf" srcId="{5B451B20-7B0F-4680-B73B-4CEC3DD78F2C}" destId="{A7E8C725-E4BD-4945-AF43-04F4DEE70732}" srcOrd="1" destOrd="0" presId="urn:microsoft.com/office/officeart/2005/8/layout/radial5"/>
    <dgm:cxn modelId="{BB37CD7C-A6F6-48A5-8C00-240EF57CFC29}" srcId="{16AA58ED-02E6-4B8A-BC72-B35A4F2E5AD0}" destId="{A9AFCE3D-C8CA-456B-AEA0-2D0AA13CCDA0}" srcOrd="0" destOrd="0" parTransId="{A1E7E0F5-1D89-4B71-ADFF-F8BFE6F9FE7F}" sibTransId="{CA72B1A4-592D-40C4-ADE9-F3A31706DEE4}"/>
    <dgm:cxn modelId="{C668DE8C-3113-46B7-A0F5-470CE01B1D5D}" type="presOf" srcId="{A1E7E0F5-1D89-4B71-ADFF-F8BFE6F9FE7F}" destId="{1179898C-AAF0-4A16-A32E-357E150D8E39}" srcOrd="1" destOrd="0" presId="urn:microsoft.com/office/officeart/2005/8/layout/radial5"/>
    <dgm:cxn modelId="{7391269B-1E42-4D57-ACAF-BB0ADB1FFDAA}" type="presOf" srcId="{648DA5D5-C32E-4718-B60D-61F88D372E2D}" destId="{C7406EB0-36E7-4BA0-B7EA-60B9279F68C8}" srcOrd="0" destOrd="0" presId="urn:microsoft.com/office/officeart/2005/8/layout/radial5"/>
    <dgm:cxn modelId="{79D68FB4-8900-4DAE-9D2E-B396C70AF4E0}" srcId="{95A154F1-2F59-424F-8505-6BB899C67098}" destId="{16AA58ED-02E6-4B8A-BC72-B35A4F2E5AD0}" srcOrd="0" destOrd="0" parTransId="{C0C3E87A-993B-4DFE-B86D-920801F3CFC5}" sibTransId="{A4BA93AC-98E1-4813-A963-7C930832B917}"/>
    <dgm:cxn modelId="{13C1C7C1-FDB9-470C-898D-DB3F47BC9AB0}" srcId="{16AA58ED-02E6-4B8A-BC72-B35A4F2E5AD0}" destId="{C5A76C5D-CA3B-4A81-8BAF-CB1D070A85AA}" srcOrd="3" destOrd="0" parTransId="{DE1A2323-204A-404B-BC34-D9CEB3E73EB3}" sibTransId="{B66FD668-6B96-45E1-9DBF-2E546F624973}"/>
    <dgm:cxn modelId="{87CE53C8-83EE-4340-899C-A2939E25A1FF}" type="presOf" srcId="{B7CC2434-A080-4561-A463-C3C808771582}" destId="{E0D5F644-9A71-4C14-813B-20044D69371B}" srcOrd="1" destOrd="0" presId="urn:microsoft.com/office/officeart/2005/8/layout/radial5"/>
    <dgm:cxn modelId="{AD1C15CC-4E4A-4115-A49E-2BA96BBB738A}" srcId="{16AA58ED-02E6-4B8A-BC72-B35A4F2E5AD0}" destId="{648DA5D5-C32E-4718-B60D-61F88D372E2D}" srcOrd="2" destOrd="0" parTransId="{B7CC2434-A080-4561-A463-C3C808771582}" sibTransId="{0256B87F-43E7-4CE7-BB05-818D39C0D9A8}"/>
    <dgm:cxn modelId="{A0C4D6CC-DF2D-43C8-82E9-D7D5C85F4163}" type="presOf" srcId="{95A154F1-2F59-424F-8505-6BB899C67098}" destId="{1620971C-436D-49F5-B8F7-298E2835547A}" srcOrd="0" destOrd="0" presId="urn:microsoft.com/office/officeart/2005/8/layout/radial5"/>
    <dgm:cxn modelId="{4C0B5BD0-0090-4A74-9C8A-391B07284CCD}" type="presOf" srcId="{DE1A2323-204A-404B-BC34-D9CEB3E73EB3}" destId="{E193D3F3-4491-4ED6-BA0E-7F0568412377}" srcOrd="0" destOrd="0" presId="urn:microsoft.com/office/officeart/2005/8/layout/radial5"/>
    <dgm:cxn modelId="{780806E5-B5BF-47F0-B5E4-9D4886675959}" type="presOf" srcId="{A9AFCE3D-C8CA-456B-AEA0-2D0AA13CCDA0}" destId="{B7C807E8-0E95-43C4-8C5A-3A41D64F44BD}" srcOrd="0" destOrd="0" presId="urn:microsoft.com/office/officeart/2005/8/layout/radial5"/>
    <dgm:cxn modelId="{A345E0E8-33B5-410B-B224-A64966F9535A}" type="presOf" srcId="{A1E7E0F5-1D89-4B71-ADFF-F8BFE6F9FE7F}" destId="{A1ED49FB-8411-4929-B42C-7E11429533D1}" srcOrd="0" destOrd="0" presId="urn:microsoft.com/office/officeart/2005/8/layout/radial5"/>
    <dgm:cxn modelId="{88FF18F7-5218-4333-A25C-D803DFE58C46}" type="presOf" srcId="{DE1A2323-204A-404B-BC34-D9CEB3E73EB3}" destId="{4B8B113E-119E-49A8-BF8B-923B48B21442}" srcOrd="1" destOrd="0" presId="urn:microsoft.com/office/officeart/2005/8/layout/radial5"/>
    <dgm:cxn modelId="{D70149D3-0C42-4164-BC02-EDC5BD5F8D9D}" type="presParOf" srcId="{1620971C-436D-49F5-B8F7-298E2835547A}" destId="{A61D3CC7-E257-4199-9647-C2A6EFD65DBD}" srcOrd="0" destOrd="0" presId="urn:microsoft.com/office/officeart/2005/8/layout/radial5"/>
    <dgm:cxn modelId="{61111CD8-16FB-4516-8F54-40E6ADA76D3D}" type="presParOf" srcId="{1620971C-436D-49F5-B8F7-298E2835547A}" destId="{A1ED49FB-8411-4929-B42C-7E11429533D1}" srcOrd="1" destOrd="0" presId="urn:microsoft.com/office/officeart/2005/8/layout/radial5"/>
    <dgm:cxn modelId="{7D974701-FFD2-48BB-BCED-E738D1EC9651}" type="presParOf" srcId="{A1ED49FB-8411-4929-B42C-7E11429533D1}" destId="{1179898C-AAF0-4A16-A32E-357E150D8E39}" srcOrd="0" destOrd="0" presId="urn:microsoft.com/office/officeart/2005/8/layout/radial5"/>
    <dgm:cxn modelId="{1ED639D2-B35A-43AE-ABC7-36348F343526}" type="presParOf" srcId="{1620971C-436D-49F5-B8F7-298E2835547A}" destId="{B7C807E8-0E95-43C4-8C5A-3A41D64F44BD}" srcOrd="2" destOrd="0" presId="urn:microsoft.com/office/officeart/2005/8/layout/radial5"/>
    <dgm:cxn modelId="{DE8BB119-3295-43EA-842A-FC6FBA761C38}" type="presParOf" srcId="{1620971C-436D-49F5-B8F7-298E2835547A}" destId="{C2C878D0-4E5A-4F06-B89C-0FEDC37A4DC1}" srcOrd="3" destOrd="0" presId="urn:microsoft.com/office/officeart/2005/8/layout/radial5"/>
    <dgm:cxn modelId="{DD80B6C5-8855-488E-A083-B08BCD73BD15}" type="presParOf" srcId="{C2C878D0-4E5A-4F06-B89C-0FEDC37A4DC1}" destId="{A7E8C725-E4BD-4945-AF43-04F4DEE70732}" srcOrd="0" destOrd="0" presId="urn:microsoft.com/office/officeart/2005/8/layout/radial5"/>
    <dgm:cxn modelId="{F6925022-BF6D-46CD-AA2E-C5A5461F60CE}" type="presParOf" srcId="{1620971C-436D-49F5-B8F7-298E2835547A}" destId="{6E8F9811-85F0-4EC4-A18B-DFF440F26020}" srcOrd="4" destOrd="0" presId="urn:microsoft.com/office/officeart/2005/8/layout/radial5"/>
    <dgm:cxn modelId="{531205B7-4B07-4440-9748-E6BB28D19BCB}" type="presParOf" srcId="{1620971C-436D-49F5-B8F7-298E2835547A}" destId="{ABAFFB56-5F53-4D99-BF79-42747BE8742A}" srcOrd="5" destOrd="0" presId="urn:microsoft.com/office/officeart/2005/8/layout/radial5"/>
    <dgm:cxn modelId="{7367DB3E-66E5-42C9-9D5E-D0F128D0A0FF}" type="presParOf" srcId="{ABAFFB56-5F53-4D99-BF79-42747BE8742A}" destId="{E0D5F644-9A71-4C14-813B-20044D69371B}" srcOrd="0" destOrd="0" presId="urn:microsoft.com/office/officeart/2005/8/layout/radial5"/>
    <dgm:cxn modelId="{1FC2D888-BB14-4956-AACD-CFF5591E7455}" type="presParOf" srcId="{1620971C-436D-49F5-B8F7-298E2835547A}" destId="{C7406EB0-36E7-4BA0-B7EA-60B9279F68C8}" srcOrd="6" destOrd="0" presId="urn:microsoft.com/office/officeart/2005/8/layout/radial5"/>
    <dgm:cxn modelId="{8AC5796D-D972-4BEC-92EB-9BFAD4BA8FCA}" type="presParOf" srcId="{1620971C-436D-49F5-B8F7-298E2835547A}" destId="{E193D3F3-4491-4ED6-BA0E-7F0568412377}" srcOrd="7" destOrd="0" presId="urn:microsoft.com/office/officeart/2005/8/layout/radial5"/>
    <dgm:cxn modelId="{FB3629C9-DF35-43D9-8CFF-C8549EAACF52}" type="presParOf" srcId="{E193D3F3-4491-4ED6-BA0E-7F0568412377}" destId="{4B8B113E-119E-49A8-BF8B-923B48B21442}" srcOrd="0" destOrd="0" presId="urn:microsoft.com/office/officeart/2005/8/layout/radial5"/>
    <dgm:cxn modelId="{6C9D4B56-274B-4BF8-8822-CA685247AD59}" type="presParOf" srcId="{1620971C-436D-49F5-B8F7-298E2835547A}" destId="{F8870AD5-59F6-417F-AC1B-D2974F6D9BAE}"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DD827-F76B-4069-8A3C-E9731825E898}" type="doc">
      <dgm:prSet loTypeId="urn:microsoft.com/office/officeart/2005/8/layout/radial3" loCatId="relationship" qsTypeId="urn:microsoft.com/office/officeart/2005/8/quickstyle/simple1" qsCatId="simple" csTypeId="urn:microsoft.com/office/officeart/2005/8/colors/accent1_3" csCatId="accent1" phldr="1"/>
      <dgm:spPr/>
      <dgm:t>
        <a:bodyPr/>
        <a:lstStyle/>
        <a:p>
          <a:endParaRPr lang="fr-FR"/>
        </a:p>
      </dgm:t>
    </dgm:pt>
    <dgm:pt modelId="{E53216E3-2156-4B7A-BD7D-1736BE471BFA}">
      <dgm:prSet phldrT="[Texte]"/>
      <dgm:spPr/>
      <dgm:t>
        <a:bodyPr/>
        <a:lstStyle/>
        <a:p>
          <a:r>
            <a:rPr lang="fr-FR" dirty="0"/>
            <a:t>Collège de Landos</a:t>
          </a:r>
        </a:p>
        <a:p>
          <a:r>
            <a:rPr lang="fr-FR" dirty="0"/>
            <a:t>Niveau 3</a:t>
          </a:r>
        </a:p>
      </dgm:t>
    </dgm:pt>
    <dgm:pt modelId="{E48A1A34-E642-4431-8B37-7D85322C8913}" type="parTrans" cxnId="{7157D762-C3A7-4AD8-8565-F8ACF60DD008}">
      <dgm:prSet/>
      <dgm:spPr/>
      <dgm:t>
        <a:bodyPr/>
        <a:lstStyle/>
        <a:p>
          <a:endParaRPr lang="fr-FR"/>
        </a:p>
      </dgm:t>
    </dgm:pt>
    <dgm:pt modelId="{28626BF1-D019-416E-83A5-6E86000166E1}" type="sibTrans" cxnId="{7157D762-C3A7-4AD8-8565-F8ACF60DD008}">
      <dgm:prSet/>
      <dgm:spPr/>
      <dgm:t>
        <a:bodyPr/>
        <a:lstStyle/>
        <a:p>
          <a:endParaRPr lang="fr-FR"/>
        </a:p>
      </dgm:t>
    </dgm:pt>
    <dgm:pt modelId="{D20546B5-6631-4E57-99A2-F9CDB9F65DD0}">
      <dgm:prSet phldrT="[Texte]"/>
      <dgm:spPr/>
      <dgm:t>
        <a:bodyPr/>
        <a:lstStyle/>
        <a:p>
          <a:r>
            <a:rPr lang="fr-FR" dirty="0"/>
            <a:t>EP Costaros</a:t>
          </a:r>
        </a:p>
        <a:p>
          <a:r>
            <a:rPr lang="fr-FR" dirty="0"/>
            <a:t>Niveau 3</a:t>
          </a:r>
        </a:p>
      </dgm:t>
    </dgm:pt>
    <dgm:pt modelId="{631114B5-4585-4920-BE15-95DC5C406AAF}" type="parTrans" cxnId="{AC644697-AFE2-4CE9-9998-07735D24E685}">
      <dgm:prSet/>
      <dgm:spPr/>
      <dgm:t>
        <a:bodyPr/>
        <a:lstStyle/>
        <a:p>
          <a:endParaRPr lang="fr-FR"/>
        </a:p>
      </dgm:t>
    </dgm:pt>
    <dgm:pt modelId="{6131A250-1275-401B-A868-189F97E22798}" type="sibTrans" cxnId="{AC644697-AFE2-4CE9-9998-07735D24E685}">
      <dgm:prSet/>
      <dgm:spPr/>
      <dgm:t>
        <a:bodyPr/>
        <a:lstStyle/>
        <a:p>
          <a:endParaRPr lang="fr-FR"/>
        </a:p>
      </dgm:t>
    </dgm:pt>
    <dgm:pt modelId="{75022309-6AE1-4252-ADDA-872D55DE5EB5}">
      <dgm:prSet phldrT="[Texte]"/>
      <dgm:spPr/>
      <dgm:t>
        <a:bodyPr/>
        <a:lstStyle/>
        <a:p>
          <a:r>
            <a:rPr lang="fr-FR" dirty="0"/>
            <a:t>EP Cayres</a:t>
          </a:r>
        </a:p>
        <a:p>
          <a:r>
            <a:rPr lang="fr-FR" dirty="0"/>
            <a:t>Niveau 3</a:t>
          </a:r>
        </a:p>
      </dgm:t>
    </dgm:pt>
    <dgm:pt modelId="{9C0573AA-ED04-49DC-8132-436EB3031D72}" type="parTrans" cxnId="{17C1815A-7385-4BA2-A655-B3F638319111}">
      <dgm:prSet/>
      <dgm:spPr/>
      <dgm:t>
        <a:bodyPr/>
        <a:lstStyle/>
        <a:p>
          <a:endParaRPr lang="fr-FR"/>
        </a:p>
      </dgm:t>
    </dgm:pt>
    <dgm:pt modelId="{86CCF098-DCD6-415B-92C1-F608BC43D1D1}" type="sibTrans" cxnId="{17C1815A-7385-4BA2-A655-B3F638319111}">
      <dgm:prSet/>
      <dgm:spPr/>
      <dgm:t>
        <a:bodyPr/>
        <a:lstStyle/>
        <a:p>
          <a:endParaRPr lang="fr-FR"/>
        </a:p>
      </dgm:t>
    </dgm:pt>
    <dgm:pt modelId="{7FF469E2-CA0C-4533-95C1-1C2B94B2A3B2}">
      <dgm:prSet phldrT="[Texte]"/>
      <dgm:spPr/>
      <dgm:t>
        <a:bodyPr/>
        <a:lstStyle/>
        <a:p>
          <a:r>
            <a:rPr lang="fr-FR" dirty="0"/>
            <a:t>EP </a:t>
          </a:r>
          <a:r>
            <a:rPr lang="fr-FR" dirty="0" err="1"/>
            <a:t>Seneujols</a:t>
          </a:r>
          <a:endParaRPr lang="fr-FR" dirty="0"/>
        </a:p>
        <a:p>
          <a:r>
            <a:rPr lang="fr-FR" dirty="0"/>
            <a:t>Niveau 2</a:t>
          </a:r>
        </a:p>
      </dgm:t>
    </dgm:pt>
    <dgm:pt modelId="{07721E77-3726-47BC-9361-14A9B34ED213}" type="parTrans" cxnId="{521CEB84-B6F0-4AC9-BC28-0DB5092200EC}">
      <dgm:prSet/>
      <dgm:spPr/>
      <dgm:t>
        <a:bodyPr/>
        <a:lstStyle/>
        <a:p>
          <a:endParaRPr lang="fr-FR"/>
        </a:p>
      </dgm:t>
    </dgm:pt>
    <dgm:pt modelId="{A8639977-397D-443B-942E-54ADA2EA65DF}" type="sibTrans" cxnId="{521CEB84-B6F0-4AC9-BC28-0DB5092200EC}">
      <dgm:prSet/>
      <dgm:spPr/>
      <dgm:t>
        <a:bodyPr/>
        <a:lstStyle/>
        <a:p>
          <a:endParaRPr lang="fr-FR"/>
        </a:p>
      </dgm:t>
    </dgm:pt>
    <dgm:pt modelId="{1DC20ABD-7BA4-4EE9-BE68-B89B9C0C914C}">
      <dgm:prSet phldrT="[Texte]"/>
      <dgm:spPr/>
      <dgm:t>
        <a:bodyPr/>
        <a:lstStyle/>
        <a:p>
          <a:pPr>
            <a:buClrTx/>
            <a:buSzTx/>
            <a:buFont typeface="Arial" panose="020B0604020202020204" pitchFamily="34" charset="0"/>
            <a:buChar char="•"/>
          </a:pPr>
          <a:r>
            <a:rPr lang="fr-FR" dirty="0"/>
            <a:t>EP Le Brignon</a:t>
          </a:r>
        </a:p>
        <a:p>
          <a:pPr>
            <a:buClrTx/>
            <a:buSzTx/>
            <a:buFont typeface="Arial" panose="020B0604020202020204" pitchFamily="34" charset="0"/>
            <a:buChar char="•"/>
          </a:pPr>
          <a:r>
            <a:rPr lang="fr-FR" dirty="0"/>
            <a:t>Niveau 2</a:t>
          </a:r>
        </a:p>
      </dgm:t>
    </dgm:pt>
    <dgm:pt modelId="{93827769-F1B3-44C5-97B8-592581513F25}" type="parTrans" cxnId="{6A9127A3-6C88-4C87-9E7F-778AE134612F}">
      <dgm:prSet/>
      <dgm:spPr/>
      <dgm:t>
        <a:bodyPr/>
        <a:lstStyle/>
        <a:p>
          <a:endParaRPr lang="fr-FR"/>
        </a:p>
      </dgm:t>
    </dgm:pt>
    <dgm:pt modelId="{DF0F01CC-F0F3-46F0-A074-6A8C664EC5E1}" type="sibTrans" cxnId="{6A9127A3-6C88-4C87-9E7F-778AE134612F}">
      <dgm:prSet/>
      <dgm:spPr/>
      <dgm:t>
        <a:bodyPr/>
        <a:lstStyle/>
        <a:p>
          <a:endParaRPr lang="fr-FR"/>
        </a:p>
      </dgm:t>
    </dgm:pt>
    <dgm:pt modelId="{4DFE1FB9-675D-4481-BF49-3A135656509C}">
      <dgm:prSet/>
      <dgm:spPr/>
      <dgm:t>
        <a:bodyPr/>
        <a:lstStyle/>
        <a:p>
          <a:r>
            <a:rPr lang="fr-FR" dirty="0"/>
            <a:t>EP Le Bouchet St Nicolas</a:t>
          </a:r>
        </a:p>
        <a:p>
          <a:r>
            <a:rPr lang="fr-FR" dirty="0"/>
            <a:t>Niveau 1</a:t>
          </a:r>
        </a:p>
      </dgm:t>
    </dgm:pt>
    <dgm:pt modelId="{36865C09-E445-4C0C-BE3E-DF9804362F7A}" type="parTrans" cxnId="{AF6D5586-6C97-43FE-8AF8-693FCFBC0FD5}">
      <dgm:prSet/>
      <dgm:spPr/>
      <dgm:t>
        <a:bodyPr/>
        <a:lstStyle/>
        <a:p>
          <a:endParaRPr lang="fr-FR"/>
        </a:p>
      </dgm:t>
    </dgm:pt>
    <dgm:pt modelId="{B3C39D17-2A97-485B-AD27-2FA437FBBB29}" type="sibTrans" cxnId="{AF6D5586-6C97-43FE-8AF8-693FCFBC0FD5}">
      <dgm:prSet/>
      <dgm:spPr/>
      <dgm:t>
        <a:bodyPr/>
        <a:lstStyle/>
        <a:p>
          <a:endParaRPr lang="fr-FR"/>
        </a:p>
      </dgm:t>
    </dgm:pt>
    <dgm:pt modelId="{94B053BF-E18E-4D4B-8839-C46AA78B063D}">
      <dgm:prSet/>
      <dgm:spPr/>
      <dgm:t>
        <a:bodyPr/>
        <a:lstStyle/>
        <a:p>
          <a:r>
            <a:rPr lang="fr-FR" dirty="0"/>
            <a:t>EP Pradelles</a:t>
          </a:r>
        </a:p>
        <a:p>
          <a:r>
            <a:rPr lang="fr-FR" dirty="0"/>
            <a:t>Niveau 1</a:t>
          </a:r>
        </a:p>
      </dgm:t>
    </dgm:pt>
    <dgm:pt modelId="{DB01D219-1D9C-4A89-B125-31EF9309A264}" type="parTrans" cxnId="{2063A042-7FE2-42A3-853D-1D127E01C6CF}">
      <dgm:prSet/>
      <dgm:spPr/>
      <dgm:t>
        <a:bodyPr/>
        <a:lstStyle/>
        <a:p>
          <a:endParaRPr lang="fr-FR"/>
        </a:p>
      </dgm:t>
    </dgm:pt>
    <dgm:pt modelId="{43674757-5CFC-4FDE-9233-77B437FB95F5}" type="sibTrans" cxnId="{2063A042-7FE2-42A3-853D-1D127E01C6CF}">
      <dgm:prSet/>
      <dgm:spPr/>
      <dgm:t>
        <a:bodyPr/>
        <a:lstStyle/>
        <a:p>
          <a:endParaRPr lang="fr-FR"/>
        </a:p>
      </dgm:t>
    </dgm:pt>
    <dgm:pt modelId="{A2CE4DDA-4573-484C-942A-95CBEE6E331A}">
      <dgm:prSet/>
      <dgm:spPr/>
      <dgm:t>
        <a:bodyPr/>
        <a:lstStyle/>
        <a:p>
          <a:r>
            <a:rPr lang="fr-FR" dirty="0"/>
            <a:t>EP Landos</a:t>
          </a:r>
        </a:p>
        <a:p>
          <a:r>
            <a:rPr lang="fr-FR" dirty="0"/>
            <a:t>Niveau 1</a:t>
          </a:r>
        </a:p>
      </dgm:t>
    </dgm:pt>
    <dgm:pt modelId="{87B51508-0E75-4C4A-AADC-8320CDF5C396}" type="parTrans" cxnId="{9B4768C5-0DA6-4CD5-9E18-C873109D9870}">
      <dgm:prSet/>
      <dgm:spPr/>
      <dgm:t>
        <a:bodyPr/>
        <a:lstStyle/>
        <a:p>
          <a:endParaRPr lang="fr-FR"/>
        </a:p>
      </dgm:t>
    </dgm:pt>
    <dgm:pt modelId="{A2B7768C-7279-450A-A86D-F0588A06EA31}" type="sibTrans" cxnId="{9B4768C5-0DA6-4CD5-9E18-C873109D9870}">
      <dgm:prSet/>
      <dgm:spPr/>
      <dgm:t>
        <a:bodyPr/>
        <a:lstStyle/>
        <a:p>
          <a:endParaRPr lang="fr-FR"/>
        </a:p>
      </dgm:t>
    </dgm:pt>
    <dgm:pt modelId="{7782583D-BD6D-4F48-B293-566F242356AD}" type="pres">
      <dgm:prSet presAssocID="{606DD827-F76B-4069-8A3C-E9731825E898}" presName="composite" presStyleCnt="0">
        <dgm:presLayoutVars>
          <dgm:chMax val="1"/>
          <dgm:dir/>
          <dgm:resizeHandles val="exact"/>
        </dgm:presLayoutVars>
      </dgm:prSet>
      <dgm:spPr/>
    </dgm:pt>
    <dgm:pt modelId="{CDC9AEBE-1D5A-4CEF-ABB8-C07E8D4AF4E5}" type="pres">
      <dgm:prSet presAssocID="{606DD827-F76B-4069-8A3C-E9731825E898}" presName="radial" presStyleCnt="0">
        <dgm:presLayoutVars>
          <dgm:animLvl val="ctr"/>
        </dgm:presLayoutVars>
      </dgm:prSet>
      <dgm:spPr/>
    </dgm:pt>
    <dgm:pt modelId="{E4F31B62-8D2C-4020-BBA6-7E6E0E815B52}" type="pres">
      <dgm:prSet presAssocID="{E53216E3-2156-4B7A-BD7D-1736BE471BFA}" presName="centerShape" presStyleLbl="vennNode1" presStyleIdx="0" presStyleCnt="8"/>
      <dgm:spPr/>
    </dgm:pt>
    <dgm:pt modelId="{05E3564E-71B5-4389-A8C1-7843C790208D}" type="pres">
      <dgm:prSet presAssocID="{D20546B5-6631-4E57-99A2-F9CDB9F65DD0}" presName="node" presStyleLbl="vennNode1" presStyleIdx="1" presStyleCnt="8">
        <dgm:presLayoutVars>
          <dgm:bulletEnabled val="1"/>
        </dgm:presLayoutVars>
      </dgm:prSet>
      <dgm:spPr/>
    </dgm:pt>
    <dgm:pt modelId="{7F6C010A-E2B0-4E77-8F70-8DA789754DA5}" type="pres">
      <dgm:prSet presAssocID="{75022309-6AE1-4252-ADDA-872D55DE5EB5}" presName="node" presStyleLbl="vennNode1" presStyleIdx="2" presStyleCnt="8">
        <dgm:presLayoutVars>
          <dgm:bulletEnabled val="1"/>
        </dgm:presLayoutVars>
      </dgm:prSet>
      <dgm:spPr/>
    </dgm:pt>
    <dgm:pt modelId="{9BECEDE3-4256-4056-ADC1-70785412A67F}" type="pres">
      <dgm:prSet presAssocID="{7FF469E2-CA0C-4533-95C1-1C2B94B2A3B2}" presName="node" presStyleLbl="vennNode1" presStyleIdx="3" presStyleCnt="8">
        <dgm:presLayoutVars>
          <dgm:bulletEnabled val="1"/>
        </dgm:presLayoutVars>
      </dgm:prSet>
      <dgm:spPr/>
    </dgm:pt>
    <dgm:pt modelId="{B77D8050-943F-488B-A935-DC2518360A47}" type="pres">
      <dgm:prSet presAssocID="{1DC20ABD-7BA4-4EE9-BE68-B89B9C0C914C}" presName="node" presStyleLbl="vennNode1" presStyleIdx="4" presStyleCnt="8">
        <dgm:presLayoutVars>
          <dgm:bulletEnabled val="1"/>
        </dgm:presLayoutVars>
      </dgm:prSet>
      <dgm:spPr/>
    </dgm:pt>
    <dgm:pt modelId="{67AD6DAD-FAB1-41F4-A6DD-5363E27880A6}" type="pres">
      <dgm:prSet presAssocID="{4DFE1FB9-675D-4481-BF49-3A135656509C}" presName="node" presStyleLbl="vennNode1" presStyleIdx="5" presStyleCnt="8">
        <dgm:presLayoutVars>
          <dgm:bulletEnabled val="1"/>
        </dgm:presLayoutVars>
      </dgm:prSet>
      <dgm:spPr/>
    </dgm:pt>
    <dgm:pt modelId="{C5141223-050A-4357-8073-B5C01B63F33F}" type="pres">
      <dgm:prSet presAssocID="{94B053BF-E18E-4D4B-8839-C46AA78B063D}" presName="node" presStyleLbl="vennNode1" presStyleIdx="6" presStyleCnt="8">
        <dgm:presLayoutVars>
          <dgm:bulletEnabled val="1"/>
        </dgm:presLayoutVars>
      </dgm:prSet>
      <dgm:spPr/>
    </dgm:pt>
    <dgm:pt modelId="{2BB11538-E266-4921-A4C3-7A412930D3C6}" type="pres">
      <dgm:prSet presAssocID="{A2CE4DDA-4573-484C-942A-95CBEE6E331A}" presName="node" presStyleLbl="vennNode1" presStyleIdx="7" presStyleCnt="8">
        <dgm:presLayoutVars>
          <dgm:bulletEnabled val="1"/>
        </dgm:presLayoutVars>
      </dgm:prSet>
      <dgm:spPr/>
    </dgm:pt>
  </dgm:ptLst>
  <dgm:cxnLst>
    <dgm:cxn modelId="{A928ED0A-77ED-4D88-B7B4-FC6E9BC18344}" type="presOf" srcId="{75022309-6AE1-4252-ADDA-872D55DE5EB5}" destId="{7F6C010A-E2B0-4E77-8F70-8DA789754DA5}" srcOrd="0" destOrd="0" presId="urn:microsoft.com/office/officeart/2005/8/layout/radial3"/>
    <dgm:cxn modelId="{62267139-BBC1-4B87-A204-5137D22FC7AD}" type="presOf" srcId="{7FF469E2-CA0C-4533-95C1-1C2B94B2A3B2}" destId="{9BECEDE3-4256-4056-ADC1-70785412A67F}" srcOrd="0" destOrd="0" presId="urn:microsoft.com/office/officeart/2005/8/layout/radial3"/>
    <dgm:cxn modelId="{21414940-68B6-460C-A29A-C4A53A12456B}" type="presOf" srcId="{D20546B5-6631-4E57-99A2-F9CDB9F65DD0}" destId="{05E3564E-71B5-4389-A8C1-7843C790208D}" srcOrd="0" destOrd="0" presId="urn:microsoft.com/office/officeart/2005/8/layout/radial3"/>
    <dgm:cxn modelId="{2063A042-7FE2-42A3-853D-1D127E01C6CF}" srcId="{E53216E3-2156-4B7A-BD7D-1736BE471BFA}" destId="{94B053BF-E18E-4D4B-8839-C46AA78B063D}" srcOrd="5" destOrd="0" parTransId="{DB01D219-1D9C-4A89-B125-31EF9309A264}" sibTransId="{43674757-5CFC-4FDE-9233-77B437FB95F5}"/>
    <dgm:cxn modelId="{7157D762-C3A7-4AD8-8565-F8ACF60DD008}" srcId="{606DD827-F76B-4069-8A3C-E9731825E898}" destId="{E53216E3-2156-4B7A-BD7D-1736BE471BFA}" srcOrd="0" destOrd="0" parTransId="{E48A1A34-E642-4431-8B37-7D85322C8913}" sibTransId="{28626BF1-D019-416E-83A5-6E86000166E1}"/>
    <dgm:cxn modelId="{60856863-A12F-46F7-8E76-B70023772396}" type="presOf" srcId="{E53216E3-2156-4B7A-BD7D-1736BE471BFA}" destId="{E4F31B62-8D2C-4020-BBA6-7E6E0E815B52}" srcOrd="0" destOrd="0" presId="urn:microsoft.com/office/officeart/2005/8/layout/radial3"/>
    <dgm:cxn modelId="{17C1815A-7385-4BA2-A655-B3F638319111}" srcId="{E53216E3-2156-4B7A-BD7D-1736BE471BFA}" destId="{75022309-6AE1-4252-ADDA-872D55DE5EB5}" srcOrd="1" destOrd="0" parTransId="{9C0573AA-ED04-49DC-8132-436EB3031D72}" sibTransId="{86CCF098-DCD6-415B-92C1-F608BC43D1D1}"/>
    <dgm:cxn modelId="{521CEB84-B6F0-4AC9-BC28-0DB5092200EC}" srcId="{E53216E3-2156-4B7A-BD7D-1736BE471BFA}" destId="{7FF469E2-CA0C-4533-95C1-1C2B94B2A3B2}" srcOrd="2" destOrd="0" parTransId="{07721E77-3726-47BC-9361-14A9B34ED213}" sibTransId="{A8639977-397D-443B-942E-54ADA2EA65DF}"/>
    <dgm:cxn modelId="{AF6D5586-6C97-43FE-8AF8-693FCFBC0FD5}" srcId="{E53216E3-2156-4B7A-BD7D-1736BE471BFA}" destId="{4DFE1FB9-675D-4481-BF49-3A135656509C}" srcOrd="4" destOrd="0" parTransId="{36865C09-E445-4C0C-BE3E-DF9804362F7A}" sibTransId="{B3C39D17-2A97-485B-AD27-2FA437FBBB29}"/>
    <dgm:cxn modelId="{AC644697-AFE2-4CE9-9998-07735D24E685}" srcId="{E53216E3-2156-4B7A-BD7D-1736BE471BFA}" destId="{D20546B5-6631-4E57-99A2-F9CDB9F65DD0}" srcOrd="0" destOrd="0" parTransId="{631114B5-4585-4920-BE15-95DC5C406AAF}" sibTransId="{6131A250-1275-401B-A868-189F97E22798}"/>
    <dgm:cxn modelId="{6A9127A3-6C88-4C87-9E7F-778AE134612F}" srcId="{E53216E3-2156-4B7A-BD7D-1736BE471BFA}" destId="{1DC20ABD-7BA4-4EE9-BE68-B89B9C0C914C}" srcOrd="3" destOrd="0" parTransId="{93827769-F1B3-44C5-97B8-592581513F25}" sibTransId="{DF0F01CC-F0F3-46F0-A074-6A8C664EC5E1}"/>
    <dgm:cxn modelId="{9B4768C5-0DA6-4CD5-9E18-C873109D9870}" srcId="{E53216E3-2156-4B7A-BD7D-1736BE471BFA}" destId="{A2CE4DDA-4573-484C-942A-95CBEE6E331A}" srcOrd="6" destOrd="0" parTransId="{87B51508-0E75-4C4A-AADC-8320CDF5C396}" sibTransId="{A2B7768C-7279-450A-A86D-F0588A06EA31}"/>
    <dgm:cxn modelId="{4081F1CB-C604-4783-BEEC-27239E26B2AC}" type="presOf" srcId="{1DC20ABD-7BA4-4EE9-BE68-B89B9C0C914C}" destId="{B77D8050-943F-488B-A935-DC2518360A47}" srcOrd="0" destOrd="0" presId="urn:microsoft.com/office/officeart/2005/8/layout/radial3"/>
    <dgm:cxn modelId="{47B6D9CE-EF8C-4B85-AA08-46B897822E97}" type="presOf" srcId="{94B053BF-E18E-4D4B-8839-C46AA78B063D}" destId="{C5141223-050A-4357-8073-B5C01B63F33F}" srcOrd="0" destOrd="0" presId="urn:microsoft.com/office/officeart/2005/8/layout/radial3"/>
    <dgm:cxn modelId="{70F9A1D7-DA00-4325-9930-AC60BF01D601}" type="presOf" srcId="{A2CE4DDA-4573-484C-942A-95CBEE6E331A}" destId="{2BB11538-E266-4921-A4C3-7A412930D3C6}" srcOrd="0" destOrd="0" presId="urn:microsoft.com/office/officeart/2005/8/layout/radial3"/>
    <dgm:cxn modelId="{F77EEFE6-B76C-4EFC-9ED9-62461DA821BD}" type="presOf" srcId="{4DFE1FB9-675D-4481-BF49-3A135656509C}" destId="{67AD6DAD-FAB1-41F4-A6DD-5363E27880A6}" srcOrd="0" destOrd="0" presId="urn:microsoft.com/office/officeart/2005/8/layout/radial3"/>
    <dgm:cxn modelId="{BAFB39FF-3832-48FD-B480-024EC721E2C2}" type="presOf" srcId="{606DD827-F76B-4069-8A3C-E9731825E898}" destId="{7782583D-BD6D-4F48-B293-566F242356AD}" srcOrd="0" destOrd="0" presId="urn:microsoft.com/office/officeart/2005/8/layout/radial3"/>
    <dgm:cxn modelId="{E44BDEFF-4B0F-4091-9795-A564358F84D6}" type="presParOf" srcId="{7782583D-BD6D-4F48-B293-566F242356AD}" destId="{CDC9AEBE-1D5A-4CEF-ABB8-C07E8D4AF4E5}" srcOrd="0" destOrd="0" presId="urn:microsoft.com/office/officeart/2005/8/layout/radial3"/>
    <dgm:cxn modelId="{0505DB13-34D5-40D1-B853-02BD48F50697}" type="presParOf" srcId="{CDC9AEBE-1D5A-4CEF-ABB8-C07E8D4AF4E5}" destId="{E4F31B62-8D2C-4020-BBA6-7E6E0E815B52}" srcOrd="0" destOrd="0" presId="urn:microsoft.com/office/officeart/2005/8/layout/radial3"/>
    <dgm:cxn modelId="{D65D10D1-6E45-401C-8676-CA02BDEC2BB2}" type="presParOf" srcId="{CDC9AEBE-1D5A-4CEF-ABB8-C07E8D4AF4E5}" destId="{05E3564E-71B5-4389-A8C1-7843C790208D}" srcOrd="1" destOrd="0" presId="urn:microsoft.com/office/officeart/2005/8/layout/radial3"/>
    <dgm:cxn modelId="{23496599-7263-4D00-86DC-55ACCA1C30CE}" type="presParOf" srcId="{CDC9AEBE-1D5A-4CEF-ABB8-C07E8D4AF4E5}" destId="{7F6C010A-E2B0-4E77-8F70-8DA789754DA5}" srcOrd="2" destOrd="0" presId="urn:microsoft.com/office/officeart/2005/8/layout/radial3"/>
    <dgm:cxn modelId="{3C9FD09A-32E4-4413-81D0-90E8B969524C}" type="presParOf" srcId="{CDC9AEBE-1D5A-4CEF-ABB8-C07E8D4AF4E5}" destId="{9BECEDE3-4256-4056-ADC1-70785412A67F}" srcOrd="3" destOrd="0" presId="urn:microsoft.com/office/officeart/2005/8/layout/radial3"/>
    <dgm:cxn modelId="{0D6BEEE7-5045-43D0-8069-F33C3FDA002D}" type="presParOf" srcId="{CDC9AEBE-1D5A-4CEF-ABB8-C07E8D4AF4E5}" destId="{B77D8050-943F-488B-A935-DC2518360A47}" srcOrd="4" destOrd="0" presId="urn:microsoft.com/office/officeart/2005/8/layout/radial3"/>
    <dgm:cxn modelId="{0E79E3DC-FCB9-4AEF-AF3A-F2FE28314F7A}" type="presParOf" srcId="{CDC9AEBE-1D5A-4CEF-ABB8-C07E8D4AF4E5}" destId="{67AD6DAD-FAB1-41F4-A6DD-5363E27880A6}" srcOrd="5" destOrd="0" presId="urn:microsoft.com/office/officeart/2005/8/layout/radial3"/>
    <dgm:cxn modelId="{3B29424F-84F5-499A-9607-3F93432FDD0C}" type="presParOf" srcId="{CDC9AEBE-1D5A-4CEF-ABB8-C07E8D4AF4E5}" destId="{C5141223-050A-4357-8073-B5C01B63F33F}" srcOrd="6" destOrd="0" presId="urn:microsoft.com/office/officeart/2005/8/layout/radial3"/>
    <dgm:cxn modelId="{7199EE11-23BF-44FD-9728-16F542C011EB}" type="presParOf" srcId="{CDC9AEBE-1D5A-4CEF-ABB8-C07E8D4AF4E5}" destId="{2BB11538-E266-4921-A4C3-7A412930D3C6}"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D3CC7-E257-4199-9647-C2A6EFD65DBD}">
      <dsp:nvSpPr>
        <dsp:cNvPr id="0" name=""/>
        <dsp:cNvSpPr/>
      </dsp:nvSpPr>
      <dsp:spPr>
        <a:xfrm>
          <a:off x="2790615" y="1549772"/>
          <a:ext cx="1344229" cy="134421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r-FR" sz="3600" kern="1200"/>
            <a:t>E3D</a:t>
          </a:r>
        </a:p>
      </dsp:txBody>
      <dsp:txXfrm>
        <a:off x="2987473" y="1746628"/>
        <a:ext cx="950513" cy="950507"/>
      </dsp:txXfrm>
    </dsp:sp>
    <dsp:sp modelId="{A1ED49FB-8411-4929-B42C-7E11429533D1}">
      <dsp:nvSpPr>
        <dsp:cNvPr id="0" name=""/>
        <dsp:cNvSpPr/>
      </dsp:nvSpPr>
      <dsp:spPr>
        <a:xfrm rot="16173918">
          <a:off x="3329239" y="1143130"/>
          <a:ext cx="253265" cy="34981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3367517" y="1251080"/>
        <a:ext cx="177286" cy="209886"/>
      </dsp:txXfrm>
    </dsp:sp>
    <dsp:sp modelId="{B7C807E8-0E95-43C4-8C5A-3A41D64F44BD}">
      <dsp:nvSpPr>
        <dsp:cNvPr id="0" name=""/>
        <dsp:cNvSpPr/>
      </dsp:nvSpPr>
      <dsp:spPr>
        <a:xfrm>
          <a:off x="2448279" y="29140"/>
          <a:ext cx="2003540" cy="1042808"/>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ClrTx/>
            <a:buSzPts val="1400"/>
            <a:buFont typeface="Arial" panose="020B0604020202020204" pitchFamily="34" charset="0"/>
            <a:buNone/>
          </a:pPr>
          <a:r>
            <a:rPr lang="fr-FR" sz="1250" b="1" kern="1200" dirty="0"/>
            <a:t>ENSEIGNEMENTS</a:t>
          </a:r>
          <a:endParaRPr lang="fr-FR" sz="1250" kern="1200" dirty="0"/>
        </a:p>
      </dsp:txBody>
      <dsp:txXfrm>
        <a:off x="2741691" y="181856"/>
        <a:ext cx="1416716" cy="737376"/>
      </dsp:txXfrm>
    </dsp:sp>
    <dsp:sp modelId="{C2C878D0-4E5A-4F06-B89C-0FEDC37A4DC1}">
      <dsp:nvSpPr>
        <dsp:cNvPr id="0" name=""/>
        <dsp:cNvSpPr/>
      </dsp:nvSpPr>
      <dsp:spPr>
        <a:xfrm rot="5643">
          <a:off x="4250364" y="2048497"/>
          <a:ext cx="278299" cy="34981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4250364" y="2118390"/>
        <a:ext cx="194809" cy="209886"/>
      </dsp:txXfrm>
    </dsp:sp>
    <dsp:sp modelId="{6E8F9811-85F0-4EC4-A18B-DFF440F26020}">
      <dsp:nvSpPr>
        <dsp:cNvPr id="0" name=""/>
        <dsp:cNvSpPr/>
      </dsp:nvSpPr>
      <dsp:spPr>
        <a:xfrm>
          <a:off x="4659934" y="1647534"/>
          <a:ext cx="1787596" cy="1155558"/>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ClrTx/>
            <a:buSzPts val="1400"/>
            <a:buFont typeface="Arial" panose="020B0604020202020204" pitchFamily="34" charset="0"/>
            <a:buNone/>
          </a:pPr>
          <a:r>
            <a:rPr lang="fr-FR" sz="1250" b="1" kern="1200" dirty="0"/>
            <a:t>GOUVERNANCE</a:t>
          </a:r>
          <a:endParaRPr lang="fr-FR" sz="1250" kern="1200" dirty="0"/>
        </a:p>
      </dsp:txBody>
      <dsp:txXfrm>
        <a:off x="4921721" y="1816762"/>
        <a:ext cx="1264022" cy="817102"/>
      </dsp:txXfrm>
    </dsp:sp>
    <dsp:sp modelId="{ABAFFB56-5F53-4D99-BF79-42747BE8742A}">
      <dsp:nvSpPr>
        <dsp:cNvPr id="0" name=""/>
        <dsp:cNvSpPr/>
      </dsp:nvSpPr>
      <dsp:spPr>
        <a:xfrm rot="5425650">
          <a:off x="3326175" y="2956560"/>
          <a:ext cx="259535" cy="34981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3365395" y="2987593"/>
        <a:ext cx="181675" cy="209886"/>
      </dsp:txXfrm>
    </dsp:sp>
    <dsp:sp modelId="{C7406EB0-36E7-4BA0-B7EA-60B9279F68C8}">
      <dsp:nvSpPr>
        <dsp:cNvPr id="0" name=""/>
        <dsp:cNvSpPr/>
      </dsp:nvSpPr>
      <dsp:spPr>
        <a:xfrm>
          <a:off x="2520285" y="3383644"/>
          <a:ext cx="1859513" cy="1077429"/>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ClrTx/>
            <a:buSzPts val="1400"/>
            <a:buFont typeface="Arial" panose="020B0604020202020204" pitchFamily="34" charset="0"/>
            <a:buNone/>
          </a:pPr>
          <a:r>
            <a:rPr lang="fr-FR" sz="1400" b="1" kern="1200" dirty="0"/>
            <a:t>PARTENARIATS</a:t>
          </a:r>
          <a:endParaRPr lang="fr-FR" sz="1400" kern="1200" dirty="0"/>
        </a:p>
      </dsp:txBody>
      <dsp:txXfrm>
        <a:off x="2792604" y="3541430"/>
        <a:ext cx="1314875" cy="761857"/>
      </dsp:txXfrm>
    </dsp:sp>
    <dsp:sp modelId="{E193D3F3-4491-4ED6-BA0E-7F0568412377}">
      <dsp:nvSpPr>
        <dsp:cNvPr id="0" name=""/>
        <dsp:cNvSpPr/>
      </dsp:nvSpPr>
      <dsp:spPr>
        <a:xfrm rot="10912590">
          <a:off x="2323618" y="2015068"/>
          <a:ext cx="330380" cy="34981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2422705" y="2086653"/>
        <a:ext cx="231266" cy="209886"/>
      </dsp:txXfrm>
    </dsp:sp>
    <dsp:sp modelId="{F8870AD5-59F6-417F-AC1B-D2974F6D9BAE}">
      <dsp:nvSpPr>
        <dsp:cNvPr id="0" name=""/>
        <dsp:cNvSpPr/>
      </dsp:nvSpPr>
      <dsp:spPr>
        <a:xfrm>
          <a:off x="360091" y="1575513"/>
          <a:ext cx="1809061" cy="1148703"/>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ClrTx/>
            <a:buSzPts val="1400"/>
            <a:buFont typeface="Arial" panose="020B0604020202020204" pitchFamily="34" charset="0"/>
            <a:buNone/>
          </a:pPr>
          <a:r>
            <a:rPr lang="fr-FR" sz="1400" b="1" kern="1200"/>
            <a:t>VIE SCOLAIRE</a:t>
          </a:r>
          <a:endParaRPr lang="fr-FR" sz="1400" kern="1200"/>
        </a:p>
      </dsp:txBody>
      <dsp:txXfrm>
        <a:off x="625022" y="1743737"/>
        <a:ext cx="1279199" cy="812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31B62-8D2C-4020-BBA6-7E6E0E815B52}">
      <dsp:nvSpPr>
        <dsp:cNvPr id="0" name=""/>
        <dsp:cNvSpPr/>
      </dsp:nvSpPr>
      <dsp:spPr>
        <a:xfrm>
          <a:off x="2321379" y="1039353"/>
          <a:ext cx="2486032" cy="2486032"/>
        </a:xfrm>
        <a:prstGeom prst="ellipse">
          <a:avLst/>
        </a:prstGeom>
        <a:solidFill>
          <a:schemeClr val="accent1">
            <a:shade val="80000"/>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fr-FR" sz="2700" kern="1200" dirty="0"/>
            <a:t>Collège de Landos</a:t>
          </a:r>
        </a:p>
        <a:p>
          <a:pPr marL="0" lvl="0" indent="0" algn="ctr" defTabSz="1200150">
            <a:lnSpc>
              <a:spcPct val="90000"/>
            </a:lnSpc>
            <a:spcBef>
              <a:spcPct val="0"/>
            </a:spcBef>
            <a:spcAft>
              <a:spcPct val="35000"/>
            </a:spcAft>
            <a:buNone/>
          </a:pPr>
          <a:r>
            <a:rPr lang="fr-FR" sz="2700" kern="1200" dirty="0"/>
            <a:t>Niveau 3</a:t>
          </a:r>
        </a:p>
      </dsp:txBody>
      <dsp:txXfrm>
        <a:off x="2685450" y="1403424"/>
        <a:ext cx="1757890" cy="1757890"/>
      </dsp:txXfrm>
    </dsp:sp>
    <dsp:sp modelId="{05E3564E-71B5-4389-A8C1-7843C790208D}">
      <dsp:nvSpPr>
        <dsp:cNvPr id="0" name=""/>
        <dsp:cNvSpPr/>
      </dsp:nvSpPr>
      <dsp:spPr>
        <a:xfrm>
          <a:off x="2942887" y="40969"/>
          <a:ext cx="1243016" cy="1243016"/>
        </a:xfrm>
        <a:prstGeom prst="ellipse">
          <a:avLst/>
        </a:prstGeom>
        <a:solidFill>
          <a:schemeClr val="accent1">
            <a:shade val="80000"/>
            <a:alpha val="50000"/>
            <a:hueOff val="-70178"/>
            <a:satOff val="-7715"/>
            <a:lumOff val="51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EP Costaros</a:t>
          </a:r>
        </a:p>
        <a:p>
          <a:pPr marL="0" lvl="0" indent="0" algn="ctr" defTabSz="577850">
            <a:lnSpc>
              <a:spcPct val="90000"/>
            </a:lnSpc>
            <a:spcBef>
              <a:spcPct val="0"/>
            </a:spcBef>
            <a:spcAft>
              <a:spcPct val="35000"/>
            </a:spcAft>
            <a:buNone/>
          </a:pPr>
          <a:r>
            <a:rPr lang="fr-FR" sz="1300" kern="1200" dirty="0"/>
            <a:t>Niveau 3</a:t>
          </a:r>
        </a:p>
      </dsp:txBody>
      <dsp:txXfrm>
        <a:off x="3124922" y="223004"/>
        <a:ext cx="878946" cy="878946"/>
      </dsp:txXfrm>
    </dsp:sp>
    <dsp:sp modelId="{7F6C010A-E2B0-4E77-8F70-8DA789754DA5}">
      <dsp:nvSpPr>
        <dsp:cNvPr id="0" name=""/>
        <dsp:cNvSpPr/>
      </dsp:nvSpPr>
      <dsp:spPr>
        <a:xfrm>
          <a:off x="4209370" y="650875"/>
          <a:ext cx="1243016" cy="1243016"/>
        </a:xfrm>
        <a:prstGeom prst="ellipse">
          <a:avLst/>
        </a:prstGeom>
        <a:solidFill>
          <a:schemeClr val="accent1">
            <a:shade val="80000"/>
            <a:alpha val="50000"/>
            <a:hueOff val="-140356"/>
            <a:satOff val="-15430"/>
            <a:lumOff val="1036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EP Cayres</a:t>
          </a:r>
        </a:p>
        <a:p>
          <a:pPr marL="0" lvl="0" indent="0" algn="ctr" defTabSz="577850">
            <a:lnSpc>
              <a:spcPct val="90000"/>
            </a:lnSpc>
            <a:spcBef>
              <a:spcPct val="0"/>
            </a:spcBef>
            <a:spcAft>
              <a:spcPct val="35000"/>
            </a:spcAft>
            <a:buNone/>
          </a:pPr>
          <a:r>
            <a:rPr lang="fr-FR" sz="1300" kern="1200" dirty="0"/>
            <a:t>Niveau 3</a:t>
          </a:r>
        </a:p>
      </dsp:txBody>
      <dsp:txXfrm>
        <a:off x="4391405" y="832910"/>
        <a:ext cx="878946" cy="878946"/>
      </dsp:txXfrm>
    </dsp:sp>
    <dsp:sp modelId="{9BECEDE3-4256-4056-ADC1-70785412A67F}">
      <dsp:nvSpPr>
        <dsp:cNvPr id="0" name=""/>
        <dsp:cNvSpPr/>
      </dsp:nvSpPr>
      <dsp:spPr>
        <a:xfrm>
          <a:off x="4522166" y="2021321"/>
          <a:ext cx="1243016" cy="1243016"/>
        </a:xfrm>
        <a:prstGeom prst="ellipse">
          <a:avLst/>
        </a:prstGeom>
        <a:solidFill>
          <a:schemeClr val="accent1">
            <a:shade val="80000"/>
            <a:alpha val="50000"/>
            <a:hueOff val="-210534"/>
            <a:satOff val="-23145"/>
            <a:lumOff val="155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EP </a:t>
          </a:r>
          <a:r>
            <a:rPr lang="fr-FR" sz="1300" kern="1200" dirty="0" err="1"/>
            <a:t>Seneujols</a:t>
          </a:r>
          <a:endParaRPr lang="fr-FR" sz="1300" kern="1200" dirty="0"/>
        </a:p>
        <a:p>
          <a:pPr marL="0" lvl="0" indent="0" algn="ctr" defTabSz="577850">
            <a:lnSpc>
              <a:spcPct val="90000"/>
            </a:lnSpc>
            <a:spcBef>
              <a:spcPct val="0"/>
            </a:spcBef>
            <a:spcAft>
              <a:spcPct val="35000"/>
            </a:spcAft>
            <a:buNone/>
          </a:pPr>
          <a:r>
            <a:rPr lang="fr-FR" sz="1300" kern="1200" dirty="0"/>
            <a:t>Niveau 2</a:t>
          </a:r>
        </a:p>
      </dsp:txBody>
      <dsp:txXfrm>
        <a:off x="4704201" y="2203356"/>
        <a:ext cx="878946" cy="878946"/>
      </dsp:txXfrm>
    </dsp:sp>
    <dsp:sp modelId="{B77D8050-943F-488B-A935-DC2518360A47}">
      <dsp:nvSpPr>
        <dsp:cNvPr id="0" name=""/>
        <dsp:cNvSpPr/>
      </dsp:nvSpPr>
      <dsp:spPr>
        <a:xfrm>
          <a:off x="3645732" y="3120334"/>
          <a:ext cx="1243016" cy="1243016"/>
        </a:xfrm>
        <a:prstGeom prst="ellipse">
          <a:avLst/>
        </a:prstGeom>
        <a:solidFill>
          <a:schemeClr val="accent1">
            <a:shade val="80000"/>
            <a:alpha val="50000"/>
            <a:hueOff val="-280711"/>
            <a:satOff val="-30859"/>
            <a:lumOff val="207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ClrTx/>
            <a:buSzTx/>
            <a:buFont typeface="Arial" panose="020B0604020202020204" pitchFamily="34" charset="0"/>
            <a:buNone/>
          </a:pPr>
          <a:r>
            <a:rPr lang="fr-FR" sz="1300" kern="1200" dirty="0"/>
            <a:t>EP Le Brignon</a:t>
          </a:r>
        </a:p>
        <a:p>
          <a:pPr marL="0" lvl="0" indent="0" algn="ctr" defTabSz="577850">
            <a:lnSpc>
              <a:spcPct val="90000"/>
            </a:lnSpc>
            <a:spcBef>
              <a:spcPct val="0"/>
            </a:spcBef>
            <a:spcAft>
              <a:spcPct val="35000"/>
            </a:spcAft>
            <a:buClrTx/>
            <a:buSzTx/>
            <a:buFont typeface="Arial" panose="020B0604020202020204" pitchFamily="34" charset="0"/>
            <a:buNone/>
          </a:pPr>
          <a:r>
            <a:rPr lang="fr-FR" sz="1300" kern="1200" dirty="0"/>
            <a:t>Niveau 2</a:t>
          </a:r>
        </a:p>
      </dsp:txBody>
      <dsp:txXfrm>
        <a:off x="3827767" y="3302369"/>
        <a:ext cx="878946" cy="878946"/>
      </dsp:txXfrm>
    </dsp:sp>
    <dsp:sp modelId="{67AD6DAD-FAB1-41F4-A6DD-5363E27880A6}">
      <dsp:nvSpPr>
        <dsp:cNvPr id="0" name=""/>
        <dsp:cNvSpPr/>
      </dsp:nvSpPr>
      <dsp:spPr>
        <a:xfrm>
          <a:off x="2240043" y="3120334"/>
          <a:ext cx="1243016" cy="1243016"/>
        </a:xfrm>
        <a:prstGeom prst="ellipse">
          <a:avLst/>
        </a:prstGeom>
        <a:solidFill>
          <a:schemeClr val="accent1">
            <a:shade val="80000"/>
            <a:alpha val="50000"/>
            <a:hueOff val="-350889"/>
            <a:satOff val="-38574"/>
            <a:lumOff val="2591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EP Le Bouchet St Nicolas</a:t>
          </a:r>
        </a:p>
        <a:p>
          <a:pPr marL="0" lvl="0" indent="0" algn="ctr" defTabSz="577850">
            <a:lnSpc>
              <a:spcPct val="90000"/>
            </a:lnSpc>
            <a:spcBef>
              <a:spcPct val="0"/>
            </a:spcBef>
            <a:spcAft>
              <a:spcPct val="35000"/>
            </a:spcAft>
            <a:buNone/>
          </a:pPr>
          <a:r>
            <a:rPr lang="fr-FR" sz="1300" kern="1200" dirty="0"/>
            <a:t>Niveau 1</a:t>
          </a:r>
        </a:p>
      </dsp:txBody>
      <dsp:txXfrm>
        <a:off x="2422078" y="3302369"/>
        <a:ext cx="878946" cy="878946"/>
      </dsp:txXfrm>
    </dsp:sp>
    <dsp:sp modelId="{C5141223-050A-4357-8073-B5C01B63F33F}">
      <dsp:nvSpPr>
        <dsp:cNvPr id="0" name=""/>
        <dsp:cNvSpPr/>
      </dsp:nvSpPr>
      <dsp:spPr>
        <a:xfrm>
          <a:off x="1363609" y="2021321"/>
          <a:ext cx="1243016" cy="1243016"/>
        </a:xfrm>
        <a:prstGeom prst="ellipse">
          <a:avLst/>
        </a:prstGeom>
        <a:solidFill>
          <a:schemeClr val="accent1">
            <a:shade val="80000"/>
            <a:alpha val="50000"/>
            <a:hueOff val="-421067"/>
            <a:satOff val="-46289"/>
            <a:lumOff val="3110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EP Pradelles</a:t>
          </a:r>
        </a:p>
        <a:p>
          <a:pPr marL="0" lvl="0" indent="0" algn="ctr" defTabSz="577850">
            <a:lnSpc>
              <a:spcPct val="90000"/>
            </a:lnSpc>
            <a:spcBef>
              <a:spcPct val="0"/>
            </a:spcBef>
            <a:spcAft>
              <a:spcPct val="35000"/>
            </a:spcAft>
            <a:buNone/>
          </a:pPr>
          <a:r>
            <a:rPr lang="fr-FR" sz="1300" kern="1200" dirty="0"/>
            <a:t>Niveau 1</a:t>
          </a:r>
        </a:p>
      </dsp:txBody>
      <dsp:txXfrm>
        <a:off x="1545644" y="2203356"/>
        <a:ext cx="878946" cy="878946"/>
      </dsp:txXfrm>
    </dsp:sp>
    <dsp:sp modelId="{2BB11538-E266-4921-A4C3-7A412930D3C6}">
      <dsp:nvSpPr>
        <dsp:cNvPr id="0" name=""/>
        <dsp:cNvSpPr/>
      </dsp:nvSpPr>
      <dsp:spPr>
        <a:xfrm>
          <a:off x="1676405" y="650875"/>
          <a:ext cx="1243016" cy="1243016"/>
        </a:xfrm>
        <a:prstGeom prst="ellipse">
          <a:avLst/>
        </a:prstGeom>
        <a:solidFill>
          <a:schemeClr val="accent1">
            <a:shade val="80000"/>
            <a:alpha val="50000"/>
            <a:hueOff val="-491245"/>
            <a:satOff val="-54004"/>
            <a:lumOff val="362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EP Landos</a:t>
          </a:r>
        </a:p>
        <a:p>
          <a:pPr marL="0" lvl="0" indent="0" algn="ctr" defTabSz="577850">
            <a:lnSpc>
              <a:spcPct val="90000"/>
            </a:lnSpc>
            <a:spcBef>
              <a:spcPct val="0"/>
            </a:spcBef>
            <a:spcAft>
              <a:spcPct val="35000"/>
            </a:spcAft>
            <a:buNone/>
          </a:pPr>
          <a:r>
            <a:rPr lang="fr-FR" sz="1300" kern="1200" dirty="0"/>
            <a:t>Niveau 1</a:t>
          </a:r>
        </a:p>
      </dsp:txBody>
      <dsp:txXfrm>
        <a:off x="1858440" y="832910"/>
        <a:ext cx="878946" cy="87894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4B3D1-06AB-4A40-85DC-6560BCDC140D}" type="datetimeFigureOut">
              <a:rPr lang="fr-FR" smtClean="0"/>
              <a:t>06/03/2020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8C7A2-C4B6-4937-9A8B-38E21D202098}" type="slidenum">
              <a:rPr lang="fr-FR" smtClean="0"/>
              <a:t>‹N°›</a:t>
            </a:fld>
            <a:endParaRPr lang="fr-FR"/>
          </a:p>
        </p:txBody>
      </p:sp>
    </p:spTree>
    <p:extLst>
      <p:ext uri="{BB962C8B-B14F-4D97-AF65-F5344CB8AC3E}">
        <p14:creationId xmlns:p14="http://schemas.microsoft.com/office/powerpoint/2010/main" val="152288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ducation.gouv.fr/pid25535/bulletin_officiel.html?cid_bo=7319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enfants-pour-la-biodiversite.com/" TargetMode="External"/><Relationship Id="rId3" Type="http://schemas.openxmlformats.org/officeDocument/2006/relationships/hyperlink" Target="http://cache.media.eduscol.education.fr/file/EEDD/37/1/Programmes_scolaires_389371.pdf" TargetMode="External"/><Relationship Id="rId7" Type="http://schemas.openxmlformats.org/officeDocument/2006/relationships/hyperlink" Target="http://cache.media.eduscol.education.fr/file/EEDD/37/5/simulations_colleges_et_lycees_389375.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cache.media.eduscol.education.fr/file/EEDD/36/9/eco_delegues_389369.pdf" TargetMode="External"/><Relationship Id="rId5" Type="http://schemas.openxmlformats.org/officeDocument/2006/relationships/hyperlink" Target="http://cache.media.eduscol.education.fr/file/EEDD/37/3/Projets_et_E3D_389373.pdf" TargetMode="External"/><Relationship Id="rId4" Type="http://schemas.openxmlformats.org/officeDocument/2006/relationships/hyperlink" Target="http://cache.media.eduscol.education.fr/file/EEDD/37/7/sorties_nature_389377.pdf" TargetMode="External"/><Relationship Id="rId9" Type="http://schemas.openxmlformats.org/officeDocument/2006/relationships/hyperlink" Target="http://cache.media.eduscol.education.fr/file/EEDD/36/7/debats_389367.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Les termes d’éducation à l’environnement apparaissent dès les programmes de 1977.</a:t>
            </a:r>
          </a:p>
          <a:p>
            <a:r>
              <a:rPr lang="fr-FR" sz="1200" b="1" kern="1200" dirty="0">
                <a:solidFill>
                  <a:schemeClr val="tx1"/>
                </a:solidFill>
                <a:effectLst/>
                <a:latin typeface="+mn-lt"/>
                <a:ea typeface="+mn-ea"/>
                <a:cs typeface="+mn-cs"/>
              </a:rPr>
              <a:t>La circulaire de 1977</a:t>
            </a:r>
            <a:r>
              <a:rPr lang="fr-FR" sz="1200" kern="1200" dirty="0">
                <a:solidFill>
                  <a:schemeClr val="tx1"/>
                </a:solidFill>
                <a:effectLst/>
                <a:latin typeface="+mn-lt"/>
                <a:ea typeface="+mn-ea"/>
                <a:cs typeface="+mn-cs"/>
              </a:rPr>
              <a:t> intitulée : « </a:t>
            </a:r>
            <a:r>
              <a:rPr lang="fr-FR" sz="1200" i="1" kern="1200" dirty="0">
                <a:solidFill>
                  <a:schemeClr val="tx1"/>
                </a:solidFill>
                <a:effectLst/>
                <a:latin typeface="+mn-lt"/>
                <a:ea typeface="+mn-ea"/>
                <a:cs typeface="+mn-cs"/>
              </a:rPr>
              <a:t>Instruction générale sur l’éducation des élèves en matière d’environnement</a:t>
            </a:r>
            <a:r>
              <a:rPr lang="fr-FR" sz="1200" kern="1200" dirty="0">
                <a:solidFill>
                  <a:schemeClr val="tx1"/>
                </a:solidFill>
                <a:effectLst/>
                <a:latin typeface="+mn-lt"/>
                <a:ea typeface="+mn-ea"/>
                <a:cs typeface="+mn-cs"/>
              </a:rPr>
              <a:t> » a été signée par le ministre de l’éducation René Haby. Pédagogie de l’éveil (</a:t>
            </a:r>
            <a:r>
              <a:rPr lang="fr-FR" sz="1200" kern="1200" dirty="0" err="1">
                <a:solidFill>
                  <a:schemeClr val="tx1"/>
                </a:solidFill>
                <a:effectLst/>
                <a:latin typeface="+mn-lt"/>
                <a:ea typeface="+mn-ea"/>
                <a:cs typeface="+mn-cs"/>
              </a:rPr>
              <a:t>cf,Topic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Approaches</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En 1977 : « </a:t>
            </a:r>
            <a:r>
              <a:rPr lang="fr-FR" sz="1200" i="1" kern="1200" dirty="0">
                <a:solidFill>
                  <a:schemeClr val="tx1"/>
                </a:solidFill>
                <a:effectLst/>
                <a:latin typeface="+mn-lt"/>
                <a:ea typeface="+mn-ea"/>
                <a:cs typeface="+mn-cs"/>
              </a:rPr>
              <a:t>A une époque où la dégradation de son milieu de vie pose à l’homme des problèmes de choix déterminants pour son avenir, une éducation en matière d’environnement s’impose de toute évidence. Cette éducation répond par ailleurs au besoin généralement rencontré chez l’enfant et l’adolescent de comprendre la nature et le monde qui les entourent</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Ainsi est-il apparu indispensable que l’école apporte aux élèves /…/ une formation /…/.</a:t>
            </a:r>
            <a:r>
              <a:rPr lang="fr-FR" sz="1200" kern="1200" dirty="0">
                <a:solidFill>
                  <a:schemeClr val="tx1"/>
                </a:solidFill>
                <a:effectLst/>
                <a:latin typeface="+mn-lt"/>
                <a:ea typeface="+mn-ea"/>
                <a:cs typeface="+mn-cs"/>
              </a:rPr>
              <a:t>»</a:t>
            </a:r>
          </a:p>
          <a:p>
            <a:r>
              <a:rPr lang="fr-FR" sz="1200" b="1" kern="1200" dirty="0">
                <a:solidFill>
                  <a:schemeClr val="tx1"/>
                </a:solidFill>
                <a:effectLst/>
                <a:latin typeface="+mn-lt"/>
                <a:ea typeface="+mn-ea"/>
                <a:cs typeface="+mn-cs"/>
              </a:rPr>
              <a:t>La circulaire de 2004</a:t>
            </a:r>
            <a:r>
              <a:rPr lang="fr-FR" sz="1200" kern="1200" dirty="0">
                <a:solidFill>
                  <a:schemeClr val="tx1"/>
                </a:solidFill>
                <a:effectLst/>
                <a:latin typeface="+mn-lt"/>
                <a:ea typeface="+mn-ea"/>
                <a:cs typeface="+mn-cs"/>
              </a:rPr>
              <a:t> s’intitule : « </a:t>
            </a:r>
            <a:r>
              <a:rPr lang="fr-FR" sz="1200" i="1" kern="1200" dirty="0">
                <a:solidFill>
                  <a:schemeClr val="tx1"/>
                </a:solidFill>
                <a:effectLst/>
                <a:latin typeface="+mn-lt"/>
                <a:ea typeface="+mn-ea"/>
                <a:cs typeface="+mn-cs"/>
              </a:rPr>
              <a:t>Instructions pédagogiques</a:t>
            </a:r>
            <a:r>
              <a:rPr lang="fr-FR" sz="1200" kern="1200" dirty="0">
                <a:solidFill>
                  <a:schemeClr val="tx1"/>
                </a:solidFill>
                <a:effectLst/>
                <a:latin typeface="+mn-lt"/>
                <a:ea typeface="+mn-ea"/>
                <a:cs typeface="+mn-cs"/>
              </a:rPr>
              <a:t> » (c’est ce qui apparaît au sommaire du B.O., le sous-titre étant « </a:t>
            </a:r>
            <a:r>
              <a:rPr lang="fr-FR" sz="1200" i="1" kern="1200" dirty="0">
                <a:solidFill>
                  <a:schemeClr val="tx1"/>
                </a:solidFill>
                <a:effectLst/>
                <a:latin typeface="+mn-lt"/>
                <a:ea typeface="+mn-ea"/>
                <a:cs typeface="+mn-cs"/>
              </a:rPr>
              <a:t>Généralisation d’une éducation à l’environnement pour un développement durable (EEDD) - Rentrée 2004 »</a:t>
            </a:r>
            <a:r>
              <a:rPr lang="fr-FR" sz="1200" kern="1200" dirty="0">
                <a:solidFill>
                  <a:schemeClr val="tx1"/>
                </a:solidFill>
                <a:effectLst/>
                <a:latin typeface="+mn-lt"/>
                <a:ea typeface="+mn-ea"/>
                <a:cs typeface="+mn-cs"/>
              </a:rPr>
              <a:t>) ; elle est signée par délégation par Jean-Paul de </a:t>
            </a:r>
            <a:r>
              <a:rPr lang="fr-FR" sz="1200" kern="1200" dirty="0" err="1">
                <a:solidFill>
                  <a:schemeClr val="tx1"/>
                </a:solidFill>
                <a:effectLst/>
                <a:latin typeface="+mn-lt"/>
                <a:ea typeface="+mn-ea"/>
                <a:cs typeface="+mn-cs"/>
              </a:rPr>
              <a:t>Gaudemar</a:t>
            </a:r>
            <a:r>
              <a:rPr lang="fr-FR" sz="1200" kern="1200" dirty="0">
                <a:solidFill>
                  <a:schemeClr val="tx1"/>
                </a:solidFill>
                <a:effectLst/>
                <a:latin typeface="+mn-lt"/>
                <a:ea typeface="+mn-ea"/>
                <a:cs typeface="+mn-cs"/>
              </a:rPr>
              <a:t>, directeur de l’enseignement scolaire pour le ministre de l’éducation nationale de l’enseignement supérieur et de la recherche (dont le nom n’est pas mentionné).</a:t>
            </a:r>
          </a:p>
          <a:p>
            <a:r>
              <a:rPr lang="fr-FR" sz="1200" kern="1200" dirty="0">
                <a:solidFill>
                  <a:schemeClr val="tx1"/>
                </a:solidFill>
                <a:effectLst/>
                <a:latin typeface="+mn-lt"/>
                <a:ea typeface="+mn-ea"/>
                <a:cs typeface="+mn-cs"/>
              </a:rPr>
              <a:t>En janvier 2004 : « </a:t>
            </a:r>
            <a:r>
              <a:rPr lang="fr-FR" sz="1200" i="1" kern="1200" dirty="0">
                <a:solidFill>
                  <a:schemeClr val="tx1"/>
                </a:solidFill>
                <a:effectLst/>
                <a:latin typeface="+mn-lt"/>
                <a:ea typeface="+mn-ea"/>
                <a:cs typeface="+mn-cs"/>
              </a:rPr>
              <a:t>Le futur citoyen doit avoir conscience, dès le plus jeune âge, qu’il est acteur du développement durable : il doit donc être informé et formé comme le prévoit le projet de charte de l’environnement et la stratégie nationale du développement durable</a:t>
            </a:r>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2013</a:t>
            </a:r>
            <a:r>
              <a:rPr lang="fr-FR" sz="1200" kern="1200" dirty="0">
                <a:solidFill>
                  <a:schemeClr val="tx1"/>
                </a:solidFill>
                <a:effectLst/>
                <a:latin typeface="+mn-lt"/>
                <a:ea typeface="+mn-ea"/>
                <a:cs typeface="+mn-cs"/>
              </a:rPr>
              <a:t>: Développement durable : instructions pédagogiques</a:t>
            </a:r>
          </a:p>
          <a:p>
            <a:r>
              <a:rPr lang="fr-FR" sz="1200" kern="1200" dirty="0">
                <a:solidFill>
                  <a:schemeClr val="tx1"/>
                </a:solidFill>
                <a:effectLst/>
                <a:latin typeface="+mn-lt"/>
                <a:ea typeface="+mn-ea"/>
                <a:cs typeface="+mn-cs"/>
              </a:rPr>
              <a:t>L'éducation au développement durable (EDD) permet d'appréhender le monde contemporain dans sa complexité, en prenant en compte les interactions existantes entre l'environnement, la société, l'économie et la culture. Les principes et enjeux du </a:t>
            </a:r>
            <a:r>
              <a:rPr lang="fr-FR" sz="1200" b="1" kern="1200" dirty="0">
                <a:solidFill>
                  <a:schemeClr val="tx1"/>
                </a:solidFill>
                <a:effectLst/>
                <a:latin typeface="+mn-lt"/>
                <a:ea typeface="+mn-ea"/>
                <a:cs typeface="+mn-cs"/>
              </a:rPr>
              <a:t>label "École/Établissement en démarche de développement durable" (E3D)</a:t>
            </a:r>
            <a:r>
              <a:rPr lang="fr-FR" sz="1200" kern="1200" dirty="0">
                <a:solidFill>
                  <a:schemeClr val="tx1"/>
                </a:solidFill>
                <a:effectLst/>
                <a:latin typeface="+mn-lt"/>
                <a:ea typeface="+mn-ea"/>
                <a:cs typeface="+mn-cs"/>
              </a:rPr>
              <a:t>, le dossier pour obtenir ce label et la mise en œuvre d'une démarche E3D sont expliqués dans une note de service. </a:t>
            </a:r>
            <a:r>
              <a:rPr lang="fr-FR" sz="1200" u="sng" kern="1200" dirty="0">
                <a:solidFill>
                  <a:schemeClr val="tx1"/>
                </a:solidFill>
                <a:effectLst/>
                <a:latin typeface="+mn-lt"/>
                <a:ea typeface="+mn-ea"/>
                <a:cs typeface="+mn-cs"/>
                <a:hlinkClick r:id="rId3"/>
              </a:rPr>
              <a:t>Démarche globale de développement durable dans les écoles et les établissements scolaires (E3D) - Référentiel de mise en œuvre et de labellisation</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E268C7A2-C4B6-4937-9A8B-38E21D202098}" type="slidenum">
              <a:rPr lang="fr-FR" smtClean="0"/>
              <a:t>2</a:t>
            </a:fld>
            <a:endParaRPr lang="fr-FR"/>
          </a:p>
        </p:txBody>
      </p:sp>
    </p:spTree>
    <p:extLst>
      <p:ext uri="{BB962C8B-B14F-4D97-AF65-F5344CB8AC3E}">
        <p14:creationId xmlns:p14="http://schemas.microsoft.com/office/powerpoint/2010/main" val="445822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68C7A2-C4B6-4937-9A8B-38E21D202098}" type="slidenum">
              <a:rPr lang="fr-FR" smtClean="0"/>
              <a:t>12</a:t>
            </a:fld>
            <a:endParaRPr lang="fr-FR"/>
          </a:p>
        </p:txBody>
      </p:sp>
    </p:spTree>
    <p:extLst>
      <p:ext uri="{BB962C8B-B14F-4D97-AF65-F5344CB8AC3E}">
        <p14:creationId xmlns:p14="http://schemas.microsoft.com/office/powerpoint/2010/main" val="197980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Affiche film de Marie-Monique Robin</a:t>
            </a:r>
          </a:p>
        </p:txBody>
      </p:sp>
      <p:sp>
        <p:nvSpPr>
          <p:cNvPr id="4" name="Espace réservé du numéro de diapositive 3"/>
          <p:cNvSpPr>
            <a:spLocks noGrp="1"/>
          </p:cNvSpPr>
          <p:nvPr>
            <p:ph type="sldNum" sz="quarter" idx="5"/>
          </p:nvPr>
        </p:nvSpPr>
        <p:spPr/>
        <p:txBody>
          <a:bodyPr/>
          <a:lstStyle/>
          <a:p>
            <a:fld id="{E268C7A2-C4B6-4937-9A8B-38E21D202098}" type="slidenum">
              <a:rPr lang="fr-FR" smtClean="0"/>
              <a:t>13</a:t>
            </a:fld>
            <a:endParaRPr lang="fr-FR"/>
          </a:p>
        </p:txBody>
      </p:sp>
    </p:spTree>
    <p:extLst>
      <p:ext uri="{BB962C8B-B14F-4D97-AF65-F5344CB8AC3E}">
        <p14:creationId xmlns:p14="http://schemas.microsoft.com/office/powerpoint/2010/main" val="356789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 Peut être considéré comme « E3D - École/Établissement en démarche de développement durable » tout établissement scolaire ou toute école engagée dans un projet de développement durable fondé sur la mise en œuvre d'un projet établissant une continuité entre les enseignements, la vie scolaire, la gestion et la maintenance de la structure scolaire tout en s'ouvrant sur l'extérieur par le partenariat »</a:t>
            </a:r>
            <a:endParaRPr lang="fr-FR" sz="120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La démarche des écoles et établissements labellisés "E3D École/Établissement en démarche de développement durable" :</a:t>
            </a:r>
          </a:p>
          <a:p>
            <a:r>
              <a:rPr lang="fr-FR" sz="1200" b="0" i="0" kern="1200" dirty="0">
                <a:solidFill>
                  <a:schemeClr val="tx1"/>
                </a:solidFill>
                <a:effectLst/>
                <a:latin typeface="+mn-lt"/>
                <a:ea typeface="+mn-ea"/>
                <a:cs typeface="+mn-cs"/>
              </a:rPr>
              <a:t>prend explicitement en compte les relations entre l'environnement, la société, l'économie, voire d'autres dimensions, propre au développement durable</a:t>
            </a:r>
          </a:p>
          <a:p>
            <a:r>
              <a:rPr lang="fr-FR" sz="1200" b="0" i="0" kern="1200" dirty="0">
                <a:solidFill>
                  <a:schemeClr val="tx1"/>
                </a:solidFill>
                <a:effectLst/>
                <a:latin typeface="+mn-lt"/>
                <a:ea typeface="+mn-ea"/>
                <a:cs typeface="+mn-cs"/>
              </a:rPr>
              <a:t>est présentée au conseil d'école ou d'administration pour être inscrite dans le projet de la structure scolaire</a:t>
            </a:r>
          </a:p>
          <a:p>
            <a:r>
              <a:rPr lang="fr-FR" sz="1200" b="0" i="0" kern="1200" dirty="0">
                <a:solidFill>
                  <a:schemeClr val="tx1"/>
                </a:solidFill>
                <a:effectLst/>
                <a:latin typeface="+mn-lt"/>
                <a:ea typeface="+mn-ea"/>
                <a:cs typeface="+mn-cs"/>
              </a:rPr>
              <a:t>implique un des différents partenaires territoriaux choisis en fonction de critères adaptés aux besoins de l'école ou de l'établissement.</a:t>
            </a:r>
          </a:p>
          <a:p>
            <a:endParaRPr lang="fr-FR" dirty="0"/>
          </a:p>
        </p:txBody>
      </p:sp>
      <p:sp>
        <p:nvSpPr>
          <p:cNvPr id="4" name="Espace réservé du numéro de diapositive 3"/>
          <p:cNvSpPr>
            <a:spLocks noGrp="1"/>
          </p:cNvSpPr>
          <p:nvPr>
            <p:ph type="sldNum" sz="quarter" idx="5"/>
          </p:nvPr>
        </p:nvSpPr>
        <p:spPr/>
        <p:txBody>
          <a:bodyPr/>
          <a:lstStyle/>
          <a:p>
            <a:fld id="{E268C7A2-C4B6-4937-9A8B-38E21D202098}" type="slidenum">
              <a:rPr lang="fr-FR" smtClean="0"/>
              <a:t>3</a:t>
            </a:fld>
            <a:endParaRPr lang="fr-FR"/>
          </a:p>
        </p:txBody>
      </p:sp>
    </p:spTree>
    <p:extLst>
      <p:ext uri="{BB962C8B-B14F-4D97-AF65-F5344CB8AC3E}">
        <p14:creationId xmlns:p14="http://schemas.microsoft.com/office/powerpoint/2010/main" val="68256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Attribué pour 3 ans, possibilité de changer de niveau chaque année,</a:t>
            </a:r>
          </a:p>
          <a:p>
            <a:r>
              <a:rPr lang="fr-FR" dirty="0"/>
              <a:t>Au bout de 3 ans, demande pour renouvellement</a:t>
            </a:r>
          </a:p>
        </p:txBody>
      </p:sp>
      <p:sp>
        <p:nvSpPr>
          <p:cNvPr id="4" name="Espace réservé du numéro de diapositive 3"/>
          <p:cNvSpPr>
            <a:spLocks noGrp="1"/>
          </p:cNvSpPr>
          <p:nvPr>
            <p:ph type="sldNum" sz="quarter" idx="5"/>
          </p:nvPr>
        </p:nvSpPr>
        <p:spPr/>
        <p:txBody>
          <a:bodyPr/>
          <a:lstStyle/>
          <a:p>
            <a:fld id="{E268C7A2-C4B6-4937-9A8B-38E21D202098}" type="slidenum">
              <a:rPr lang="fr-FR" smtClean="0"/>
              <a:t>4</a:t>
            </a:fld>
            <a:endParaRPr lang="fr-FR"/>
          </a:p>
        </p:txBody>
      </p:sp>
    </p:spTree>
    <p:extLst>
      <p:ext uri="{BB962C8B-B14F-4D97-AF65-F5344CB8AC3E}">
        <p14:creationId xmlns:p14="http://schemas.microsoft.com/office/powerpoint/2010/main" val="230207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fait, cet historique présente les écoles qui ont été présentées au jury et qui ont obtenu un label. Cet état des lieux ne tient pas compte des changements de niveau ou des renouvellements Il est juste pour présenter la croissance exponentielle des demandes faites depuis le lancement du dispositif</a:t>
            </a:r>
          </a:p>
        </p:txBody>
      </p:sp>
      <p:sp>
        <p:nvSpPr>
          <p:cNvPr id="4" name="Espace réservé du numéro de diapositive 3"/>
          <p:cNvSpPr>
            <a:spLocks noGrp="1"/>
          </p:cNvSpPr>
          <p:nvPr>
            <p:ph type="sldNum" sz="quarter" idx="5"/>
          </p:nvPr>
        </p:nvSpPr>
        <p:spPr/>
        <p:txBody>
          <a:bodyPr/>
          <a:lstStyle/>
          <a:p>
            <a:fld id="{E268C7A2-C4B6-4937-9A8B-38E21D202098}" type="slidenum">
              <a:rPr lang="fr-FR" smtClean="0"/>
              <a:t>5</a:t>
            </a:fld>
            <a:endParaRPr lang="fr-FR"/>
          </a:p>
        </p:txBody>
      </p:sp>
    </p:spTree>
    <p:extLst>
      <p:ext uri="{BB962C8B-B14F-4D97-AF65-F5344CB8AC3E}">
        <p14:creationId xmlns:p14="http://schemas.microsoft.com/office/powerpoint/2010/main" val="151189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avant-propos, rappeler comment s’inscrivent les écoles et l’importance de la ligne du questionnaire sur la demande de formation,</a:t>
            </a:r>
          </a:p>
          <a:p>
            <a:r>
              <a:rPr lang="fr-FR" dirty="0"/>
              <a:t>1/ Grille académique rédigée par le référent EDDACLER avec le ou les référents de l’établissement, INSISTER SUR LES VISITES, qui sont aussi des temps de formation, surtout dans le 1</a:t>
            </a:r>
            <a:r>
              <a:rPr lang="fr-FR" baseline="30000" dirty="0"/>
              <a:t>er</a:t>
            </a:r>
            <a:r>
              <a:rPr lang="fr-FR" dirty="0"/>
              <a:t> degré</a:t>
            </a:r>
          </a:p>
          <a:p>
            <a:r>
              <a:rPr lang="fr-FR" dirty="0"/>
              <a:t>2/Bien rappeler que l’obtention du label n’est pas une fin en soi, mais est surtout l’indicateur d’une volonté de s’engager dans une démarche qui se veut pérenne,</a:t>
            </a:r>
          </a:p>
          <a:p>
            <a:r>
              <a:rPr lang="fr-FR" dirty="0"/>
              <a:t>3/Préciser ce en quoi cette journée est un temps de formation (conférence, stands gérés par les élèves – temps d’échanges entre pairs</a:t>
            </a:r>
          </a:p>
        </p:txBody>
      </p:sp>
      <p:sp>
        <p:nvSpPr>
          <p:cNvPr id="4" name="Espace réservé du numéro de diapositive 3"/>
          <p:cNvSpPr>
            <a:spLocks noGrp="1"/>
          </p:cNvSpPr>
          <p:nvPr>
            <p:ph type="sldNum" sz="quarter" idx="5"/>
          </p:nvPr>
        </p:nvSpPr>
        <p:spPr/>
        <p:txBody>
          <a:bodyPr/>
          <a:lstStyle/>
          <a:p>
            <a:fld id="{E268C7A2-C4B6-4937-9A8B-38E21D202098}" type="slidenum">
              <a:rPr lang="fr-FR" smtClean="0"/>
              <a:t>6</a:t>
            </a:fld>
            <a:endParaRPr lang="fr-FR"/>
          </a:p>
        </p:txBody>
      </p:sp>
    </p:spTree>
    <p:extLst>
      <p:ext uri="{BB962C8B-B14F-4D97-AF65-F5344CB8AC3E}">
        <p14:creationId xmlns:p14="http://schemas.microsoft.com/office/powerpoint/2010/main" val="399380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-CPC et IRUN qui sont les acteurs directs de la labellisation sur le terrain</a:t>
            </a:r>
          </a:p>
          <a:p>
            <a:r>
              <a:rPr lang="fr-FR" dirty="0"/>
              <a:t>-Les visites de labellisation permettent de faire l’inventaire des projets menés dans l’école, et notamment au-delà de l’entrée première qui est le tri des déchets (recyclage, valorisation…)</a:t>
            </a:r>
          </a:p>
          <a:p>
            <a:r>
              <a:rPr lang="fr-FR" b="1" dirty="0">
                <a:solidFill>
                  <a:schemeClr val="bg1"/>
                </a:solidFill>
              </a:rPr>
              <a:t>-</a:t>
            </a:r>
            <a:r>
              <a:rPr lang="fr-FR" sz="1200" dirty="0">
                <a:solidFill>
                  <a:schemeClr val="bg1"/>
                </a:solidFill>
              </a:rPr>
              <a:t>La politique académique d'EDD s'appuie sur une collaboration avec les acteurs territoriaux porteurs de politiques de développement durable : services de l'État, collectivités territoriales, associations, établissements publics, centres de recherche, entreprises, etc. </a:t>
            </a:r>
          </a:p>
          <a:p>
            <a:r>
              <a:rPr lang="fr-FR" sz="1200" dirty="0">
                <a:solidFill>
                  <a:schemeClr val="bg1"/>
                </a:solidFill>
              </a:rPr>
              <a:t>Ces partenariats peuvent notamment apporter leur soutien aux formations, aux projets d'école et d'établissement et à la production de ressources pédagogiques. </a:t>
            </a:r>
          </a:p>
          <a:p>
            <a:r>
              <a:rPr lang="fr-FR" sz="1200" dirty="0">
                <a:solidFill>
                  <a:schemeClr val="bg1"/>
                </a:solidFill>
              </a:rPr>
              <a:t>La démarche partenariale permet aux différents acteurs </a:t>
            </a:r>
            <a:r>
              <a:rPr lang="fr-FR" sz="1200" b="1" dirty="0">
                <a:solidFill>
                  <a:schemeClr val="bg1"/>
                </a:solidFill>
              </a:rPr>
              <a:t>d'élaborer une culture commune, essentielle à la mise en place « durable » d'une synergie des compétences, intérêts et projets</a:t>
            </a:r>
            <a:r>
              <a:rPr lang="fr-FR" sz="1200" dirty="0">
                <a:solidFill>
                  <a:schemeClr val="bg1"/>
                </a:solidFill>
              </a:rPr>
              <a:t>. </a:t>
            </a:r>
          </a:p>
          <a:p>
            <a:endParaRPr lang="fr-FR" sz="1100" dirty="0">
              <a:solidFill>
                <a:schemeClr val="bg1"/>
              </a:solidFill>
            </a:endParaRPr>
          </a:p>
          <a:p>
            <a:br>
              <a:rPr lang="fr-FR" sz="1100" dirty="0">
                <a:solidFill>
                  <a:schemeClr val="bg1"/>
                </a:solidFill>
              </a:rPr>
            </a:br>
            <a:r>
              <a:rPr lang="fr-FR" sz="1200" dirty="0">
                <a:solidFill>
                  <a:schemeClr val="bg1"/>
                </a:solidFill>
              </a:rPr>
              <a:t>Grâce au croisement et à la confrontation des points de vue, des enjeux et des temporalités, </a:t>
            </a:r>
            <a:r>
              <a:rPr lang="fr-FR" sz="1200" b="1" dirty="0">
                <a:solidFill>
                  <a:schemeClr val="bg1"/>
                </a:solidFill>
              </a:rPr>
              <a:t>les partenariats fondent une éducation à la complexité et au jeu des acteurs</a:t>
            </a:r>
            <a:r>
              <a:rPr lang="fr-FR" sz="1200" dirty="0">
                <a:solidFill>
                  <a:schemeClr val="bg1"/>
                </a:solidFill>
              </a:rPr>
              <a:t>. La concertation nécessaire à leur mise au point et au déroulement contribue aux apprentissages civiques indissociables des principes démocratiques et républicains.  </a:t>
            </a:r>
            <a:endParaRPr lang="fr-FR" dirty="0"/>
          </a:p>
        </p:txBody>
      </p:sp>
      <p:sp>
        <p:nvSpPr>
          <p:cNvPr id="4" name="Espace réservé du numéro de diapositive 3"/>
          <p:cNvSpPr>
            <a:spLocks noGrp="1"/>
          </p:cNvSpPr>
          <p:nvPr>
            <p:ph type="sldNum" sz="quarter" idx="5"/>
          </p:nvPr>
        </p:nvSpPr>
        <p:spPr/>
        <p:txBody>
          <a:bodyPr/>
          <a:lstStyle/>
          <a:p>
            <a:fld id="{E268C7A2-C4B6-4937-9A8B-38E21D202098}" type="slidenum">
              <a:rPr lang="fr-FR" smtClean="0"/>
              <a:t>8</a:t>
            </a:fld>
            <a:endParaRPr lang="fr-FR"/>
          </a:p>
        </p:txBody>
      </p:sp>
    </p:spTree>
    <p:extLst>
      <p:ext uri="{BB962C8B-B14F-4D97-AF65-F5344CB8AC3E}">
        <p14:creationId xmlns:p14="http://schemas.microsoft.com/office/powerpoint/2010/main" val="94524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Nécessité de donner une autre dimension à cette </a:t>
            </a:r>
            <a:r>
              <a:rPr lang="fr-FR" sz="1200" b="1" kern="1200" dirty="0">
                <a:solidFill>
                  <a:schemeClr val="tx1"/>
                </a:solidFill>
                <a:effectLst/>
                <a:latin typeface="+mn-lt"/>
                <a:ea typeface="+mn-ea"/>
                <a:cs typeface="+mn-cs"/>
              </a:rPr>
              <a:t>éducation transversale et mettre en place son déploiement dans l'ensemble du système scolaire</a:t>
            </a:r>
            <a:r>
              <a:rPr lang="fr-FR" sz="1200" kern="1200" dirty="0">
                <a:solidFill>
                  <a:schemeClr val="tx1"/>
                </a:solidFill>
                <a:effectLst/>
                <a:latin typeface="+mn-lt"/>
                <a:ea typeface="+mn-ea"/>
                <a:cs typeface="+mn-cs"/>
              </a:rPr>
              <a:t>, toujours en lien avec les partenaires de l'École. </a:t>
            </a:r>
          </a:p>
          <a:p>
            <a:r>
              <a:rPr lang="fr-FR" sz="1200" b="1" kern="1200" dirty="0">
                <a:solidFill>
                  <a:schemeClr val="tx1"/>
                </a:solidFill>
                <a:effectLst/>
                <a:latin typeface="+mn-lt"/>
                <a:ea typeface="+mn-ea"/>
                <a:cs typeface="+mn-cs"/>
              </a:rPr>
              <a:t>Les nouveaux programmes pour l’école primaire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Prise en compte du développement durable dans les </a:t>
            </a:r>
            <a:r>
              <a:rPr lang="fr-FR" sz="1200" u="sng" kern="1200" dirty="0">
                <a:solidFill>
                  <a:schemeClr val="tx1"/>
                </a:solidFill>
                <a:effectLst/>
                <a:latin typeface="+mn-lt"/>
                <a:ea typeface="+mn-ea"/>
                <a:cs typeface="+mn-cs"/>
                <a:hlinkClick r:id="rId3"/>
              </a:rPr>
              <a:t>programmes scolaires</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développement des «</a:t>
            </a:r>
            <a:r>
              <a:rPr lang="fr-FR" sz="1200" u="sng" kern="1200" dirty="0">
                <a:solidFill>
                  <a:schemeClr val="tx1"/>
                </a:solidFill>
                <a:effectLst/>
                <a:latin typeface="+mn-lt"/>
                <a:ea typeface="+mn-ea"/>
                <a:cs typeface="+mn-cs"/>
                <a:hlinkClick r:id="rId4"/>
              </a:rPr>
              <a:t>coins nature</a:t>
            </a:r>
            <a:r>
              <a:rPr lang="fr-FR" sz="1200" kern="1200" dirty="0">
                <a:solidFill>
                  <a:schemeClr val="tx1"/>
                </a:solidFill>
                <a:effectLst/>
                <a:latin typeface="+mn-lt"/>
                <a:ea typeface="+mn-ea"/>
                <a:cs typeface="+mn-cs"/>
              </a:rPr>
              <a:t>» dans les écoles et les établissements ;</a:t>
            </a:r>
          </a:p>
          <a:p>
            <a:r>
              <a:rPr lang="fr-FR" sz="1200" kern="1200" dirty="0">
                <a:solidFill>
                  <a:schemeClr val="tx1"/>
                </a:solidFill>
                <a:effectLst/>
                <a:latin typeface="+mn-lt"/>
                <a:ea typeface="+mn-ea"/>
                <a:cs typeface="+mn-cs"/>
              </a:rPr>
              <a:t>- généralisation des </a:t>
            </a:r>
            <a:r>
              <a:rPr lang="fr-FR" sz="1200" u="sng" kern="1200" dirty="0">
                <a:solidFill>
                  <a:schemeClr val="tx1"/>
                </a:solidFill>
                <a:effectLst/>
                <a:latin typeface="+mn-lt"/>
                <a:ea typeface="+mn-ea"/>
                <a:cs typeface="+mn-cs"/>
                <a:hlinkClick r:id="rId5"/>
              </a:rPr>
              <a:t>projets d'écoles et d'établissements ayant trait au développement durable</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généralisation des « </a:t>
            </a:r>
            <a:r>
              <a:rPr lang="fr-FR" sz="1200" u="sng" kern="1200" dirty="0">
                <a:solidFill>
                  <a:schemeClr val="tx1"/>
                </a:solidFill>
                <a:effectLst/>
                <a:latin typeface="+mn-lt"/>
                <a:ea typeface="+mn-ea"/>
                <a:cs typeface="+mn-cs"/>
                <a:hlinkClick r:id="rId6"/>
              </a:rPr>
              <a:t>éco-délégués</a:t>
            </a:r>
            <a:r>
              <a:rPr lang="fr-FR" sz="1200" kern="1200" dirty="0">
                <a:solidFill>
                  <a:schemeClr val="tx1"/>
                </a:solidFill>
                <a:effectLst/>
                <a:latin typeface="+mn-lt"/>
                <a:ea typeface="+mn-ea"/>
                <a:cs typeface="+mn-cs"/>
              </a:rPr>
              <a:t> » </a:t>
            </a:r>
          </a:p>
          <a:p>
            <a:r>
              <a:rPr lang="fr-FR" sz="1200" kern="1200" dirty="0">
                <a:solidFill>
                  <a:schemeClr val="tx1"/>
                </a:solidFill>
                <a:effectLst/>
                <a:latin typeface="+mn-lt"/>
                <a:ea typeface="+mn-ea"/>
                <a:cs typeface="+mn-cs"/>
              </a:rPr>
              <a:t>- organisation de </a:t>
            </a:r>
            <a:r>
              <a:rPr lang="fr-FR" sz="1200" u="sng" kern="1200" dirty="0">
                <a:solidFill>
                  <a:schemeClr val="tx1"/>
                </a:solidFill>
                <a:effectLst/>
                <a:latin typeface="+mn-lt"/>
                <a:ea typeface="+mn-ea"/>
                <a:cs typeface="+mn-cs"/>
                <a:hlinkClick r:id="rId7"/>
              </a:rPr>
              <a:t>simulations de négociations sur le changement climatique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appel à projets « les enfants de la biodiversité » </a:t>
            </a:r>
            <a:r>
              <a:rPr lang="fr-FR" sz="1200" u="sng" kern="1200" dirty="0">
                <a:solidFill>
                  <a:schemeClr val="tx1"/>
                </a:solidFill>
                <a:effectLst/>
                <a:latin typeface="+mn-lt"/>
                <a:ea typeface="+mn-ea"/>
                <a:cs typeface="+mn-cs"/>
                <a:hlinkClick r:id="rId8"/>
              </a:rPr>
              <a:t>https://www.enfants-pour-la-biodiversite.com/</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lancement de </a:t>
            </a:r>
            <a:r>
              <a:rPr lang="fr-FR" sz="1200" u="sng" kern="1200" dirty="0">
                <a:solidFill>
                  <a:schemeClr val="tx1"/>
                </a:solidFill>
                <a:effectLst/>
                <a:latin typeface="+mn-lt"/>
                <a:ea typeface="+mn-ea"/>
                <a:cs typeface="+mn-cs"/>
                <a:hlinkClick r:id="rId9"/>
              </a:rPr>
              <a:t>débats sur le changement climatique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Mesures concrètes prises afin de renforcer l'implication de l'École en faveur des dimensions environnementales, mais aussi sociales et civiques du développement durable.</a:t>
            </a:r>
          </a:p>
          <a:p>
            <a:r>
              <a:rPr lang="fr-FR" sz="1200" kern="1200" dirty="0">
                <a:solidFill>
                  <a:schemeClr val="tx1"/>
                </a:solidFill>
                <a:effectLst/>
                <a:latin typeface="+mn-lt"/>
                <a:ea typeface="+mn-ea"/>
                <a:cs typeface="+mn-cs"/>
              </a:rPr>
              <a:t>Rôle de l’enseignant :</a:t>
            </a:r>
          </a:p>
          <a:p>
            <a:r>
              <a:rPr lang="fr-FR" sz="1200" kern="1200" dirty="0">
                <a:solidFill>
                  <a:schemeClr val="tx1"/>
                </a:solidFill>
                <a:effectLst/>
                <a:latin typeface="+mn-lt"/>
                <a:ea typeface="+mn-ea"/>
                <a:cs typeface="+mn-cs"/>
              </a:rPr>
              <a:t>La présentation des nouveaux programmes précise que «</a:t>
            </a:r>
            <a:r>
              <a:rPr lang="fr-FR" sz="1200" i="1" kern="1200" dirty="0">
                <a:solidFill>
                  <a:schemeClr val="tx1"/>
                </a:solidFill>
                <a:effectLst/>
                <a:latin typeface="+mn-lt"/>
                <a:ea typeface="+mn-ea"/>
                <a:cs typeface="+mn-cs"/>
              </a:rPr>
              <a:t> le professeur des écoles ne saurait être un simple exécutant : à partir des objectifs nationaux, il doit inventer et mettre en œuvre les situations pédagogiques qui permettront à ses élèves de réussir dans les meilleures conditions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Une marge de manœuvre qui doit favoriser le débat, la co-construction des savoirs, l’acquisition de compétences pour cimenter les connaissances, la prise de conscience, le développement de l’esprit critique…</a:t>
            </a:r>
            <a:endParaRPr lang="fr-FR" dirty="0"/>
          </a:p>
        </p:txBody>
      </p:sp>
      <p:sp>
        <p:nvSpPr>
          <p:cNvPr id="4" name="Espace réservé du numéro de diapositive 3"/>
          <p:cNvSpPr>
            <a:spLocks noGrp="1"/>
          </p:cNvSpPr>
          <p:nvPr>
            <p:ph type="sldNum" sz="quarter" idx="5"/>
          </p:nvPr>
        </p:nvSpPr>
        <p:spPr/>
        <p:txBody>
          <a:bodyPr/>
          <a:lstStyle/>
          <a:p>
            <a:fld id="{E268C7A2-C4B6-4937-9A8B-38E21D202098}" type="slidenum">
              <a:rPr lang="fr-FR" smtClean="0"/>
              <a:t>9</a:t>
            </a:fld>
            <a:endParaRPr lang="fr-FR"/>
          </a:p>
        </p:txBody>
      </p:sp>
    </p:spTree>
    <p:extLst>
      <p:ext uri="{BB962C8B-B14F-4D97-AF65-F5344CB8AC3E}">
        <p14:creationId xmlns:p14="http://schemas.microsoft.com/office/powerpoint/2010/main" val="381093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E268C7A2-C4B6-4937-9A8B-38E21D202098}" type="slidenum">
              <a:rPr lang="fr-FR" smtClean="0"/>
              <a:t>10</a:t>
            </a:fld>
            <a:endParaRPr lang="fr-FR"/>
          </a:p>
        </p:txBody>
      </p:sp>
    </p:spTree>
    <p:extLst>
      <p:ext uri="{BB962C8B-B14F-4D97-AF65-F5344CB8AC3E}">
        <p14:creationId xmlns:p14="http://schemas.microsoft.com/office/powerpoint/2010/main" val="409193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2019 – 5 écoles entrant dans le dispositif: 2 niveau3, 1 niveau 2 et 2 niveau 1</a:t>
            </a:r>
          </a:p>
          <a:p>
            <a:r>
              <a:rPr lang="fr-FR" dirty="0"/>
              <a:t>2 écoles en renouvellement 2016, mais équipes ayant changé</a:t>
            </a:r>
          </a:p>
        </p:txBody>
      </p:sp>
      <p:sp>
        <p:nvSpPr>
          <p:cNvPr id="4" name="Espace réservé du numéro de diapositive 3"/>
          <p:cNvSpPr>
            <a:spLocks noGrp="1"/>
          </p:cNvSpPr>
          <p:nvPr>
            <p:ph type="sldNum" sz="quarter" idx="5"/>
          </p:nvPr>
        </p:nvSpPr>
        <p:spPr/>
        <p:txBody>
          <a:bodyPr/>
          <a:lstStyle/>
          <a:p>
            <a:fld id="{E268C7A2-C4B6-4937-9A8B-38E21D202098}" type="slidenum">
              <a:rPr lang="fr-FR" smtClean="0"/>
              <a:t>11</a:t>
            </a:fld>
            <a:endParaRPr lang="fr-FR"/>
          </a:p>
        </p:txBody>
      </p:sp>
    </p:spTree>
    <p:extLst>
      <p:ext uri="{BB962C8B-B14F-4D97-AF65-F5344CB8AC3E}">
        <p14:creationId xmlns:p14="http://schemas.microsoft.com/office/powerpoint/2010/main" val="227520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C462A96-FA70-48D9-BD74-DC376CD5D707}" type="slidenum">
              <a:rPr lang="fr-FR" smtClean="0"/>
              <a:pPr/>
              <a:t>‹N°›</a:t>
            </a:fld>
            <a:endParaRPr lang="fr-FR"/>
          </a:p>
        </p:txBody>
      </p:sp>
    </p:spTree>
    <p:extLst>
      <p:ext uri="{BB962C8B-B14F-4D97-AF65-F5344CB8AC3E}">
        <p14:creationId xmlns:p14="http://schemas.microsoft.com/office/powerpoint/2010/main" val="24385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B4EFCD4-FF22-491E-AEB5-C106CB8BAF63}" type="slidenum">
              <a:rPr lang="fr-FR" smtClean="0"/>
              <a:pPr/>
              <a:t>‹N°›</a:t>
            </a:fld>
            <a:endParaRPr lang="fr-FR"/>
          </a:p>
        </p:txBody>
      </p:sp>
    </p:spTree>
    <p:extLst>
      <p:ext uri="{BB962C8B-B14F-4D97-AF65-F5344CB8AC3E}">
        <p14:creationId xmlns:p14="http://schemas.microsoft.com/office/powerpoint/2010/main" val="101431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B4EFCD4-FF22-491E-AEB5-C106CB8BAF63}" type="slidenum">
              <a:rPr lang="fr-FR" smtClean="0"/>
              <a:pPr/>
              <a:t>‹N°›</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8003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B4EFCD4-FF22-491E-AEB5-C106CB8BAF63}" type="slidenum">
              <a:rPr lang="fr-FR" smtClean="0"/>
              <a:pPr/>
              <a:t>‹N°›</a:t>
            </a:fld>
            <a:endParaRPr lang="fr-FR"/>
          </a:p>
        </p:txBody>
      </p:sp>
    </p:spTree>
    <p:extLst>
      <p:ext uri="{BB962C8B-B14F-4D97-AF65-F5344CB8AC3E}">
        <p14:creationId xmlns:p14="http://schemas.microsoft.com/office/powerpoint/2010/main" val="276644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B4EFCD4-FF22-491E-AEB5-C106CB8BAF63}" type="slidenum">
              <a:rPr lang="fr-FR" smtClean="0"/>
              <a:pPr/>
              <a:t>‹N°›</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64449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B4EFCD4-FF22-491E-AEB5-C106CB8BAF63}" type="slidenum">
              <a:rPr lang="fr-FR" smtClean="0"/>
              <a:pPr/>
              <a:t>‹N°›</a:t>
            </a:fld>
            <a:endParaRPr lang="fr-FR"/>
          </a:p>
        </p:txBody>
      </p:sp>
    </p:spTree>
    <p:extLst>
      <p:ext uri="{BB962C8B-B14F-4D97-AF65-F5344CB8AC3E}">
        <p14:creationId xmlns:p14="http://schemas.microsoft.com/office/powerpoint/2010/main" val="248612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DA0C29C-A7BD-4162-8D2F-2010611EBFA4}" type="slidenum">
              <a:rPr lang="fr-FR" smtClean="0"/>
              <a:pPr/>
              <a:t>‹N°›</a:t>
            </a:fld>
            <a:endParaRPr lang="fr-FR"/>
          </a:p>
        </p:txBody>
      </p:sp>
    </p:spTree>
    <p:extLst>
      <p:ext uri="{BB962C8B-B14F-4D97-AF65-F5344CB8AC3E}">
        <p14:creationId xmlns:p14="http://schemas.microsoft.com/office/powerpoint/2010/main" val="3872260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0AD16EE-34E2-4AFC-9225-C5575F6FA3B3}" type="slidenum">
              <a:rPr lang="fr-FR" smtClean="0"/>
              <a:pPr/>
              <a:t>‹N°›</a:t>
            </a:fld>
            <a:endParaRPr lang="fr-FR"/>
          </a:p>
        </p:txBody>
      </p:sp>
    </p:spTree>
    <p:extLst>
      <p:ext uri="{BB962C8B-B14F-4D97-AF65-F5344CB8AC3E}">
        <p14:creationId xmlns:p14="http://schemas.microsoft.com/office/powerpoint/2010/main" val="221418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16E140-2759-4C68-96DE-2E44A97FED28}" type="slidenum">
              <a:rPr lang="fr-FR" smtClean="0"/>
              <a:pPr/>
              <a:t>‹N°›</a:t>
            </a:fld>
            <a:endParaRPr lang="fr-FR"/>
          </a:p>
        </p:txBody>
      </p:sp>
    </p:spTree>
    <p:extLst>
      <p:ext uri="{BB962C8B-B14F-4D97-AF65-F5344CB8AC3E}">
        <p14:creationId xmlns:p14="http://schemas.microsoft.com/office/powerpoint/2010/main" val="213790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C4544B7-828C-4482-A558-E8779229E9F4}" type="slidenum">
              <a:rPr lang="fr-FR" smtClean="0"/>
              <a:pPr/>
              <a:t>‹N°›</a:t>
            </a:fld>
            <a:endParaRPr lang="fr-FR"/>
          </a:p>
        </p:txBody>
      </p:sp>
    </p:spTree>
    <p:extLst>
      <p:ext uri="{BB962C8B-B14F-4D97-AF65-F5344CB8AC3E}">
        <p14:creationId xmlns:p14="http://schemas.microsoft.com/office/powerpoint/2010/main" val="235541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827368F-FB8D-4FFD-812D-16D445D8F699}" type="slidenum">
              <a:rPr lang="fr-FR" smtClean="0"/>
              <a:pPr/>
              <a:t>‹N°›</a:t>
            </a:fld>
            <a:endParaRPr lang="fr-FR"/>
          </a:p>
        </p:txBody>
      </p:sp>
    </p:spTree>
    <p:extLst>
      <p:ext uri="{BB962C8B-B14F-4D97-AF65-F5344CB8AC3E}">
        <p14:creationId xmlns:p14="http://schemas.microsoft.com/office/powerpoint/2010/main" val="406293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0E7708E-1E3F-4A7D-8A66-2A0F3221F6B4}" type="slidenum">
              <a:rPr lang="fr-FR" smtClean="0"/>
              <a:pPr/>
              <a:t>‹N°›</a:t>
            </a:fld>
            <a:endParaRPr lang="fr-FR"/>
          </a:p>
        </p:txBody>
      </p:sp>
    </p:spTree>
    <p:extLst>
      <p:ext uri="{BB962C8B-B14F-4D97-AF65-F5344CB8AC3E}">
        <p14:creationId xmlns:p14="http://schemas.microsoft.com/office/powerpoint/2010/main" val="237213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BBD7CC7-F7D5-45BA-ABC6-AA4B075B5AEC}" type="slidenum">
              <a:rPr lang="fr-FR" smtClean="0"/>
              <a:pPr/>
              <a:t>‹N°›</a:t>
            </a:fld>
            <a:endParaRPr lang="fr-FR"/>
          </a:p>
        </p:txBody>
      </p:sp>
    </p:spTree>
    <p:extLst>
      <p:ext uri="{BB962C8B-B14F-4D97-AF65-F5344CB8AC3E}">
        <p14:creationId xmlns:p14="http://schemas.microsoft.com/office/powerpoint/2010/main" val="9437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1923D8-969D-4E83-93AF-4EA86CA7C406}" type="slidenum">
              <a:rPr lang="fr-FR" smtClean="0"/>
              <a:pPr/>
              <a:t>‹N°›</a:t>
            </a:fld>
            <a:endParaRPr lang="fr-FR"/>
          </a:p>
        </p:txBody>
      </p:sp>
    </p:spTree>
    <p:extLst>
      <p:ext uri="{BB962C8B-B14F-4D97-AF65-F5344CB8AC3E}">
        <p14:creationId xmlns:p14="http://schemas.microsoft.com/office/powerpoint/2010/main" val="400853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C18DE2-69AB-4B09-8E55-036AE2FD18BC}" type="slidenum">
              <a:rPr lang="fr-FR" smtClean="0"/>
              <a:pPr/>
              <a:t>‹N°›</a:t>
            </a:fld>
            <a:endParaRPr lang="fr-FR"/>
          </a:p>
        </p:txBody>
      </p:sp>
    </p:spTree>
    <p:extLst>
      <p:ext uri="{BB962C8B-B14F-4D97-AF65-F5344CB8AC3E}">
        <p14:creationId xmlns:p14="http://schemas.microsoft.com/office/powerpoint/2010/main" val="307114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CA85466-B216-4C97-A0CB-A01887603600}" type="slidenum">
              <a:rPr lang="fr-FR" smtClean="0"/>
              <a:pPr/>
              <a:t>‹N°›</a:t>
            </a:fld>
            <a:endParaRPr lang="fr-FR"/>
          </a:p>
        </p:txBody>
      </p:sp>
    </p:spTree>
    <p:extLst>
      <p:ext uri="{BB962C8B-B14F-4D97-AF65-F5344CB8AC3E}">
        <p14:creationId xmlns:p14="http://schemas.microsoft.com/office/powerpoint/2010/main" val="283838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B4EFCD4-FF22-491E-AEB5-C106CB8BAF63}" type="slidenum">
              <a:rPr lang="fr-FR" smtClean="0"/>
              <a:pPr/>
              <a:t>‹N°›</a:t>
            </a:fld>
            <a:endParaRPr lang="fr-FR"/>
          </a:p>
        </p:txBody>
      </p:sp>
    </p:spTree>
    <p:extLst>
      <p:ext uri="{BB962C8B-B14F-4D97-AF65-F5344CB8AC3E}">
        <p14:creationId xmlns:p14="http://schemas.microsoft.com/office/powerpoint/2010/main" val="13050431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yvonne-girardin@ac-clermont.f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Film_11062019.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grille_labellisation_vierge_YR.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Etat_des_lieux_Le_Mayet_AH.pdf" TargetMode="External"/><Relationship Id="rId4" Type="http://schemas.openxmlformats.org/officeDocument/2006/relationships/hyperlink" Target="Fiche%20action%20EDD%20%20(1).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atlas-biodiversite-sytec15.com/" TargetMode="External"/><Relationship Id="rId3" Type="http://schemas.openxmlformats.org/officeDocument/2006/relationships/hyperlink" Target="Bibligraphie_ODD.docx" TargetMode="External"/><Relationship Id="rId7" Type="http://schemas.openxmlformats.org/officeDocument/2006/relationships/hyperlink" Target="https://www.parc-livradois-forez.org/eduquer/projets-federateurs/mon-voisin-paysa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mvva.fr/actualit%C3%A9s/16-news-milieux-aquatiques/87-programme-scolaire-auzon" TargetMode="External"/><Relationship Id="rId5" Type="http://schemas.openxmlformats.org/officeDocument/2006/relationships/hyperlink" Target="https://ens.puy-de-dome.fr/scolaires.html" TargetMode="External"/><Relationship Id="rId4" Type="http://schemas.openxmlformats.org/officeDocument/2006/relationships/hyperlink" Target="Livret_pedagogique_mares.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3B2987-1090-42C8-80CB-F7C209C2BC34}"/>
              </a:ext>
            </a:extLst>
          </p:cNvPr>
          <p:cNvSpPr>
            <a:spLocks noGrp="1"/>
          </p:cNvSpPr>
          <p:nvPr>
            <p:ph type="title"/>
          </p:nvPr>
        </p:nvSpPr>
        <p:spPr/>
        <p:txBody>
          <a:bodyPr>
            <a:normAutofit fontScale="90000"/>
          </a:bodyPr>
          <a:lstStyle/>
          <a:p>
            <a:r>
              <a:rPr lang="fr-FR" sz="2400" b="1" dirty="0"/>
              <a:t>Séminaire : « Former les enseignants du XXIème siècle à une prise en compte</a:t>
            </a:r>
            <a:br>
              <a:rPr lang="fr-FR" sz="2400" b="1" dirty="0"/>
            </a:br>
            <a:r>
              <a:rPr lang="fr-FR" sz="2400" b="1" dirty="0"/>
              <a:t>éducative des Objectifs du Développement Durable»</a:t>
            </a:r>
          </a:p>
        </p:txBody>
      </p:sp>
      <p:sp>
        <p:nvSpPr>
          <p:cNvPr id="3" name="Espace réservé du contenu 2">
            <a:extLst>
              <a:ext uri="{FF2B5EF4-FFF2-40B4-BE49-F238E27FC236}">
                <a16:creationId xmlns:a16="http://schemas.microsoft.com/office/drawing/2014/main" id="{2D2DC2BC-460F-46EF-8DF1-D4A1A212CC6A}"/>
              </a:ext>
            </a:extLst>
          </p:cNvPr>
          <p:cNvSpPr>
            <a:spLocks noGrp="1"/>
          </p:cNvSpPr>
          <p:nvPr>
            <p:ph idx="1"/>
          </p:nvPr>
        </p:nvSpPr>
        <p:spPr/>
        <p:txBody>
          <a:bodyPr>
            <a:normAutofit fontScale="85000" lnSpcReduction="20000"/>
          </a:bodyPr>
          <a:lstStyle/>
          <a:p>
            <a:pPr marL="0" indent="0">
              <a:buNone/>
            </a:pPr>
            <a:endParaRPr lang="fr-FR" sz="3000" b="1" dirty="0"/>
          </a:p>
          <a:p>
            <a:pPr marL="0" indent="0">
              <a:buNone/>
            </a:pPr>
            <a:r>
              <a:rPr lang="fr-FR" sz="3000" b="1" dirty="0"/>
              <a:t>Écoles et établissements en démarche de développement durable (E3D) : la labellisation à l’aune des ODD</a:t>
            </a:r>
            <a:endParaRPr lang="fr-FR" sz="3000" dirty="0"/>
          </a:p>
          <a:p>
            <a:pPr marL="0" indent="0">
              <a:buNone/>
            </a:pPr>
            <a:r>
              <a:rPr lang="fr-FR" sz="2800" i="1" dirty="0"/>
              <a:t>Quels outils pour aider les enseignants à intégrer les ODD dans leur pratique ?</a:t>
            </a:r>
            <a:endParaRPr lang="fr-FR" sz="2800" dirty="0"/>
          </a:p>
          <a:p>
            <a:pPr marL="0" indent="0" algn="r">
              <a:lnSpc>
                <a:spcPct val="120000"/>
              </a:lnSpc>
              <a:spcBef>
                <a:spcPts val="0"/>
              </a:spcBef>
              <a:buNone/>
            </a:pPr>
            <a:endParaRPr lang="fr-FR" sz="2000" dirty="0"/>
          </a:p>
          <a:p>
            <a:pPr marL="0" indent="0" algn="r">
              <a:lnSpc>
                <a:spcPct val="120000"/>
              </a:lnSpc>
              <a:spcBef>
                <a:spcPts val="0"/>
              </a:spcBef>
              <a:buNone/>
            </a:pPr>
            <a:r>
              <a:rPr lang="fr-FR" sz="2000" dirty="0"/>
              <a:t>Maryvonne Girardin</a:t>
            </a:r>
          </a:p>
          <a:p>
            <a:pPr marL="0" indent="0" algn="r">
              <a:lnSpc>
                <a:spcPct val="120000"/>
              </a:lnSpc>
              <a:spcBef>
                <a:spcPts val="0"/>
              </a:spcBef>
              <a:buNone/>
            </a:pPr>
            <a:r>
              <a:rPr lang="fr-FR" sz="2000" i="1" dirty="0"/>
              <a:t>Formatrice EDD 1</a:t>
            </a:r>
            <a:r>
              <a:rPr lang="fr-FR" sz="2000" i="1" baseline="30000" dirty="0"/>
              <a:t>er</a:t>
            </a:r>
            <a:r>
              <a:rPr lang="fr-FR" sz="2000" i="1" dirty="0"/>
              <a:t> degré, </a:t>
            </a:r>
          </a:p>
          <a:p>
            <a:pPr marL="0" indent="0" algn="r">
              <a:lnSpc>
                <a:spcPct val="120000"/>
              </a:lnSpc>
              <a:spcBef>
                <a:spcPts val="0"/>
              </a:spcBef>
              <a:buNone/>
            </a:pPr>
            <a:r>
              <a:rPr lang="fr-FR" sz="2000" i="1" dirty="0"/>
              <a:t>Groupe EDDACLER</a:t>
            </a:r>
          </a:p>
          <a:p>
            <a:pPr marL="0" indent="0" algn="r">
              <a:lnSpc>
                <a:spcPct val="120000"/>
              </a:lnSpc>
              <a:spcBef>
                <a:spcPts val="0"/>
              </a:spcBef>
              <a:buNone/>
            </a:pPr>
            <a:r>
              <a:rPr lang="fr-FR" sz="2000" i="1" dirty="0"/>
              <a:t>Rectorat de Clermont-Ferrand</a:t>
            </a:r>
            <a:endParaRPr lang="fr-FR" sz="2000" dirty="0"/>
          </a:p>
          <a:p>
            <a:pPr marL="0" indent="0" algn="r">
              <a:lnSpc>
                <a:spcPct val="120000"/>
              </a:lnSpc>
              <a:spcBef>
                <a:spcPts val="0"/>
              </a:spcBef>
              <a:buNone/>
            </a:pPr>
            <a:r>
              <a:rPr lang="fr-FR" sz="2000" i="1" u="sng" dirty="0">
                <a:hlinkClick r:id="rId2"/>
              </a:rPr>
              <a:t>maryvonne-girardin@ac-clermont.fr</a:t>
            </a:r>
            <a:endParaRPr lang="fr-FR" sz="2000" dirty="0"/>
          </a:p>
        </p:txBody>
      </p:sp>
    </p:spTree>
    <p:extLst>
      <p:ext uri="{BB962C8B-B14F-4D97-AF65-F5344CB8AC3E}">
        <p14:creationId xmlns:p14="http://schemas.microsoft.com/office/powerpoint/2010/main" val="179626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D39306-431A-4CB9-A51D-10CCF026E251}"/>
              </a:ext>
            </a:extLst>
          </p:cNvPr>
          <p:cNvSpPr>
            <a:spLocks noGrp="1"/>
          </p:cNvSpPr>
          <p:nvPr>
            <p:ph type="title"/>
          </p:nvPr>
        </p:nvSpPr>
        <p:spPr/>
        <p:txBody>
          <a:bodyPr/>
          <a:lstStyle/>
          <a:p>
            <a:r>
              <a:rPr lang="fr-FR" dirty="0"/>
              <a:t>Les outils choisis</a:t>
            </a:r>
          </a:p>
        </p:txBody>
      </p:sp>
      <p:sp>
        <p:nvSpPr>
          <p:cNvPr id="3" name="Espace réservé du contenu 2">
            <a:extLst>
              <a:ext uri="{FF2B5EF4-FFF2-40B4-BE49-F238E27FC236}">
                <a16:creationId xmlns:a16="http://schemas.microsoft.com/office/drawing/2014/main" id="{400201EE-02AF-4686-8F22-39A33D6CE955}"/>
              </a:ext>
            </a:extLst>
          </p:cNvPr>
          <p:cNvSpPr>
            <a:spLocks noGrp="1"/>
          </p:cNvSpPr>
          <p:nvPr>
            <p:ph idx="1"/>
          </p:nvPr>
        </p:nvSpPr>
        <p:spPr>
          <a:xfrm>
            <a:off x="1961384" y="1412776"/>
            <a:ext cx="6591985" cy="4821114"/>
          </a:xfrm>
        </p:spPr>
        <p:txBody>
          <a:bodyPr>
            <a:normAutofit fontScale="92500" lnSpcReduction="10000"/>
          </a:bodyPr>
          <a:lstStyle/>
          <a:p>
            <a:r>
              <a:rPr lang="fr-FR" dirty="0"/>
              <a:t>Pour la journée de formation commune (1</a:t>
            </a:r>
            <a:r>
              <a:rPr lang="fr-FR" baseline="30000" dirty="0"/>
              <a:t>er</a:t>
            </a:r>
            <a:r>
              <a:rPr lang="fr-FR" dirty="0"/>
              <a:t> trimestre)</a:t>
            </a:r>
          </a:p>
          <a:p>
            <a:r>
              <a:rPr lang="fr-FR" dirty="0"/>
              <a:t>Tout au long de l’année</a:t>
            </a:r>
          </a:p>
          <a:p>
            <a:pPr>
              <a:buFontTx/>
              <a:buChar char="-"/>
            </a:pPr>
            <a:r>
              <a:rPr lang="fr-FR" dirty="0"/>
              <a:t>Réunions du Comité de pilotage</a:t>
            </a:r>
          </a:p>
          <a:p>
            <a:pPr>
              <a:buFontTx/>
              <a:buChar char="-"/>
            </a:pPr>
            <a:r>
              <a:rPr lang="fr-FR" dirty="0"/>
              <a:t>Visites de labellisation</a:t>
            </a:r>
          </a:p>
          <a:p>
            <a:r>
              <a:rPr lang="fr-FR" dirty="0"/>
              <a:t>Pour la journée de valorisation(3</a:t>
            </a:r>
            <a:r>
              <a:rPr lang="fr-FR" baseline="30000" dirty="0"/>
              <a:t>ème</a:t>
            </a:r>
            <a:r>
              <a:rPr lang="fr-FR" dirty="0"/>
              <a:t> trimestre) </a:t>
            </a:r>
          </a:p>
          <a:p>
            <a:pPr marL="0" indent="0">
              <a:buNone/>
            </a:pPr>
            <a:r>
              <a:rPr lang="fr-FR" dirty="0"/>
              <a:t>Matin</a:t>
            </a:r>
          </a:p>
          <a:p>
            <a:pPr>
              <a:buFontTx/>
              <a:buChar char="-"/>
            </a:pPr>
            <a:r>
              <a:rPr lang="fr-FR" dirty="0"/>
              <a:t>Un atelier débat(support  </a:t>
            </a:r>
            <a:r>
              <a:rPr lang="fr-FR" dirty="0">
                <a:hlinkClick r:id="rId3" action="ppaction://hlinkfile"/>
              </a:rPr>
              <a:t>Film_11062019.pdf</a:t>
            </a:r>
            <a:r>
              <a:rPr lang="fr-FR" dirty="0"/>
              <a:t>)</a:t>
            </a:r>
          </a:p>
          <a:p>
            <a:pPr>
              <a:buFontTx/>
              <a:buChar char="-"/>
            </a:pPr>
            <a:r>
              <a:rPr lang="fr-FR" dirty="0"/>
              <a:t>Un atelier « ruche » et biodiversité</a:t>
            </a:r>
          </a:p>
          <a:p>
            <a:pPr>
              <a:buFontTx/>
              <a:buChar char="-"/>
            </a:pPr>
            <a:r>
              <a:rPr lang="fr-FR" dirty="0"/>
              <a:t>Un atelier  « De la grainothèque au jardin collaboratif »</a:t>
            </a:r>
          </a:p>
          <a:p>
            <a:pPr marL="0" indent="0">
              <a:buNone/>
            </a:pPr>
            <a:r>
              <a:rPr lang="fr-FR" dirty="0"/>
              <a:t>Après-midi</a:t>
            </a:r>
          </a:p>
          <a:p>
            <a:pPr>
              <a:buFontTx/>
              <a:buChar char="-"/>
            </a:pPr>
            <a:r>
              <a:rPr lang="fr-FR" dirty="0"/>
              <a:t>Visionnage du film « </a:t>
            </a:r>
            <a:r>
              <a:rPr lang="fr-FR" i="1" dirty="0"/>
              <a:t>Qu’est-ce qu’on attend? </a:t>
            </a:r>
            <a:r>
              <a:rPr lang="fr-FR" dirty="0"/>
              <a:t>»</a:t>
            </a:r>
          </a:p>
          <a:p>
            <a:pPr>
              <a:buFontTx/>
              <a:buChar char="-"/>
            </a:pPr>
            <a:r>
              <a:rPr lang="fr-FR" dirty="0"/>
              <a:t>7 tables rondes – thématiques: énergie/eau; jardin collaboratif; paysan/boulanger; cantine et conserverie; </a:t>
            </a:r>
            <a:r>
              <a:rPr lang="fr-FR" dirty="0" err="1"/>
              <a:t>éco-hameau</a:t>
            </a:r>
            <a:r>
              <a:rPr lang="fr-FR" dirty="0"/>
              <a:t>; monnaie locale (le radis,,,) </a:t>
            </a:r>
          </a:p>
          <a:p>
            <a:pPr marL="0" indent="0">
              <a:buNone/>
            </a:pPr>
            <a:endParaRPr lang="fr-FR" dirty="0"/>
          </a:p>
        </p:txBody>
      </p:sp>
    </p:spTree>
    <p:extLst>
      <p:ext uri="{BB962C8B-B14F-4D97-AF65-F5344CB8AC3E}">
        <p14:creationId xmlns:p14="http://schemas.microsoft.com/office/powerpoint/2010/main" val="413146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00509-DC3D-43EF-B9A5-78DA317EBB9B}"/>
              </a:ext>
            </a:extLst>
          </p:cNvPr>
          <p:cNvSpPr>
            <a:spLocks noGrp="1"/>
          </p:cNvSpPr>
          <p:nvPr>
            <p:ph type="title"/>
          </p:nvPr>
        </p:nvSpPr>
        <p:spPr/>
        <p:txBody>
          <a:bodyPr/>
          <a:lstStyle/>
          <a:p>
            <a:r>
              <a:rPr lang="fr-FR" dirty="0"/>
              <a:t>Quelles incidences sur la labellisation?</a:t>
            </a:r>
          </a:p>
        </p:txBody>
      </p:sp>
      <p:graphicFrame>
        <p:nvGraphicFramePr>
          <p:cNvPr id="4" name="Espace réservé du contenu 3">
            <a:extLst>
              <a:ext uri="{FF2B5EF4-FFF2-40B4-BE49-F238E27FC236}">
                <a16:creationId xmlns:a16="http://schemas.microsoft.com/office/drawing/2014/main" id="{0EBFA495-F884-4990-93D4-12EEF7611290}"/>
              </a:ext>
            </a:extLst>
          </p:cNvPr>
          <p:cNvGraphicFramePr>
            <a:graphicFrameLocks noGrp="1"/>
          </p:cNvGraphicFramePr>
          <p:nvPr>
            <p:ph idx="1"/>
            <p:extLst>
              <p:ext uri="{D42A27DB-BD31-4B8C-83A1-F6EECF244321}">
                <p14:modId xmlns:p14="http://schemas.microsoft.com/office/powerpoint/2010/main" val="161170984"/>
              </p:ext>
            </p:extLst>
          </p:nvPr>
        </p:nvGraphicFramePr>
        <p:xfrm>
          <a:off x="1691680" y="1905000"/>
          <a:ext cx="7128792" cy="4404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995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AE268-AC90-46BC-9CFC-B0BBB4969B03}"/>
              </a:ext>
            </a:extLst>
          </p:cNvPr>
          <p:cNvSpPr>
            <a:spLocks noGrp="1"/>
          </p:cNvSpPr>
          <p:nvPr>
            <p:ph type="title"/>
          </p:nvPr>
        </p:nvSpPr>
        <p:spPr/>
        <p:txBody>
          <a:bodyPr/>
          <a:lstStyle/>
          <a:p>
            <a:r>
              <a:rPr lang="fr-FR" dirty="0"/>
              <a:t>ODD, EDD, E3D…éveiller les consciences</a:t>
            </a:r>
          </a:p>
        </p:txBody>
      </p:sp>
      <p:pic>
        <p:nvPicPr>
          <p:cNvPr id="5" name="Espace réservé du contenu 4">
            <a:extLst>
              <a:ext uri="{FF2B5EF4-FFF2-40B4-BE49-F238E27FC236}">
                <a16:creationId xmlns:a16="http://schemas.microsoft.com/office/drawing/2014/main" id="{A0412AD0-B686-46A3-9ADB-0550920BC0E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0627" y="1905000"/>
            <a:ext cx="4962822" cy="4620344"/>
          </a:xfrm>
        </p:spPr>
      </p:pic>
    </p:spTree>
    <p:extLst>
      <p:ext uri="{BB962C8B-B14F-4D97-AF65-F5344CB8AC3E}">
        <p14:creationId xmlns:p14="http://schemas.microsoft.com/office/powerpoint/2010/main" val="403744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6BBE584-E828-4C1C-B535-B3C7EF830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260648"/>
            <a:ext cx="4777571" cy="4796861"/>
          </a:xfrm>
          <a:prstGeom prst="rect">
            <a:avLst/>
          </a:prstGeom>
        </p:spPr>
      </p:pic>
      <p:sp>
        <p:nvSpPr>
          <p:cNvPr id="20" name="ZoneTexte 19">
            <a:extLst>
              <a:ext uri="{FF2B5EF4-FFF2-40B4-BE49-F238E27FC236}">
                <a16:creationId xmlns:a16="http://schemas.microsoft.com/office/drawing/2014/main" id="{126D8ABB-4AA1-479B-8DD7-FC6A86AC8D66}"/>
              </a:ext>
            </a:extLst>
          </p:cNvPr>
          <p:cNvSpPr txBox="1"/>
          <p:nvPr/>
        </p:nvSpPr>
        <p:spPr>
          <a:xfrm>
            <a:off x="2123728" y="5445224"/>
            <a:ext cx="6336704" cy="769441"/>
          </a:xfrm>
          <a:prstGeom prst="rect">
            <a:avLst/>
          </a:prstGeom>
          <a:noFill/>
        </p:spPr>
        <p:txBody>
          <a:bodyPr wrap="square" rtlCol="0">
            <a:spAutoFit/>
          </a:bodyPr>
          <a:lstStyle/>
          <a:p>
            <a:r>
              <a:rPr lang="fr-FR" sz="4400" i="1" dirty="0"/>
              <a:t>Merci de votre attention</a:t>
            </a:r>
          </a:p>
        </p:txBody>
      </p:sp>
    </p:spTree>
    <p:extLst>
      <p:ext uri="{BB962C8B-B14F-4D97-AF65-F5344CB8AC3E}">
        <p14:creationId xmlns:p14="http://schemas.microsoft.com/office/powerpoint/2010/main" val="1979647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8A7A46-ACBB-4DBA-8180-24B5FD119CA6}"/>
              </a:ext>
            </a:extLst>
          </p:cNvPr>
          <p:cNvSpPr>
            <a:spLocks noGrp="1"/>
          </p:cNvSpPr>
          <p:nvPr>
            <p:ph type="title"/>
          </p:nvPr>
        </p:nvSpPr>
        <p:spPr/>
        <p:txBody>
          <a:bodyPr>
            <a:noAutofit/>
          </a:bodyPr>
          <a:lstStyle/>
          <a:p>
            <a:r>
              <a:rPr lang="fr-FR" sz="3000" dirty="0"/>
              <a:t>L’EDD dans l’enseignement: </a:t>
            </a:r>
            <a:br>
              <a:rPr lang="fr-FR" sz="3000" dirty="0"/>
            </a:br>
            <a:r>
              <a:rPr lang="fr-FR" sz="3000" dirty="0"/>
              <a:t>les grandes étapes de 50 ans d’évolution</a:t>
            </a:r>
          </a:p>
        </p:txBody>
      </p:sp>
      <p:sp>
        <p:nvSpPr>
          <p:cNvPr id="4" name="Rectangle 3">
            <a:extLst>
              <a:ext uri="{FF2B5EF4-FFF2-40B4-BE49-F238E27FC236}">
                <a16:creationId xmlns:a16="http://schemas.microsoft.com/office/drawing/2014/main" id="{89EDCB56-DAF0-4951-AB61-AFD97DB8CF92}"/>
              </a:ext>
            </a:extLst>
          </p:cNvPr>
          <p:cNvSpPr>
            <a:spLocks noGrp="1" noChangeArrowheads="1"/>
          </p:cNvSpPr>
          <p:nvPr>
            <p:ph idx="1"/>
          </p:nvPr>
        </p:nvSpPr>
        <p:spPr>
          <a:xfrm>
            <a:off x="1835696" y="2133600"/>
            <a:ext cx="6984776" cy="4535760"/>
          </a:xfrm>
          <a:noFill/>
        </p:spPr>
        <p:txBody>
          <a:bodyPr>
            <a:noAutofit/>
          </a:bodyPr>
          <a:lstStyle/>
          <a:p>
            <a:pPr marL="609600" indent="-609600" algn="l">
              <a:spcBef>
                <a:spcPct val="50000"/>
              </a:spcBef>
            </a:pPr>
            <a:r>
              <a:rPr lang="fr-FR" sz="1300" b="1" dirty="0">
                <a:latin typeface="Arial" charset="0"/>
              </a:rPr>
              <a:t>1970 </a:t>
            </a:r>
            <a:r>
              <a:rPr lang="fr-FR" sz="1300" dirty="0">
                <a:latin typeface="Arial" charset="0"/>
              </a:rPr>
              <a:t>: développement des </a:t>
            </a:r>
            <a:r>
              <a:rPr lang="fr-FR" sz="1300" b="1" dirty="0">
                <a:latin typeface="Arial" charset="0"/>
              </a:rPr>
              <a:t>approches systémiques</a:t>
            </a:r>
            <a:r>
              <a:rPr lang="fr-FR" sz="1300" dirty="0">
                <a:latin typeface="Arial" charset="0"/>
              </a:rPr>
              <a:t> </a:t>
            </a:r>
            <a:r>
              <a:rPr lang="fr-FR" sz="1300" b="1" dirty="0">
                <a:latin typeface="Arial" charset="0"/>
              </a:rPr>
              <a:t>par l’étude des écosystèmes</a:t>
            </a:r>
            <a:r>
              <a:rPr lang="fr-FR" sz="1300" dirty="0">
                <a:latin typeface="Arial" charset="0"/>
              </a:rPr>
              <a:t> notamment en sciences.</a:t>
            </a:r>
          </a:p>
          <a:p>
            <a:pPr marL="609600" indent="-609600" algn="l">
              <a:spcBef>
                <a:spcPct val="50000"/>
              </a:spcBef>
            </a:pPr>
            <a:r>
              <a:rPr lang="fr-FR" sz="1300" b="1" dirty="0">
                <a:latin typeface="Arial" panose="020B0604020202020204" pitchFamily="34" charset="0"/>
                <a:cs typeface="Arial" panose="020B0604020202020204" pitchFamily="34" charset="0"/>
              </a:rPr>
              <a:t>1977</a:t>
            </a:r>
            <a:r>
              <a:rPr lang="fr-FR" sz="1300" dirty="0">
                <a:latin typeface="Arial" panose="020B0604020202020204" pitchFamily="34" charset="0"/>
                <a:cs typeface="Arial" panose="020B0604020202020204" pitchFamily="34" charset="0"/>
              </a:rPr>
              <a:t> : une circulaire initie </a:t>
            </a:r>
            <a:r>
              <a:rPr lang="fr-FR" sz="1300" b="1" dirty="0">
                <a:latin typeface="Arial" panose="020B0604020202020204" pitchFamily="34" charset="0"/>
                <a:cs typeface="Arial" panose="020B0604020202020204" pitchFamily="34" charset="0"/>
              </a:rPr>
              <a:t>l'éducation à l'environnement </a:t>
            </a:r>
            <a:r>
              <a:rPr lang="fr-FR" sz="1300" dirty="0">
                <a:latin typeface="Arial" panose="020B0604020202020204" pitchFamily="34" charset="0"/>
                <a:cs typeface="Arial" panose="020B0604020202020204" pitchFamily="34" charset="0"/>
              </a:rPr>
              <a:t>en France</a:t>
            </a:r>
          </a:p>
          <a:p>
            <a:pPr marL="609600" indent="-609600" algn="l">
              <a:spcBef>
                <a:spcPct val="50000"/>
              </a:spcBef>
            </a:pPr>
            <a:r>
              <a:rPr lang="fr-FR" sz="1300" b="1" dirty="0">
                <a:latin typeface="Arial" charset="0"/>
              </a:rPr>
              <a:t>1980/1990 :</a:t>
            </a:r>
            <a:r>
              <a:rPr lang="fr-FR" sz="1300" dirty="0">
                <a:latin typeface="Arial" charset="0"/>
              </a:rPr>
              <a:t> développement de </a:t>
            </a:r>
            <a:r>
              <a:rPr lang="fr-FR" sz="1300" b="1" dirty="0">
                <a:latin typeface="Arial" charset="0"/>
              </a:rPr>
              <a:t>l’éducation à l’environnement sous forme de projets.</a:t>
            </a:r>
          </a:p>
          <a:p>
            <a:pPr marL="609600" indent="-609600" algn="l">
              <a:spcBef>
                <a:spcPct val="50000"/>
              </a:spcBef>
            </a:pPr>
            <a:r>
              <a:rPr lang="fr-FR" sz="1300" b="1" dirty="0">
                <a:latin typeface="Arial" charset="0"/>
              </a:rPr>
              <a:t>2003/04 :</a:t>
            </a:r>
            <a:r>
              <a:rPr lang="fr-FR" sz="1300" dirty="0">
                <a:latin typeface="Arial" charset="0"/>
              </a:rPr>
              <a:t> premier plan de généralisation</a:t>
            </a:r>
            <a:r>
              <a:rPr lang="fr-FR" sz="1300" b="1" dirty="0">
                <a:latin typeface="Arial" charset="0"/>
              </a:rPr>
              <a:t>« éducation à l’environnement pour un développement durable ».</a:t>
            </a:r>
          </a:p>
          <a:p>
            <a:pPr marL="609600" indent="-609600" algn="l">
              <a:spcBef>
                <a:spcPct val="50000"/>
              </a:spcBef>
            </a:pPr>
            <a:r>
              <a:rPr lang="fr-FR" sz="1300" b="1" dirty="0">
                <a:latin typeface="Arial" charset="0"/>
              </a:rPr>
              <a:t>2007 :</a:t>
            </a:r>
            <a:r>
              <a:rPr lang="fr-FR" sz="1300" dirty="0">
                <a:latin typeface="Arial" charset="0"/>
              </a:rPr>
              <a:t> deuxième plan de généralisation de </a:t>
            </a:r>
            <a:r>
              <a:rPr lang="fr-FR" sz="1300" b="1" dirty="0">
                <a:latin typeface="Arial" charset="0"/>
              </a:rPr>
              <a:t>l’Éducation au Développement Durable </a:t>
            </a:r>
            <a:r>
              <a:rPr lang="fr-FR" sz="1300" dirty="0">
                <a:latin typeface="Arial" charset="0"/>
              </a:rPr>
              <a:t>- qui insiste sur la formation</a:t>
            </a:r>
          </a:p>
          <a:p>
            <a:pPr marL="609600" indent="-609600" algn="l">
              <a:spcBef>
                <a:spcPct val="50000"/>
              </a:spcBef>
            </a:pPr>
            <a:r>
              <a:rPr lang="fr-FR" sz="1300" b="1" dirty="0">
                <a:latin typeface="Arial" charset="0"/>
              </a:rPr>
              <a:t>2011</a:t>
            </a:r>
            <a:r>
              <a:rPr lang="fr-FR" sz="1300" dirty="0">
                <a:latin typeface="Arial" charset="0"/>
              </a:rPr>
              <a:t>: troisième plan de généralisation de </a:t>
            </a:r>
            <a:r>
              <a:rPr lang="fr-FR" sz="1300" b="1" dirty="0">
                <a:latin typeface="Arial" charset="0"/>
              </a:rPr>
              <a:t>l’Éducation au Développement Durable</a:t>
            </a:r>
            <a:r>
              <a:rPr lang="fr-FR" sz="1300" dirty="0">
                <a:latin typeface="Arial" charset="0"/>
              </a:rPr>
              <a:t>.</a:t>
            </a:r>
          </a:p>
          <a:p>
            <a:pPr marL="609600" indent="-609600" algn="l">
              <a:spcBef>
                <a:spcPct val="50000"/>
              </a:spcBef>
            </a:pPr>
            <a:r>
              <a:rPr lang="fr-FR" sz="1300" b="1" dirty="0">
                <a:latin typeface="Arial" panose="020B0604020202090204" pitchFamily="34" charset="0"/>
                <a:cs typeface="Arial" panose="020B0604020202090204" pitchFamily="34" charset="0"/>
              </a:rPr>
              <a:t>2013</a:t>
            </a:r>
            <a:r>
              <a:rPr lang="fr-FR" sz="1300" dirty="0">
                <a:latin typeface="Arial" panose="020B0604020202090204" pitchFamily="34" charset="0"/>
                <a:cs typeface="Arial" panose="020B0604020202090204" pitchFamily="34" charset="0"/>
              </a:rPr>
              <a:t> : la loi de refondation de l'École fait entrer cette </a:t>
            </a:r>
            <a:r>
              <a:rPr lang="fr-FR" sz="1300" b="1" dirty="0">
                <a:latin typeface="Arial" panose="020B0604020202090204" pitchFamily="34" charset="0"/>
                <a:cs typeface="Arial" panose="020B0604020202090204" pitchFamily="34" charset="0"/>
              </a:rPr>
              <a:t>éducation transversale </a:t>
            </a:r>
            <a:r>
              <a:rPr lang="fr-FR" sz="1300" dirty="0">
                <a:latin typeface="Arial" panose="020B0604020202090204" pitchFamily="34" charset="0"/>
                <a:cs typeface="Arial" panose="020B0604020202090204" pitchFamily="34" charset="0"/>
              </a:rPr>
              <a:t>dans le code de l'éducation- </a:t>
            </a:r>
            <a:r>
              <a:rPr lang="fr-FR" sz="1300" b="1" u="sng" dirty="0">
                <a:latin typeface="Arial" panose="020B0604020202090204" pitchFamily="34" charset="0"/>
                <a:cs typeface="Arial" panose="020B0604020202090204" pitchFamily="34" charset="0"/>
              </a:rPr>
              <a:t>lancement de la labellisation E3D</a:t>
            </a:r>
            <a:endParaRPr lang="fr-FR" sz="1300" u="sng" dirty="0">
              <a:latin typeface="Arial" panose="020B0604020202090204" pitchFamily="34" charset="0"/>
              <a:cs typeface="Arial" panose="020B0604020202090204" pitchFamily="34" charset="0"/>
            </a:endParaRPr>
          </a:p>
          <a:p>
            <a:pPr marL="609600" indent="-609600" algn="l">
              <a:spcBef>
                <a:spcPct val="50000"/>
              </a:spcBef>
            </a:pPr>
            <a:r>
              <a:rPr lang="fr-FR" sz="1300" b="1" dirty="0">
                <a:latin typeface="Arial" charset="0"/>
              </a:rPr>
              <a:t>2015: </a:t>
            </a:r>
            <a:r>
              <a:rPr lang="fr-FR" sz="1300" dirty="0">
                <a:latin typeface="Arial" charset="0"/>
              </a:rPr>
              <a:t>circulaire de février  « Instruction relative au déploiement de l’éducation au développement durable dans l’ensemble des écoles et des établissements scolaires pour la période 2015-2018.</a:t>
            </a:r>
          </a:p>
          <a:p>
            <a:pPr marL="609600" indent="-609600" algn="l">
              <a:spcBef>
                <a:spcPct val="50000"/>
              </a:spcBef>
            </a:pPr>
            <a:r>
              <a:rPr lang="fr-FR" sz="1300" b="1" dirty="0">
                <a:latin typeface="Arial" charset="0"/>
              </a:rPr>
              <a:t>2019: </a:t>
            </a:r>
            <a:r>
              <a:rPr lang="fr-FR" sz="1300" dirty="0">
                <a:latin typeface="Arial" charset="0"/>
              </a:rPr>
              <a:t>circulaire du 27/08/2019 </a:t>
            </a:r>
            <a:r>
              <a:rPr lang="fr-FR" sz="1300" b="1" dirty="0">
                <a:latin typeface="Arial" panose="020B0604020202020204" pitchFamily="34" charset="0"/>
                <a:cs typeface="Arial" panose="020B0604020202020204" pitchFamily="34" charset="0"/>
              </a:rPr>
              <a:t>« Transition écologique - Nouvelle phase de généralisation de l’éducation au développement durable - EDD 2030 »</a:t>
            </a:r>
          </a:p>
          <a:p>
            <a:pPr marL="609600" indent="-609600" algn="l">
              <a:spcBef>
                <a:spcPct val="50000"/>
              </a:spcBef>
            </a:pPr>
            <a:endParaRPr lang="fr-FR" sz="1300" dirty="0">
              <a:latin typeface="Arial" charset="0"/>
            </a:endParaRPr>
          </a:p>
          <a:p>
            <a:pPr marL="609600" indent="-609600" algn="l">
              <a:spcBef>
                <a:spcPct val="50000"/>
              </a:spcBef>
            </a:pPr>
            <a:endParaRPr lang="fr-FR" sz="1300" dirty="0">
              <a:latin typeface="Arial" charset="0"/>
            </a:endParaRPr>
          </a:p>
          <a:p>
            <a:pPr marL="609600" indent="-609600" algn="l">
              <a:spcBef>
                <a:spcPct val="50000"/>
              </a:spcBef>
              <a:buFontTx/>
              <a:buAutoNum type="arabicPeriod" startAt="2"/>
            </a:pPr>
            <a:endParaRPr lang="fr-FR" sz="1300" dirty="0">
              <a:latin typeface="Arial" charset="0"/>
            </a:endParaRPr>
          </a:p>
          <a:p>
            <a:pPr marL="609600" indent="-609600"/>
            <a:endParaRPr lang="fr-FR" sz="1300" dirty="0"/>
          </a:p>
        </p:txBody>
      </p:sp>
    </p:spTree>
    <p:extLst>
      <p:ext uri="{BB962C8B-B14F-4D97-AF65-F5344CB8AC3E}">
        <p14:creationId xmlns:p14="http://schemas.microsoft.com/office/powerpoint/2010/main" val="423344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F347F6-3D95-4D23-B07B-EE674319B514}"/>
              </a:ext>
            </a:extLst>
          </p:cNvPr>
          <p:cNvSpPr>
            <a:spLocks noGrp="1"/>
          </p:cNvSpPr>
          <p:nvPr>
            <p:ph type="title"/>
          </p:nvPr>
        </p:nvSpPr>
        <p:spPr/>
        <p:txBody>
          <a:bodyPr/>
          <a:lstStyle/>
          <a:p>
            <a:r>
              <a:rPr lang="fr-FR" dirty="0"/>
              <a:t>La démarche E3D</a:t>
            </a:r>
          </a:p>
        </p:txBody>
      </p:sp>
      <p:graphicFrame>
        <p:nvGraphicFramePr>
          <p:cNvPr id="4" name="Espace réservé du contenu 3">
            <a:extLst>
              <a:ext uri="{FF2B5EF4-FFF2-40B4-BE49-F238E27FC236}">
                <a16:creationId xmlns:a16="http://schemas.microsoft.com/office/drawing/2014/main" id="{46B8B85A-39F1-48A7-93E9-759FD7FDC59F}"/>
              </a:ext>
            </a:extLst>
          </p:cNvPr>
          <p:cNvGraphicFramePr>
            <a:graphicFrameLocks noGrp="1"/>
          </p:cNvGraphicFramePr>
          <p:nvPr>
            <p:ph idx="1"/>
            <p:extLst>
              <p:ext uri="{D42A27DB-BD31-4B8C-83A1-F6EECF244321}">
                <p14:modId xmlns:p14="http://schemas.microsoft.com/office/powerpoint/2010/main" val="447792894"/>
              </p:ext>
            </p:extLst>
          </p:nvPr>
        </p:nvGraphicFramePr>
        <p:xfrm>
          <a:off x="1619672" y="1743678"/>
          <a:ext cx="6914728" cy="4461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156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80EB8-558C-4CEF-AFF5-5A0DB9F2D26D}"/>
              </a:ext>
            </a:extLst>
          </p:cNvPr>
          <p:cNvSpPr>
            <a:spLocks noGrp="1"/>
          </p:cNvSpPr>
          <p:nvPr>
            <p:ph type="title"/>
          </p:nvPr>
        </p:nvSpPr>
        <p:spPr/>
        <p:txBody>
          <a:bodyPr/>
          <a:lstStyle/>
          <a:p>
            <a:r>
              <a:rPr lang="fr-FR" dirty="0"/>
              <a:t>La labellisation E3D</a:t>
            </a:r>
          </a:p>
        </p:txBody>
      </p:sp>
      <p:sp>
        <p:nvSpPr>
          <p:cNvPr id="3" name="Espace réservé du contenu 2">
            <a:extLst>
              <a:ext uri="{FF2B5EF4-FFF2-40B4-BE49-F238E27FC236}">
                <a16:creationId xmlns:a16="http://schemas.microsoft.com/office/drawing/2014/main" id="{77852120-D4E7-4C75-90B0-FE70366610CC}"/>
              </a:ext>
            </a:extLst>
          </p:cNvPr>
          <p:cNvSpPr>
            <a:spLocks noGrp="1"/>
          </p:cNvSpPr>
          <p:nvPr>
            <p:ph idx="1"/>
          </p:nvPr>
        </p:nvSpPr>
        <p:spPr/>
        <p:txBody>
          <a:bodyPr/>
          <a:lstStyle/>
          <a:p>
            <a:r>
              <a:rPr lang="fr-FR" dirty="0"/>
              <a:t>Le label "E3D École/Établissement en démarche de développement durable" est </a:t>
            </a:r>
            <a:r>
              <a:rPr lang="fr-FR" b="1" dirty="0"/>
              <a:t>attribué aux écoles, aux collèges et aux lycées généraux, technologiques et professionnels, ainsi qu'aux centres de formation d'apprentis</a:t>
            </a:r>
            <a:r>
              <a:rPr lang="fr-FR" dirty="0"/>
              <a:t> qui entrent en </a:t>
            </a:r>
            <a:r>
              <a:rPr lang="fr-FR" b="1" dirty="0"/>
              <a:t>démarche globale de développement durable</a:t>
            </a:r>
            <a:r>
              <a:rPr lang="fr-FR" dirty="0"/>
              <a:t>.</a:t>
            </a:r>
          </a:p>
          <a:p>
            <a:r>
              <a:rPr lang="fr-FR" dirty="0"/>
              <a:t>Attribué pour 3 ans, il comprend 3 niveaux:</a:t>
            </a:r>
          </a:p>
          <a:p>
            <a:pPr marL="0" indent="0">
              <a:buNone/>
            </a:pPr>
            <a:r>
              <a:rPr lang="fr-FR" dirty="0"/>
              <a:t>1/ Engagement de la démarche</a:t>
            </a:r>
          </a:p>
          <a:p>
            <a:pPr marL="0" indent="0">
              <a:buNone/>
            </a:pPr>
            <a:r>
              <a:rPr lang="fr-FR" dirty="0"/>
              <a:t>2/ Approfondissement</a:t>
            </a:r>
          </a:p>
          <a:p>
            <a:pPr marL="0" indent="0">
              <a:buNone/>
            </a:pPr>
            <a:r>
              <a:rPr lang="fr-FR" dirty="0"/>
              <a:t>3/Déploiement</a:t>
            </a:r>
          </a:p>
        </p:txBody>
      </p:sp>
    </p:spTree>
    <p:extLst>
      <p:ext uri="{BB962C8B-B14F-4D97-AF65-F5344CB8AC3E}">
        <p14:creationId xmlns:p14="http://schemas.microsoft.com/office/powerpoint/2010/main" val="107486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71462-FCBF-4DE9-B46B-EF3991363867}"/>
              </a:ext>
            </a:extLst>
          </p:cNvPr>
          <p:cNvSpPr>
            <a:spLocks noGrp="1"/>
          </p:cNvSpPr>
          <p:nvPr>
            <p:ph type="title"/>
          </p:nvPr>
        </p:nvSpPr>
        <p:spPr/>
        <p:txBody>
          <a:bodyPr>
            <a:normAutofit fontScale="90000"/>
          </a:bodyPr>
          <a:lstStyle/>
          <a:p>
            <a:r>
              <a:rPr lang="fr-FR" dirty="0"/>
              <a:t>La labellisation dans l’académie de Clermont-Ferrand</a:t>
            </a:r>
          </a:p>
        </p:txBody>
      </p:sp>
      <p:sp>
        <p:nvSpPr>
          <p:cNvPr id="3" name="Espace réservé du contenu 2">
            <a:extLst>
              <a:ext uri="{FF2B5EF4-FFF2-40B4-BE49-F238E27FC236}">
                <a16:creationId xmlns:a16="http://schemas.microsoft.com/office/drawing/2014/main" id="{27A6AF5D-145A-4D5B-8FA3-7E6C8CA62212}"/>
              </a:ext>
            </a:extLst>
          </p:cNvPr>
          <p:cNvSpPr>
            <a:spLocks noGrp="1"/>
          </p:cNvSpPr>
          <p:nvPr>
            <p:ph idx="1"/>
          </p:nvPr>
        </p:nvSpPr>
        <p:spPr>
          <a:xfrm>
            <a:off x="1942415" y="2276872"/>
            <a:ext cx="6591985" cy="3777622"/>
          </a:xfrm>
        </p:spPr>
        <p:txBody>
          <a:bodyPr>
            <a:normAutofit/>
          </a:bodyPr>
          <a:lstStyle/>
          <a:p>
            <a:pPr marL="0" indent="0">
              <a:buNone/>
            </a:pPr>
            <a:endParaRPr lang="fr-FR" sz="2200" b="1" dirty="0"/>
          </a:p>
          <a:p>
            <a:pPr marL="0" indent="0">
              <a:buNone/>
            </a:pPr>
            <a:endParaRPr lang="fr-FR" sz="2200" b="1" dirty="0"/>
          </a:p>
          <a:p>
            <a:pPr marL="0" indent="0">
              <a:buNone/>
            </a:pPr>
            <a:endParaRPr lang="fr-FR" sz="2200" b="1" dirty="0"/>
          </a:p>
          <a:p>
            <a:pPr marL="0" indent="0">
              <a:buNone/>
            </a:pPr>
            <a:endParaRPr lang="fr-FR" sz="2200" b="1" dirty="0"/>
          </a:p>
          <a:p>
            <a:pPr marL="0" indent="0">
              <a:buNone/>
            </a:pPr>
            <a:r>
              <a:rPr lang="fr-FR" sz="2200" b="1" dirty="0"/>
              <a:t>Le taux actuel de labellisation pour l’académie est de 37,8% pour le second degré (108 établissements sur 286) et de 15,8% pour le premier degré (220 écoles sur 1394)</a:t>
            </a:r>
          </a:p>
          <a:p>
            <a:pPr marL="0" indent="0">
              <a:buNone/>
            </a:pPr>
            <a:endParaRPr lang="fr-FR" dirty="0"/>
          </a:p>
          <a:p>
            <a:endParaRPr lang="fr-FR" dirty="0"/>
          </a:p>
        </p:txBody>
      </p:sp>
      <p:graphicFrame>
        <p:nvGraphicFramePr>
          <p:cNvPr id="4" name="Tableau 4">
            <a:extLst>
              <a:ext uri="{FF2B5EF4-FFF2-40B4-BE49-F238E27FC236}">
                <a16:creationId xmlns:a16="http://schemas.microsoft.com/office/drawing/2014/main" id="{D0BD1B9D-FED8-43B4-ABB3-B33E6DD563C9}"/>
              </a:ext>
            </a:extLst>
          </p:cNvPr>
          <p:cNvGraphicFramePr>
            <a:graphicFrameLocks noGrp="1"/>
          </p:cNvGraphicFramePr>
          <p:nvPr>
            <p:extLst>
              <p:ext uri="{D42A27DB-BD31-4B8C-83A1-F6EECF244321}">
                <p14:modId xmlns:p14="http://schemas.microsoft.com/office/powerpoint/2010/main" val="2971873891"/>
              </p:ext>
            </p:extLst>
          </p:nvPr>
        </p:nvGraphicFramePr>
        <p:xfrm>
          <a:off x="1548407" y="2132856"/>
          <a:ext cx="7380000" cy="1659477"/>
        </p:xfrm>
        <a:graphic>
          <a:graphicData uri="http://schemas.openxmlformats.org/drawingml/2006/table">
            <a:tbl>
              <a:tblPr firstRow="1" bandRow="1">
                <a:tableStyleId>{5C22544A-7EE6-4342-B048-85BDC9FD1C3A}</a:tableStyleId>
              </a:tblPr>
              <a:tblGrid>
                <a:gridCol w="922500">
                  <a:extLst>
                    <a:ext uri="{9D8B030D-6E8A-4147-A177-3AD203B41FA5}">
                      <a16:colId xmlns:a16="http://schemas.microsoft.com/office/drawing/2014/main" val="3715408626"/>
                    </a:ext>
                  </a:extLst>
                </a:gridCol>
                <a:gridCol w="922500">
                  <a:extLst>
                    <a:ext uri="{9D8B030D-6E8A-4147-A177-3AD203B41FA5}">
                      <a16:colId xmlns:a16="http://schemas.microsoft.com/office/drawing/2014/main" val="4195547194"/>
                    </a:ext>
                  </a:extLst>
                </a:gridCol>
                <a:gridCol w="922500">
                  <a:extLst>
                    <a:ext uri="{9D8B030D-6E8A-4147-A177-3AD203B41FA5}">
                      <a16:colId xmlns:a16="http://schemas.microsoft.com/office/drawing/2014/main" val="3908664440"/>
                    </a:ext>
                  </a:extLst>
                </a:gridCol>
                <a:gridCol w="922500">
                  <a:extLst>
                    <a:ext uri="{9D8B030D-6E8A-4147-A177-3AD203B41FA5}">
                      <a16:colId xmlns:a16="http://schemas.microsoft.com/office/drawing/2014/main" val="1576576304"/>
                    </a:ext>
                  </a:extLst>
                </a:gridCol>
                <a:gridCol w="922500">
                  <a:extLst>
                    <a:ext uri="{9D8B030D-6E8A-4147-A177-3AD203B41FA5}">
                      <a16:colId xmlns:a16="http://schemas.microsoft.com/office/drawing/2014/main" val="3771682424"/>
                    </a:ext>
                  </a:extLst>
                </a:gridCol>
                <a:gridCol w="922500">
                  <a:extLst>
                    <a:ext uri="{9D8B030D-6E8A-4147-A177-3AD203B41FA5}">
                      <a16:colId xmlns:a16="http://schemas.microsoft.com/office/drawing/2014/main" val="3985076856"/>
                    </a:ext>
                  </a:extLst>
                </a:gridCol>
                <a:gridCol w="922500">
                  <a:extLst>
                    <a:ext uri="{9D8B030D-6E8A-4147-A177-3AD203B41FA5}">
                      <a16:colId xmlns:a16="http://schemas.microsoft.com/office/drawing/2014/main" val="3014745944"/>
                    </a:ext>
                  </a:extLst>
                </a:gridCol>
                <a:gridCol w="922500">
                  <a:extLst>
                    <a:ext uri="{9D8B030D-6E8A-4147-A177-3AD203B41FA5}">
                      <a16:colId xmlns:a16="http://schemas.microsoft.com/office/drawing/2014/main" val="3279553868"/>
                    </a:ext>
                  </a:extLst>
                </a:gridCol>
              </a:tblGrid>
              <a:tr h="379317">
                <a:tc>
                  <a:txBody>
                    <a:bodyPr/>
                    <a:lstStyle/>
                    <a:p>
                      <a:endParaRPr lang="fr-FR" dirty="0"/>
                    </a:p>
                  </a:txBody>
                  <a:tcPr/>
                </a:tc>
                <a:tc>
                  <a:txBody>
                    <a:bodyPr/>
                    <a:lstStyle/>
                    <a:p>
                      <a:pPr algn="ctr"/>
                      <a:r>
                        <a:rPr lang="fr-FR" dirty="0"/>
                        <a:t>2014</a:t>
                      </a:r>
                    </a:p>
                  </a:txBody>
                  <a:tcPr/>
                </a:tc>
                <a:tc>
                  <a:txBody>
                    <a:bodyPr/>
                    <a:lstStyle/>
                    <a:p>
                      <a:pPr algn="ctr"/>
                      <a:r>
                        <a:rPr lang="fr-FR" dirty="0"/>
                        <a:t>2015</a:t>
                      </a:r>
                    </a:p>
                  </a:txBody>
                  <a:tcPr/>
                </a:tc>
                <a:tc>
                  <a:txBody>
                    <a:bodyPr/>
                    <a:lstStyle/>
                    <a:p>
                      <a:pPr algn="ctr"/>
                      <a:r>
                        <a:rPr lang="fr-FR" dirty="0"/>
                        <a:t>2016</a:t>
                      </a:r>
                    </a:p>
                  </a:txBody>
                  <a:tcPr/>
                </a:tc>
                <a:tc>
                  <a:txBody>
                    <a:bodyPr/>
                    <a:lstStyle/>
                    <a:p>
                      <a:pPr algn="ctr"/>
                      <a:r>
                        <a:rPr lang="fr-FR" dirty="0"/>
                        <a:t>2017</a:t>
                      </a:r>
                    </a:p>
                  </a:txBody>
                  <a:tcPr/>
                </a:tc>
                <a:tc>
                  <a:txBody>
                    <a:bodyPr/>
                    <a:lstStyle/>
                    <a:p>
                      <a:pPr algn="ctr"/>
                      <a:r>
                        <a:rPr lang="fr-FR" dirty="0"/>
                        <a:t>2018</a:t>
                      </a:r>
                    </a:p>
                  </a:txBody>
                  <a:tcPr/>
                </a:tc>
                <a:tc>
                  <a:txBody>
                    <a:bodyPr/>
                    <a:lstStyle/>
                    <a:p>
                      <a:pPr algn="ctr"/>
                      <a:r>
                        <a:rPr lang="fr-FR" dirty="0"/>
                        <a:t>2019</a:t>
                      </a:r>
                    </a:p>
                  </a:txBody>
                  <a:tcPr/>
                </a:tc>
                <a:tc>
                  <a:txBody>
                    <a:bodyPr/>
                    <a:lstStyle/>
                    <a:p>
                      <a:pPr algn="ctr"/>
                      <a:r>
                        <a:rPr lang="fr-FR" dirty="0"/>
                        <a:t>2020</a:t>
                      </a:r>
                    </a:p>
                  </a:txBody>
                  <a:tcPr/>
                </a:tc>
                <a:extLst>
                  <a:ext uri="{0D108BD9-81ED-4DB2-BD59-A6C34878D82A}">
                    <a16:rowId xmlns:a16="http://schemas.microsoft.com/office/drawing/2014/main" val="1178662143"/>
                  </a:ext>
                </a:extLst>
              </a:tr>
              <a:tr h="537366">
                <a:tc>
                  <a:txBody>
                    <a:bodyPr/>
                    <a:lstStyle/>
                    <a:p>
                      <a:r>
                        <a:rPr lang="fr-FR" sz="1800" b="1" dirty="0"/>
                        <a:t>2</a:t>
                      </a:r>
                      <a:r>
                        <a:rPr lang="fr-FR" sz="1800" b="1" baseline="30000" dirty="0"/>
                        <a:t>nd</a:t>
                      </a:r>
                      <a:r>
                        <a:rPr lang="fr-FR" sz="1800" b="1" dirty="0"/>
                        <a:t> degré</a:t>
                      </a:r>
                    </a:p>
                  </a:txBody>
                  <a:tcPr/>
                </a:tc>
                <a:tc>
                  <a:txBody>
                    <a:bodyPr/>
                    <a:lstStyle/>
                    <a:p>
                      <a:pPr algn="ctr"/>
                      <a:r>
                        <a:rPr lang="fr-FR" b="1" dirty="0"/>
                        <a:t>18</a:t>
                      </a:r>
                    </a:p>
                  </a:txBody>
                  <a:tcPr anchor="ctr"/>
                </a:tc>
                <a:tc>
                  <a:txBody>
                    <a:bodyPr/>
                    <a:lstStyle/>
                    <a:p>
                      <a:pPr algn="ctr"/>
                      <a:r>
                        <a:rPr lang="fr-FR" b="1" dirty="0"/>
                        <a:t>21</a:t>
                      </a:r>
                    </a:p>
                  </a:txBody>
                  <a:tcPr anchor="ctr"/>
                </a:tc>
                <a:tc>
                  <a:txBody>
                    <a:bodyPr/>
                    <a:lstStyle/>
                    <a:p>
                      <a:pPr algn="ctr"/>
                      <a:r>
                        <a:rPr lang="fr-FR" b="1" dirty="0"/>
                        <a:t>26</a:t>
                      </a:r>
                    </a:p>
                  </a:txBody>
                  <a:tcPr anchor="ctr"/>
                </a:tc>
                <a:tc>
                  <a:txBody>
                    <a:bodyPr/>
                    <a:lstStyle/>
                    <a:p>
                      <a:pPr algn="ctr"/>
                      <a:r>
                        <a:rPr lang="fr-FR" b="1" dirty="0"/>
                        <a:t>34</a:t>
                      </a:r>
                    </a:p>
                  </a:txBody>
                  <a:tcPr anchor="ctr"/>
                </a:tc>
                <a:tc>
                  <a:txBody>
                    <a:bodyPr/>
                    <a:lstStyle/>
                    <a:p>
                      <a:pPr algn="ctr"/>
                      <a:r>
                        <a:rPr lang="fr-FR" b="1" dirty="0"/>
                        <a:t>60</a:t>
                      </a:r>
                    </a:p>
                  </a:txBody>
                  <a:tcPr anchor="ctr"/>
                </a:tc>
                <a:tc>
                  <a:txBody>
                    <a:bodyPr/>
                    <a:lstStyle/>
                    <a:p>
                      <a:pPr algn="ctr"/>
                      <a:r>
                        <a:rPr lang="fr-FR" b="1" dirty="0"/>
                        <a:t>38</a:t>
                      </a:r>
                    </a:p>
                  </a:txBody>
                  <a:tcPr anchor="ctr"/>
                </a:tc>
                <a:tc>
                  <a:txBody>
                    <a:bodyPr/>
                    <a:lstStyle/>
                    <a:p>
                      <a:pPr algn="ctr"/>
                      <a:r>
                        <a:rPr lang="fr-FR" b="1" dirty="0"/>
                        <a:t>71</a:t>
                      </a:r>
                    </a:p>
                  </a:txBody>
                  <a:tcPr anchor="ctr"/>
                </a:tc>
                <a:extLst>
                  <a:ext uri="{0D108BD9-81ED-4DB2-BD59-A6C34878D82A}">
                    <a16:rowId xmlns:a16="http://schemas.microsoft.com/office/drawing/2014/main" val="229859849"/>
                  </a:ext>
                </a:extLst>
              </a:tr>
              <a:tr h="379317">
                <a:tc>
                  <a:txBody>
                    <a:bodyPr/>
                    <a:lstStyle/>
                    <a:p>
                      <a:pPr rtl="0" eaLnBrk="1" latinLnBrk="0" hangingPunct="1"/>
                      <a:r>
                        <a:rPr lang="fr-FR" sz="1800" b="1" kern="1200" dirty="0">
                          <a:solidFill>
                            <a:schemeClr val="dk1"/>
                          </a:solidFill>
                          <a:effectLst/>
                          <a:latin typeface="+mn-lt"/>
                          <a:ea typeface="+mn-ea"/>
                          <a:cs typeface="+mn-cs"/>
                        </a:rPr>
                        <a:t>1</a:t>
                      </a:r>
                      <a:r>
                        <a:rPr lang="fr-FR" sz="1800" b="1" kern="1200" baseline="30000" dirty="0">
                          <a:solidFill>
                            <a:schemeClr val="dk1"/>
                          </a:solidFill>
                          <a:effectLst/>
                          <a:latin typeface="+mn-lt"/>
                          <a:ea typeface="+mn-ea"/>
                          <a:cs typeface="+mn-cs"/>
                        </a:rPr>
                        <a:t>er</a:t>
                      </a:r>
                      <a:r>
                        <a:rPr lang="fr-FR" sz="1800" b="1" kern="1200" dirty="0">
                          <a:solidFill>
                            <a:schemeClr val="dk1"/>
                          </a:solidFill>
                          <a:effectLst/>
                          <a:latin typeface="+mn-lt"/>
                          <a:ea typeface="+mn-ea"/>
                          <a:cs typeface="+mn-cs"/>
                        </a:rPr>
                        <a:t>  degré</a:t>
                      </a:r>
                      <a:endParaRPr lang="fr-FR" sz="1600" dirty="0">
                        <a:effectLst/>
                      </a:endParaRPr>
                    </a:p>
                  </a:txBody>
                  <a:tcPr/>
                </a:tc>
                <a:tc>
                  <a:txBody>
                    <a:bodyPr/>
                    <a:lstStyle/>
                    <a:p>
                      <a:pPr algn="ctr"/>
                      <a:r>
                        <a:rPr lang="fr-FR" b="1" dirty="0"/>
                        <a:t>-</a:t>
                      </a:r>
                    </a:p>
                  </a:txBody>
                  <a:tcPr anchor="ctr"/>
                </a:tc>
                <a:tc>
                  <a:txBody>
                    <a:bodyPr/>
                    <a:lstStyle/>
                    <a:p>
                      <a:pPr algn="ctr"/>
                      <a:r>
                        <a:rPr lang="fr-FR" b="1" dirty="0"/>
                        <a:t>2</a:t>
                      </a:r>
                    </a:p>
                  </a:txBody>
                  <a:tcPr anchor="ctr"/>
                </a:tc>
                <a:tc>
                  <a:txBody>
                    <a:bodyPr/>
                    <a:lstStyle/>
                    <a:p>
                      <a:pPr algn="ctr"/>
                      <a:r>
                        <a:rPr lang="fr-FR" b="1" dirty="0"/>
                        <a:t>13</a:t>
                      </a:r>
                    </a:p>
                  </a:txBody>
                  <a:tcPr anchor="ctr"/>
                </a:tc>
                <a:tc>
                  <a:txBody>
                    <a:bodyPr/>
                    <a:lstStyle/>
                    <a:p>
                      <a:pPr algn="ctr"/>
                      <a:r>
                        <a:rPr lang="fr-FR" b="1" dirty="0"/>
                        <a:t>48</a:t>
                      </a:r>
                    </a:p>
                  </a:txBody>
                  <a:tcPr anchor="ctr"/>
                </a:tc>
                <a:tc>
                  <a:txBody>
                    <a:bodyPr/>
                    <a:lstStyle/>
                    <a:p>
                      <a:pPr algn="ctr"/>
                      <a:r>
                        <a:rPr lang="fr-FR" b="1" dirty="0"/>
                        <a:t>86</a:t>
                      </a:r>
                    </a:p>
                  </a:txBody>
                  <a:tcPr anchor="ctr"/>
                </a:tc>
                <a:tc>
                  <a:txBody>
                    <a:bodyPr/>
                    <a:lstStyle/>
                    <a:p>
                      <a:pPr algn="ctr"/>
                      <a:r>
                        <a:rPr lang="fr-FR" b="1" dirty="0"/>
                        <a:t>100</a:t>
                      </a:r>
                    </a:p>
                  </a:txBody>
                  <a:tcPr anchor="ctr"/>
                </a:tc>
                <a:tc>
                  <a:txBody>
                    <a:bodyPr/>
                    <a:lstStyle/>
                    <a:p>
                      <a:pPr algn="ctr"/>
                      <a:r>
                        <a:rPr lang="fr-FR" b="1" dirty="0"/>
                        <a:t>158</a:t>
                      </a:r>
                    </a:p>
                  </a:txBody>
                  <a:tcPr anchor="ctr"/>
                </a:tc>
                <a:extLst>
                  <a:ext uri="{0D108BD9-81ED-4DB2-BD59-A6C34878D82A}">
                    <a16:rowId xmlns:a16="http://schemas.microsoft.com/office/drawing/2014/main" val="2063936442"/>
                  </a:ext>
                </a:extLst>
              </a:tr>
            </a:tbl>
          </a:graphicData>
        </a:graphic>
      </p:graphicFrame>
    </p:spTree>
    <p:extLst>
      <p:ext uri="{BB962C8B-B14F-4D97-AF65-F5344CB8AC3E}">
        <p14:creationId xmlns:p14="http://schemas.microsoft.com/office/powerpoint/2010/main" val="3116103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D9969-77F6-4EF0-B526-E3C7C099946E}"/>
              </a:ext>
            </a:extLst>
          </p:cNvPr>
          <p:cNvSpPr>
            <a:spLocks noGrp="1"/>
          </p:cNvSpPr>
          <p:nvPr>
            <p:ph type="title"/>
          </p:nvPr>
        </p:nvSpPr>
        <p:spPr/>
        <p:txBody>
          <a:bodyPr>
            <a:normAutofit fontScale="90000"/>
          </a:bodyPr>
          <a:lstStyle/>
          <a:p>
            <a:r>
              <a:rPr lang="fr-FR" dirty="0"/>
              <a:t>2 niveaux d’outils</a:t>
            </a:r>
            <a:br>
              <a:rPr lang="fr-FR" dirty="0"/>
            </a:br>
            <a:r>
              <a:rPr lang="fr-FR" dirty="0"/>
              <a:t>1/</a:t>
            </a:r>
            <a:r>
              <a:rPr lang="fr-FR" b="1" dirty="0"/>
              <a:t>Des outils pour la labellisation</a:t>
            </a:r>
            <a:br>
              <a:rPr lang="fr-FR" b="1" dirty="0"/>
            </a:br>
            <a:endParaRPr lang="fr-FR" dirty="0"/>
          </a:p>
        </p:txBody>
      </p:sp>
      <p:sp>
        <p:nvSpPr>
          <p:cNvPr id="3" name="Espace réservé du contenu 2">
            <a:extLst>
              <a:ext uri="{FF2B5EF4-FFF2-40B4-BE49-F238E27FC236}">
                <a16:creationId xmlns:a16="http://schemas.microsoft.com/office/drawing/2014/main" id="{565505F8-66F9-4104-9BE7-EBB34576FCBB}"/>
              </a:ext>
            </a:extLst>
          </p:cNvPr>
          <p:cNvSpPr>
            <a:spLocks noGrp="1"/>
          </p:cNvSpPr>
          <p:nvPr>
            <p:ph idx="1"/>
          </p:nvPr>
        </p:nvSpPr>
        <p:spPr>
          <a:xfrm>
            <a:off x="1942415" y="2133600"/>
            <a:ext cx="6591985" cy="4100290"/>
          </a:xfrm>
        </p:spPr>
        <p:txBody>
          <a:bodyPr>
            <a:normAutofit lnSpcReduction="10000"/>
          </a:bodyPr>
          <a:lstStyle/>
          <a:p>
            <a:pPr>
              <a:buFont typeface="Wingdings" panose="05000000000000000000" pitchFamily="2" charset="2"/>
              <a:buChar char="v"/>
            </a:pPr>
            <a:r>
              <a:rPr lang="fr-FR" dirty="0"/>
              <a:t>Une grille académique </a:t>
            </a:r>
            <a:r>
              <a:rPr lang="fr-FR" sz="1050" dirty="0"/>
              <a:t>(élaborée par le groupe EDDACLER)</a:t>
            </a:r>
          </a:p>
          <a:p>
            <a:pPr marL="0" indent="0">
              <a:buNone/>
            </a:pPr>
            <a:r>
              <a:rPr lang="fr-FR" sz="1100" dirty="0">
                <a:hlinkClick r:id="rId3" action="ppaction://hlinkfile"/>
              </a:rPr>
              <a:t>grille_labellisation_vierge_YR.docx</a:t>
            </a:r>
            <a:endParaRPr lang="fr-FR" sz="1100" dirty="0"/>
          </a:p>
          <a:p>
            <a:pPr marL="0" indent="0">
              <a:buNone/>
            </a:pPr>
            <a:endParaRPr lang="fr-FR" dirty="0"/>
          </a:p>
          <a:p>
            <a:pPr>
              <a:buFont typeface="Wingdings" panose="05000000000000000000" pitchFamily="2" charset="2"/>
              <a:buChar char="v"/>
            </a:pPr>
            <a:r>
              <a:rPr lang="fr-FR" dirty="0"/>
              <a:t>Une fiche action (</a:t>
            </a:r>
            <a:r>
              <a:rPr lang="fr-FR" sz="1050" dirty="0"/>
              <a:t>revisitée par le groupe EDDACLER à partir  de celle de l’académie de Versailles)</a:t>
            </a:r>
          </a:p>
          <a:p>
            <a:pPr marL="0" indent="0">
              <a:buNone/>
            </a:pPr>
            <a:r>
              <a:rPr lang="fr-FR" sz="1100" dirty="0">
                <a:hlinkClick r:id="rId4" action="ppaction://hlinkfile"/>
              </a:rPr>
              <a:t>Fiche action EDD  (1).pdf</a:t>
            </a:r>
            <a:endParaRPr lang="fr-FR" sz="1100" dirty="0"/>
          </a:p>
          <a:p>
            <a:pPr>
              <a:buFont typeface="Wingdings" panose="05000000000000000000" pitchFamily="2" charset="2"/>
              <a:buChar char="v"/>
            </a:pPr>
            <a:endParaRPr lang="fr-FR" dirty="0"/>
          </a:p>
          <a:p>
            <a:pPr>
              <a:buFont typeface="Wingdings" panose="05000000000000000000" pitchFamily="2" charset="2"/>
              <a:buChar char="v"/>
            </a:pPr>
            <a:r>
              <a:rPr lang="fr-FR" dirty="0"/>
              <a:t>Un état des lieux proposé par une collègue du groupe EDDACLER</a:t>
            </a:r>
          </a:p>
          <a:p>
            <a:pPr marL="0" indent="0">
              <a:buNone/>
            </a:pPr>
            <a:r>
              <a:rPr lang="fr-FR" sz="1100" dirty="0">
                <a:hlinkClick r:id="rId5" action="ppaction://hlinkfile"/>
              </a:rPr>
              <a:t>Etat_des_lieux_Le_Mayet_AH.pdf</a:t>
            </a:r>
            <a:endParaRPr lang="fr-FR" sz="1100" dirty="0"/>
          </a:p>
          <a:p>
            <a:pPr marL="0" indent="0">
              <a:buNone/>
            </a:pPr>
            <a:endParaRPr lang="fr-FR" sz="1100" dirty="0"/>
          </a:p>
          <a:p>
            <a:pPr>
              <a:buFont typeface="Wingdings" panose="05000000000000000000" pitchFamily="2" charset="2"/>
              <a:buChar char="v"/>
            </a:pPr>
            <a:r>
              <a:rPr lang="fr-FR" dirty="0"/>
              <a:t>Une journée de labellisation académique/valorisation des projets</a:t>
            </a:r>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7916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94000-19E7-4540-A068-164C3B3321CF}"/>
              </a:ext>
            </a:extLst>
          </p:cNvPr>
          <p:cNvSpPr>
            <a:spLocks noGrp="1"/>
          </p:cNvSpPr>
          <p:nvPr>
            <p:ph type="title"/>
          </p:nvPr>
        </p:nvSpPr>
        <p:spPr/>
        <p:txBody>
          <a:bodyPr>
            <a:normAutofit fontScale="90000"/>
          </a:bodyPr>
          <a:lstStyle/>
          <a:p>
            <a:r>
              <a:rPr lang="fr-FR" b="1" dirty="0"/>
              <a:t>2/Des outils pour la formation</a:t>
            </a:r>
            <a:br>
              <a:rPr lang="fr-FR" b="1" dirty="0"/>
            </a:br>
            <a:endParaRPr lang="fr-FR" dirty="0"/>
          </a:p>
        </p:txBody>
      </p:sp>
      <p:sp>
        <p:nvSpPr>
          <p:cNvPr id="3" name="Espace réservé du contenu 2">
            <a:extLst>
              <a:ext uri="{FF2B5EF4-FFF2-40B4-BE49-F238E27FC236}">
                <a16:creationId xmlns:a16="http://schemas.microsoft.com/office/drawing/2014/main" id="{09DEF84C-7D81-4BE6-AEC5-90DBB70A0D7C}"/>
              </a:ext>
            </a:extLst>
          </p:cNvPr>
          <p:cNvSpPr>
            <a:spLocks noGrp="1"/>
          </p:cNvSpPr>
          <p:nvPr>
            <p:ph idx="1"/>
          </p:nvPr>
        </p:nvSpPr>
        <p:spPr/>
        <p:txBody>
          <a:bodyPr/>
          <a:lstStyle/>
          <a:p>
            <a:r>
              <a:rPr lang="fr-FR" dirty="0"/>
              <a:t>Des stages inscrits au plan de formation</a:t>
            </a:r>
          </a:p>
          <a:p>
            <a:pPr>
              <a:buFont typeface="Wingdings" panose="05000000000000000000" pitchFamily="2" charset="2"/>
              <a:buChar char="v"/>
            </a:pPr>
            <a:r>
              <a:rPr lang="fr-FR" i="1" dirty="0"/>
              <a:t>Entrer dans la démarche</a:t>
            </a:r>
          </a:p>
          <a:p>
            <a:pPr>
              <a:buFont typeface="Wingdings" panose="05000000000000000000" pitchFamily="2" charset="2"/>
              <a:buChar char="v"/>
            </a:pPr>
            <a:r>
              <a:rPr lang="fr-FR" i="1" dirty="0"/>
              <a:t>Pérenniser la démarche</a:t>
            </a:r>
          </a:p>
          <a:p>
            <a:pPr>
              <a:buFont typeface="Wingdings" panose="05000000000000000000" pitchFamily="2" charset="2"/>
              <a:buChar char="v"/>
            </a:pPr>
            <a:r>
              <a:rPr lang="fr-FR" i="1" dirty="0"/>
              <a:t>Travailler avec des partenaires: exemple des Espaces Naturels Sensibles</a:t>
            </a:r>
          </a:p>
          <a:p>
            <a:pPr>
              <a:buFont typeface="Wingdings" panose="05000000000000000000" pitchFamily="2" charset="2"/>
              <a:buChar char="v"/>
            </a:pPr>
            <a:endParaRPr lang="fr-FR" i="1" dirty="0"/>
          </a:p>
          <a:p>
            <a:pPr marL="0" indent="0">
              <a:buNone/>
            </a:pPr>
            <a:r>
              <a:rPr lang="fr-FR" dirty="0"/>
              <a:t>Ces stages s’adressent essentiellement au 2</a:t>
            </a:r>
            <a:r>
              <a:rPr lang="fr-FR" baseline="30000" dirty="0"/>
              <a:t>nd</a:t>
            </a:r>
            <a:r>
              <a:rPr lang="fr-FR" dirty="0"/>
              <a:t> degré, les formations 1</a:t>
            </a:r>
            <a:r>
              <a:rPr lang="fr-FR" baseline="30000" dirty="0"/>
              <a:t>er</a:t>
            </a:r>
            <a:r>
              <a:rPr lang="fr-FR" dirty="0"/>
              <a:t> degré étant orientées essentiellement depuis trois ans sur les fondamentaux,</a:t>
            </a:r>
            <a:endParaRPr lang="fr-FR" i="1" dirty="0"/>
          </a:p>
          <a:p>
            <a:pPr marL="0" indent="0">
              <a:buNone/>
            </a:pPr>
            <a:endParaRPr lang="fr-FR" i="1" dirty="0"/>
          </a:p>
        </p:txBody>
      </p:sp>
    </p:spTree>
    <p:extLst>
      <p:ext uri="{BB962C8B-B14F-4D97-AF65-F5344CB8AC3E}">
        <p14:creationId xmlns:p14="http://schemas.microsoft.com/office/powerpoint/2010/main" val="411643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1F5608-FE28-419B-AB74-9515F3858058}"/>
              </a:ext>
            </a:extLst>
          </p:cNvPr>
          <p:cNvSpPr>
            <a:spLocks noGrp="1"/>
          </p:cNvSpPr>
          <p:nvPr>
            <p:ph type="title"/>
          </p:nvPr>
        </p:nvSpPr>
        <p:spPr/>
        <p:txBody>
          <a:bodyPr/>
          <a:lstStyle/>
          <a:p>
            <a:r>
              <a:rPr lang="fr-FR" b="1" dirty="0"/>
              <a:t>Des outils pour le 1</a:t>
            </a:r>
            <a:r>
              <a:rPr lang="fr-FR" b="1" baseline="30000" dirty="0"/>
              <a:t>er</a:t>
            </a:r>
            <a:r>
              <a:rPr lang="fr-FR" b="1" dirty="0"/>
              <a:t> degré</a:t>
            </a:r>
          </a:p>
        </p:txBody>
      </p:sp>
      <p:sp>
        <p:nvSpPr>
          <p:cNvPr id="3" name="Espace réservé du contenu 2">
            <a:extLst>
              <a:ext uri="{FF2B5EF4-FFF2-40B4-BE49-F238E27FC236}">
                <a16:creationId xmlns:a16="http://schemas.microsoft.com/office/drawing/2014/main" id="{3A91C391-FD38-41A0-B13C-1602D54CDA9C}"/>
              </a:ext>
            </a:extLst>
          </p:cNvPr>
          <p:cNvSpPr>
            <a:spLocks noGrp="1"/>
          </p:cNvSpPr>
          <p:nvPr>
            <p:ph idx="1"/>
          </p:nvPr>
        </p:nvSpPr>
        <p:spPr>
          <a:xfrm>
            <a:off x="1942415" y="1412776"/>
            <a:ext cx="6591985" cy="5184576"/>
          </a:xfrm>
        </p:spPr>
        <p:txBody>
          <a:bodyPr>
            <a:normAutofit fontScale="85000" lnSpcReduction="20000"/>
          </a:bodyPr>
          <a:lstStyle/>
          <a:p>
            <a:r>
              <a:rPr lang="fr-FR" sz="1900" dirty="0"/>
              <a:t>Des temps de formation pour les CPC et IRUN</a:t>
            </a:r>
          </a:p>
          <a:p>
            <a:pPr marL="0" indent="0">
              <a:spcBef>
                <a:spcPts val="600"/>
              </a:spcBef>
              <a:buNone/>
            </a:pPr>
            <a:endParaRPr lang="fr-FR" sz="1900" dirty="0"/>
          </a:p>
          <a:p>
            <a:r>
              <a:rPr lang="fr-FR" sz="1900" dirty="0"/>
              <a:t>Les visites de labellisation: indispensables sources d’échanges et de construction</a:t>
            </a:r>
          </a:p>
          <a:p>
            <a:pPr marL="0" indent="0">
              <a:spcBef>
                <a:spcPts val="600"/>
              </a:spcBef>
              <a:buNone/>
            </a:pPr>
            <a:endParaRPr lang="fr-FR" sz="1900" dirty="0"/>
          </a:p>
          <a:p>
            <a:r>
              <a:rPr lang="fr-FR" sz="1900" dirty="0"/>
              <a:t>Une proposition de bibliographie- prêts d’ouvrage</a:t>
            </a:r>
          </a:p>
          <a:p>
            <a:pPr marL="0" indent="0">
              <a:buNone/>
            </a:pPr>
            <a:r>
              <a:rPr lang="fr-FR" sz="1900" dirty="0">
                <a:hlinkClick r:id="rId3" action="ppaction://hlinkfile"/>
              </a:rPr>
              <a:t>Bibligraphie_ODD.docx</a:t>
            </a:r>
            <a:endParaRPr lang="fr-FR" sz="1900" dirty="0"/>
          </a:p>
          <a:p>
            <a:pPr marL="0" indent="0">
              <a:buNone/>
            </a:pPr>
            <a:endParaRPr lang="fr-FR" sz="1900" dirty="0"/>
          </a:p>
          <a:p>
            <a:r>
              <a:rPr lang="fr-FR" sz="1900" dirty="0"/>
              <a:t>Des formations proposées aux enseignants sur des projets avec des partenaires</a:t>
            </a:r>
          </a:p>
          <a:p>
            <a:pPr marL="0" indent="0">
              <a:buNone/>
            </a:pPr>
            <a:r>
              <a:rPr lang="fr-FR" sz="1900" b="1" dirty="0">
                <a:solidFill>
                  <a:schemeClr val="tx1"/>
                </a:solidFill>
              </a:rPr>
              <a:t>Des exemples de partenariat:</a:t>
            </a:r>
          </a:p>
          <a:p>
            <a:pPr marL="0" indent="0">
              <a:buNone/>
            </a:pPr>
            <a:r>
              <a:rPr lang="fr-FR" sz="1900" dirty="0">
                <a:solidFill>
                  <a:schemeClr val="tx1"/>
                </a:solidFill>
              </a:rPr>
              <a:t>1/ Sur un site sensible</a:t>
            </a:r>
          </a:p>
          <a:p>
            <a:pPr marL="137160" indent="0">
              <a:buNone/>
            </a:pPr>
            <a:r>
              <a:rPr lang="fr-FR" dirty="0">
                <a:solidFill>
                  <a:schemeClr val="tx1"/>
                </a:solidFill>
              </a:rPr>
              <a:t>        </a:t>
            </a:r>
            <a:r>
              <a:rPr lang="fr-FR" sz="1600" dirty="0">
                <a:solidFill>
                  <a:schemeClr val="tx1"/>
                </a:solidFill>
              </a:rPr>
              <a:t>- avec le CENA -</a:t>
            </a:r>
            <a:r>
              <a:rPr lang="fr-FR" sz="1600" dirty="0">
                <a:solidFill>
                  <a:schemeClr val="tx1"/>
                </a:solidFill>
                <a:hlinkClick r:id="rId4" action="ppaction://hlinkfile">
                  <a:extLst>
                    <a:ext uri="{A12FA001-AC4F-418D-AE19-62706E023703}">
                      <ahyp:hlinkClr xmlns:ahyp="http://schemas.microsoft.com/office/drawing/2018/hyperlinkcolor" val="tx"/>
                    </a:ext>
                  </a:extLst>
                </a:hlinkClick>
              </a:rPr>
              <a:t>Livret_pedagogique_mares.pdf</a:t>
            </a:r>
            <a:r>
              <a:rPr lang="fr-FR" sz="1600" dirty="0">
                <a:solidFill>
                  <a:schemeClr val="tx1"/>
                </a:solidFill>
              </a:rPr>
              <a:t> </a:t>
            </a:r>
          </a:p>
          <a:p>
            <a:pPr marL="585216" lvl="1" indent="0">
              <a:buNone/>
            </a:pPr>
            <a:r>
              <a:rPr lang="fr-FR" dirty="0">
                <a:solidFill>
                  <a:schemeClr val="tx1"/>
                </a:solidFill>
              </a:rPr>
              <a:t>- avec le Conseil Départemental - </a:t>
            </a:r>
            <a:r>
              <a:rPr lang="fr-FR" dirty="0">
                <a:solidFill>
                  <a:schemeClr val="tx1"/>
                </a:solidFill>
                <a:hlinkClick r:id="rId5">
                  <a:extLst>
                    <a:ext uri="{A12FA001-AC4F-418D-AE19-62706E023703}">
                      <ahyp:hlinkClr xmlns:ahyp="http://schemas.microsoft.com/office/drawing/2018/hyperlinkcolor" val="tx"/>
                    </a:ext>
                  </a:extLst>
                </a:hlinkClick>
              </a:rPr>
              <a:t>ENS 63</a:t>
            </a:r>
            <a:endParaRPr lang="fr-FR" dirty="0">
              <a:solidFill>
                <a:schemeClr val="tx1"/>
              </a:solidFill>
            </a:endParaRPr>
          </a:p>
          <a:p>
            <a:pPr marL="0" indent="0">
              <a:buNone/>
            </a:pPr>
            <a:r>
              <a:rPr lang="fr-FR" sz="1900" dirty="0">
                <a:solidFill>
                  <a:schemeClr val="tx1"/>
                </a:solidFill>
              </a:rPr>
              <a:t>2/Un contrat territorial –</a:t>
            </a:r>
            <a:r>
              <a:rPr lang="fr-FR" sz="1900" dirty="0">
                <a:solidFill>
                  <a:schemeClr val="tx1"/>
                </a:solidFill>
                <a:hlinkClick r:id="rId6">
                  <a:extLst>
                    <a:ext uri="{A12FA001-AC4F-418D-AE19-62706E023703}">
                      <ahyp:hlinkClr xmlns:ahyp="http://schemas.microsoft.com/office/drawing/2018/hyperlinkcolor" val="tx"/>
                    </a:ext>
                  </a:extLst>
                </a:hlinkClick>
              </a:rPr>
              <a:t>SMVVA</a:t>
            </a:r>
            <a:endParaRPr lang="fr-FR" sz="1900" dirty="0">
              <a:solidFill>
                <a:schemeClr val="tx1"/>
              </a:solidFill>
            </a:endParaRPr>
          </a:p>
          <a:p>
            <a:pPr marL="0" indent="0">
              <a:buNone/>
            </a:pPr>
            <a:r>
              <a:rPr lang="fr-FR" sz="1900" dirty="0">
                <a:solidFill>
                  <a:schemeClr val="tx1"/>
                </a:solidFill>
              </a:rPr>
              <a:t>3/Un Parc naturel régional – </a:t>
            </a:r>
            <a:r>
              <a:rPr lang="fr-FR" sz="1900" dirty="0">
                <a:solidFill>
                  <a:schemeClr val="tx1"/>
                </a:solidFill>
                <a:hlinkClick r:id="rId7">
                  <a:extLst>
                    <a:ext uri="{A12FA001-AC4F-418D-AE19-62706E023703}">
                      <ahyp:hlinkClr xmlns:ahyp="http://schemas.microsoft.com/office/drawing/2018/hyperlinkcolor" val="tx"/>
                    </a:ext>
                  </a:extLst>
                </a:hlinkClick>
              </a:rPr>
              <a:t>Mon-voisin-paysan</a:t>
            </a:r>
            <a:endParaRPr lang="fr-FR" sz="1900" dirty="0">
              <a:solidFill>
                <a:schemeClr val="tx1"/>
              </a:solidFill>
            </a:endParaRPr>
          </a:p>
          <a:p>
            <a:pPr marL="0" indent="0">
              <a:buNone/>
            </a:pPr>
            <a:r>
              <a:rPr lang="fr-FR" sz="1900" dirty="0">
                <a:solidFill>
                  <a:schemeClr val="tx1"/>
                </a:solidFill>
              </a:rPr>
              <a:t>4/Un syndicat de territoire - </a:t>
            </a:r>
            <a:r>
              <a:rPr lang="fr-FR" sz="1900" dirty="0" err="1">
                <a:solidFill>
                  <a:schemeClr val="tx1"/>
                </a:solidFill>
                <a:hlinkClick r:id="rId8">
                  <a:extLst>
                    <a:ext uri="{A12FA001-AC4F-418D-AE19-62706E023703}">
                      <ahyp:hlinkClr xmlns:ahyp="http://schemas.microsoft.com/office/drawing/2018/hyperlinkcolor" val="tx"/>
                    </a:ext>
                  </a:extLst>
                </a:hlinkClick>
              </a:rPr>
              <a:t>Sytec</a:t>
            </a:r>
            <a:r>
              <a:rPr lang="fr-FR" sz="1900" dirty="0">
                <a:solidFill>
                  <a:schemeClr val="tx1"/>
                </a:solidFill>
                <a:hlinkClick r:id="rId8">
                  <a:extLst>
                    <a:ext uri="{A12FA001-AC4F-418D-AE19-62706E023703}">
                      <ahyp:hlinkClr xmlns:ahyp="http://schemas.microsoft.com/office/drawing/2018/hyperlinkcolor" val="tx"/>
                    </a:ext>
                  </a:extLst>
                </a:hlinkClick>
              </a:rPr>
              <a:t>-Atlas biodiversité</a:t>
            </a:r>
            <a:endParaRPr lang="fr-FR" sz="1900" dirty="0">
              <a:solidFill>
                <a:schemeClr val="tx1"/>
              </a:solidFill>
            </a:endParaRPr>
          </a:p>
          <a:p>
            <a:endParaRPr lang="fr-FR" dirty="0"/>
          </a:p>
        </p:txBody>
      </p:sp>
    </p:spTree>
    <p:extLst>
      <p:ext uri="{BB962C8B-B14F-4D97-AF65-F5344CB8AC3E}">
        <p14:creationId xmlns:p14="http://schemas.microsoft.com/office/powerpoint/2010/main" val="42562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17FB9-5012-4D74-BBED-9E50675F920B}"/>
              </a:ext>
            </a:extLst>
          </p:cNvPr>
          <p:cNvSpPr>
            <a:spLocks noGrp="1"/>
          </p:cNvSpPr>
          <p:nvPr>
            <p:ph type="title"/>
          </p:nvPr>
        </p:nvSpPr>
        <p:spPr/>
        <p:txBody>
          <a:bodyPr/>
          <a:lstStyle/>
          <a:p>
            <a:r>
              <a:rPr lang="fr-FR" dirty="0"/>
              <a:t>Exemple de projet associant EER, ODD et E3D</a:t>
            </a:r>
          </a:p>
        </p:txBody>
      </p:sp>
      <p:sp>
        <p:nvSpPr>
          <p:cNvPr id="3" name="Espace réservé du contenu 2">
            <a:extLst>
              <a:ext uri="{FF2B5EF4-FFF2-40B4-BE49-F238E27FC236}">
                <a16:creationId xmlns:a16="http://schemas.microsoft.com/office/drawing/2014/main" id="{827B71C3-53AF-4263-B46F-9180922A519E}"/>
              </a:ext>
            </a:extLst>
          </p:cNvPr>
          <p:cNvSpPr>
            <a:spLocks noGrp="1"/>
          </p:cNvSpPr>
          <p:nvPr>
            <p:ph idx="1"/>
          </p:nvPr>
        </p:nvSpPr>
        <p:spPr/>
        <p:txBody>
          <a:bodyPr>
            <a:normAutofit lnSpcReduction="10000"/>
          </a:bodyPr>
          <a:lstStyle/>
          <a:p>
            <a:r>
              <a:rPr lang="fr-FR" dirty="0"/>
              <a:t>Projet à l’initiative d’un collège visant le label niveau déploiement</a:t>
            </a:r>
          </a:p>
          <a:p>
            <a:r>
              <a:rPr lang="fr-FR" dirty="0"/>
              <a:t>Implication des écoles du bassin de collège (EER) écoles éloignées en réseau)dont une seule est labellisée</a:t>
            </a:r>
          </a:p>
          <a:p>
            <a:r>
              <a:rPr lang="fr-FR" dirty="0"/>
              <a:t>Choix d’outils (visant les ODD) pour un travail collaboratif à l’échelle de l’année</a:t>
            </a:r>
          </a:p>
          <a:p>
            <a:r>
              <a:rPr lang="fr-FR" dirty="0"/>
              <a:t>Un comité de pilotage réuni régulièrement</a:t>
            </a:r>
          </a:p>
          <a:p>
            <a:r>
              <a:rPr lang="fr-FR" dirty="0"/>
              <a:t>Une journée de valorisation suivant la journée de labellisation académique E3D</a:t>
            </a:r>
          </a:p>
          <a:p>
            <a:r>
              <a:rPr lang="fr-FR" dirty="0"/>
              <a:t>Une réunion de fin d’année pour envisager les actions futures</a:t>
            </a:r>
          </a:p>
          <a:p>
            <a:endParaRPr lang="fr-FR" dirty="0"/>
          </a:p>
          <a:p>
            <a:pPr>
              <a:buFont typeface="Wingdings" panose="05000000000000000000" pitchFamily="2" charset="2"/>
              <a:buChar char="v"/>
            </a:pPr>
            <a:endParaRPr lang="fr-FR" dirty="0"/>
          </a:p>
        </p:txBody>
      </p:sp>
    </p:spTree>
    <p:extLst>
      <p:ext uri="{BB962C8B-B14F-4D97-AF65-F5344CB8AC3E}">
        <p14:creationId xmlns:p14="http://schemas.microsoft.com/office/powerpoint/2010/main" val="2882720886"/>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13545</TotalTime>
  <Words>2023</Words>
  <Application>Microsoft Office PowerPoint</Application>
  <PresentationFormat>Affichage à l'écran (4:3)</PresentationFormat>
  <Paragraphs>191</Paragraphs>
  <Slides>13</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Century Gothic</vt:lpstr>
      <vt:lpstr>Times New Roman</vt:lpstr>
      <vt:lpstr>Wingdings</vt:lpstr>
      <vt:lpstr>Wingdings 3</vt:lpstr>
      <vt:lpstr>Brin</vt:lpstr>
      <vt:lpstr>Séminaire : « Former les enseignants du XXIème siècle à une prise en compte éducative des Objectifs du Développement Durable»</vt:lpstr>
      <vt:lpstr>L’EDD dans l’enseignement:  les grandes étapes de 50 ans d’évolution</vt:lpstr>
      <vt:lpstr>La démarche E3D</vt:lpstr>
      <vt:lpstr>La labellisation E3D</vt:lpstr>
      <vt:lpstr>La labellisation dans l’académie de Clermont-Ferrand</vt:lpstr>
      <vt:lpstr>2 niveaux d’outils 1/Des outils pour la labellisation </vt:lpstr>
      <vt:lpstr>2/Des outils pour la formation </vt:lpstr>
      <vt:lpstr>Des outils pour le 1er degré</vt:lpstr>
      <vt:lpstr>Exemple de projet associant EER, ODD et E3D</vt:lpstr>
      <vt:lpstr>Les outils choisis</vt:lpstr>
      <vt:lpstr>Quelles incidences sur la labellisation?</vt:lpstr>
      <vt:lpstr>ODD, EDD, E3D…éveiller les consciences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L’EDD dans l’enseignement : le résultat de trente ans d’évolution en quatre étapes :</dc:title>
  <dc:creator>CDTI</dc:creator>
  <cp:lastModifiedBy>Maryvonne Girardin</cp:lastModifiedBy>
  <cp:revision>124</cp:revision>
  <dcterms:created xsi:type="dcterms:W3CDTF">2009-11-13T16:32:29Z</dcterms:created>
  <dcterms:modified xsi:type="dcterms:W3CDTF">2020-03-09T14:01:47Z</dcterms:modified>
</cp:coreProperties>
</file>