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8" r:id="rId6"/>
    <p:sldId id="265" r:id="rId7"/>
    <p:sldId id="262" r:id="rId8"/>
    <p:sldId id="261" r:id="rId9"/>
    <p:sldId id="259" r:id="rId10"/>
    <p:sldId id="263" r:id="rId11"/>
    <p:sldId id="264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385B"/>
    <a:srgbClr val="BE1622"/>
    <a:srgbClr val="7E1E18"/>
    <a:srgbClr val="A0C7A1"/>
    <a:srgbClr val="8B579F"/>
    <a:srgbClr val="189672"/>
    <a:srgbClr val="07A45D"/>
    <a:srgbClr val="008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667" autoAdjust="0"/>
  </p:normalViewPr>
  <p:slideViewPr>
    <p:cSldViewPr>
      <p:cViewPr varScale="1">
        <p:scale>
          <a:sx n="63" d="100"/>
          <a:sy n="63" d="100"/>
        </p:scale>
        <p:origin x="21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D5515-878B-4D8F-86FE-91711C995073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B8900-B961-4537-AF95-806615F517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49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B8900-B961-4537-AF95-806615F517E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924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B8900-B961-4537-AF95-806615F517E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53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B8900-B961-4537-AF95-806615F517E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964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B8900-B961-4537-AF95-806615F517E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238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B8900-B961-4537-AF95-806615F517E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812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B8900-B961-4537-AF95-806615F517E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443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B8900-B961-4537-AF95-806615F517E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562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B8900-B961-4537-AF95-806615F517E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042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78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20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87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99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31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86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4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29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86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0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E347-DDB4-4B4E-959B-CA1F97A8BBE7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40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9631" y="1647394"/>
            <a:ext cx="87047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BE1622"/>
                </a:solidFill>
              </a:rPr>
              <a:t>Entre sphère privée </a:t>
            </a:r>
            <a:r>
              <a:rPr lang="fr-FR" sz="4000" b="1" dirty="0">
                <a:solidFill>
                  <a:srgbClr val="BE1622"/>
                </a:solidFill>
              </a:rPr>
              <a:t>et sphère publique, </a:t>
            </a:r>
            <a:endParaRPr lang="fr-FR" sz="4000" b="1" dirty="0" smtClean="0">
              <a:solidFill>
                <a:srgbClr val="BE1622"/>
              </a:solidFill>
            </a:endParaRPr>
          </a:p>
          <a:p>
            <a:pPr algn="ctr"/>
            <a:r>
              <a:rPr lang="fr-FR" sz="4000" b="1" dirty="0" smtClean="0">
                <a:solidFill>
                  <a:srgbClr val="BE1622"/>
                </a:solidFill>
              </a:rPr>
              <a:t>quels </a:t>
            </a:r>
            <a:r>
              <a:rPr lang="fr-FR" sz="4000" b="1" dirty="0">
                <a:solidFill>
                  <a:srgbClr val="BE1622"/>
                </a:solidFill>
              </a:rPr>
              <a:t>ponts possibles ?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69427" y="3059668"/>
            <a:ext cx="4805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Outils et démarches en éducation à la sexualité 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2367" y="3621246"/>
            <a:ext cx="6159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Claire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Faidit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formatrice à l’INSPE Clermont-Auvergne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74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solidFill>
                  <a:srgbClr val="BE1622"/>
                </a:solidFill>
                <a:latin typeface="+mn-lt"/>
                <a:ea typeface="+mn-ea"/>
                <a:cs typeface="+mn-cs"/>
              </a:rPr>
              <a:t>1/ Ouvrir la parole en l’</a:t>
            </a:r>
            <a:r>
              <a:rPr lang="fr-FR" sz="4000" b="1" dirty="0" err="1">
                <a:solidFill>
                  <a:srgbClr val="BE1622"/>
                </a:solidFill>
                <a:latin typeface="+mn-lt"/>
                <a:ea typeface="+mn-ea"/>
                <a:cs typeface="+mn-cs"/>
              </a:rPr>
              <a:t>anonymisant</a:t>
            </a:r>
            <a:endParaRPr lang="fr-FR" sz="4000" b="1" dirty="0">
              <a:solidFill>
                <a:srgbClr val="BE162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0041" t="10336" r="10820" b="20419"/>
          <a:stretch/>
        </p:blipFill>
        <p:spPr>
          <a:xfrm>
            <a:off x="4010575" y="2226568"/>
            <a:ext cx="5009752" cy="35066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2" y="2236034"/>
            <a:ext cx="2950265" cy="147513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17646"/>
            <a:ext cx="1726044" cy="129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3836" y="5301208"/>
            <a:ext cx="2232248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 smtClean="0">
                <a:latin typeface="Harlow Solid Italic" panose="04030604020F02020D02" pitchFamily="82" charset="0"/>
              </a:rPr>
              <a:t>Désir</a:t>
            </a:r>
            <a:endParaRPr lang="fr-FR" sz="1800" dirty="0">
              <a:latin typeface="Harlow Solid Italic" panose="04030604020F02020D02" pitchFamily="82" charset="0"/>
            </a:endParaRPr>
          </a:p>
        </p:txBody>
      </p:sp>
      <p:pic>
        <p:nvPicPr>
          <p:cNvPr id="4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63" y="692696"/>
            <a:ext cx="5184576" cy="554461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Rectangle 4"/>
          <p:cNvSpPr/>
          <p:nvPr/>
        </p:nvSpPr>
        <p:spPr>
          <a:xfrm>
            <a:off x="7092280" y="4653136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Harlow Solid Italic" panose="04030604020F02020D02" pitchFamily="82" charset="0"/>
              </a:rPr>
              <a:t>Plaisir</a:t>
            </a:r>
            <a:endParaRPr lang="fr-FR" dirty="0">
              <a:latin typeface="Harlow Solid Italic" panose="04030604020F02020D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00607" y="3861048"/>
            <a:ext cx="141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Harlow Solid Italic" panose="04030604020F02020D02" pitchFamily="82" charset="0"/>
              </a:rPr>
              <a:t>Consentement</a:t>
            </a:r>
            <a:endParaRPr lang="fr-FR" dirty="0">
              <a:latin typeface="Harlow Solid Italic" panose="04030604020F02020D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6216" y="2564904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Harlow Solid Italic" panose="04030604020F02020D02" pitchFamily="82" charset="0"/>
              </a:rPr>
              <a:t>Partage</a:t>
            </a:r>
            <a:endParaRPr lang="fr-FR" dirty="0">
              <a:latin typeface="Harlow Solid Italic" panose="04030604020F02020D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4752" y="1916832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Harlow Solid Italic" panose="04030604020F02020D02" pitchFamily="82" charset="0"/>
              </a:rPr>
              <a:t>Agréable</a:t>
            </a:r>
            <a:endParaRPr lang="fr-FR" dirty="0">
              <a:latin typeface="Harlow Solid Italic" panose="04030604020F02020D02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25621" y="1547500"/>
            <a:ext cx="1587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Harlow Solid Italic" panose="04030604020F02020D02" pitchFamily="82" charset="0"/>
              </a:rPr>
              <a:t>Bons souvenirs</a:t>
            </a:r>
            <a:endParaRPr lang="fr-FR" dirty="0">
              <a:latin typeface="Harlow Solid Italic" panose="04030604020F02020D02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24779" y="3110473"/>
            <a:ext cx="1391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Harlow Solid Italic" panose="04030604020F02020D02" pitchFamily="82" charset="0"/>
              </a:rPr>
              <a:t>Pas de gênes</a:t>
            </a:r>
            <a:endParaRPr lang="fr-FR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5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b="1" dirty="0">
                <a:solidFill>
                  <a:srgbClr val="BE1622"/>
                </a:solidFill>
                <a:latin typeface="+mn-lt"/>
                <a:ea typeface="+mn-ea"/>
                <a:cs typeface="+mn-cs"/>
              </a:rPr>
              <a:t>2/ Construire une posture </a:t>
            </a:r>
            <a:r>
              <a:rPr lang="fr-FR" sz="4000" b="1" dirty="0" smtClean="0">
                <a:solidFill>
                  <a:srgbClr val="BE1622"/>
                </a:solidFill>
                <a:latin typeface="+mn-lt"/>
                <a:ea typeface="+mn-ea"/>
                <a:cs typeface="+mn-cs"/>
              </a:rPr>
              <a:t>professionnelle</a:t>
            </a:r>
            <a:endParaRPr lang="fr-FR" sz="4000" b="1" dirty="0">
              <a:solidFill>
                <a:srgbClr val="BE162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2708920"/>
            <a:ext cx="6779096" cy="190080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Charte d'éducation à la sexualité</a:t>
            </a:r>
            <a:endParaRPr lang="fr-FR" sz="2000" b="1" dirty="0" smtClean="0"/>
          </a:p>
          <a:p>
            <a:pPr marL="0" indent="0">
              <a:buNone/>
            </a:pPr>
            <a:r>
              <a:rPr lang="fr-FR" sz="2000" dirty="0" smtClean="0"/>
              <a:t>Respect </a:t>
            </a:r>
            <a:r>
              <a:rPr lang="fr-FR" sz="2000" dirty="0"/>
              <a:t>de la parole de chacun</a:t>
            </a:r>
            <a:br>
              <a:rPr lang="fr-FR" sz="2000" dirty="0"/>
            </a:br>
            <a:r>
              <a:rPr lang="fr-FR" sz="2000" dirty="0"/>
              <a:t>Liberté </a:t>
            </a:r>
            <a:r>
              <a:rPr lang="fr-FR" sz="2000" dirty="0" smtClean="0"/>
              <a:t>d'expression </a:t>
            </a:r>
          </a:p>
          <a:p>
            <a:pPr marL="0" indent="0">
              <a:buNone/>
            </a:pPr>
            <a:r>
              <a:rPr lang="fr-FR" sz="2000" dirty="0" smtClean="0"/>
              <a:t>Confidentialité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Respect </a:t>
            </a:r>
            <a:r>
              <a:rPr lang="fr-FR" sz="2000" dirty="0"/>
              <a:t>de la limite entre la vie </a:t>
            </a:r>
            <a:r>
              <a:rPr lang="fr-FR" sz="2000" dirty="0" smtClean="0"/>
              <a:t>privée et </a:t>
            </a:r>
            <a:r>
              <a:rPr lang="fr-FR" sz="2000" dirty="0"/>
              <a:t>la vie publique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259632" y="21814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BE1622"/>
                </a:solidFill>
              </a:rPr>
              <a:t> </a:t>
            </a:r>
            <a:r>
              <a:rPr lang="fr-FR" b="1" dirty="0" smtClean="0"/>
              <a:t>Parler </a:t>
            </a:r>
            <a:r>
              <a:rPr lang="fr-FR" b="1" dirty="0"/>
              <a:t>de sexualité dans la sphère public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6847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BE1622"/>
                </a:solidFill>
                <a:latin typeface="+mn-lt"/>
                <a:ea typeface="+mn-ea"/>
                <a:cs typeface="+mn-cs"/>
              </a:rPr>
              <a:t>3</a:t>
            </a:r>
            <a:r>
              <a:rPr lang="fr-FR" b="1" dirty="0" smtClean="0">
                <a:solidFill>
                  <a:srgbClr val="BE1622"/>
                </a:solidFill>
                <a:latin typeface="+mn-lt"/>
                <a:ea typeface="+mn-ea"/>
                <a:cs typeface="+mn-cs"/>
              </a:rPr>
              <a:t>/ </a:t>
            </a:r>
            <a:r>
              <a:rPr lang="fr-FR" b="1" dirty="0">
                <a:solidFill>
                  <a:srgbClr val="BE1622"/>
                </a:solidFill>
                <a:latin typeface="+mn-lt"/>
                <a:ea typeface="+mn-ea"/>
                <a:cs typeface="+mn-cs"/>
              </a:rPr>
              <a:t>Questionner des impensés en rendant </a:t>
            </a:r>
            <a:r>
              <a:rPr lang="fr-FR" b="1" dirty="0" smtClean="0">
                <a:solidFill>
                  <a:srgbClr val="BE1622"/>
                </a:solidFill>
                <a:latin typeface="+mn-lt"/>
                <a:ea typeface="+mn-ea"/>
                <a:cs typeface="+mn-cs"/>
              </a:rPr>
              <a:t>visible </a:t>
            </a:r>
            <a:r>
              <a:rPr lang="fr-FR" b="1" dirty="0">
                <a:solidFill>
                  <a:srgbClr val="BE1622"/>
                </a:solidFill>
                <a:latin typeface="+mn-lt"/>
                <a:ea typeface="+mn-ea"/>
                <a:cs typeface="+mn-cs"/>
              </a:rPr>
              <a:t>d’autres modèles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/>
          <p:nvPr/>
        </p:nvPicPr>
        <p:blipFill rotWithShape="1">
          <a:blip r:embed="rId3"/>
          <a:srcRect t="16778" r="43394" b="28625"/>
          <a:stretch/>
        </p:blipFill>
        <p:spPr bwMode="auto">
          <a:xfrm>
            <a:off x="611560" y="1692505"/>
            <a:ext cx="3672408" cy="1852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2" r="46472" b="9327"/>
          <a:stretch/>
        </p:blipFill>
        <p:spPr bwMode="auto">
          <a:xfrm>
            <a:off x="4499992" y="2607981"/>
            <a:ext cx="4189171" cy="330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640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BE1622"/>
                </a:solidFill>
                <a:latin typeface="+mn-lt"/>
                <a:ea typeface="+mn-ea"/>
                <a:cs typeface="+mn-cs"/>
              </a:rPr>
              <a:t>4</a:t>
            </a:r>
            <a:r>
              <a:rPr lang="fr-FR" b="1" dirty="0" smtClean="0">
                <a:solidFill>
                  <a:srgbClr val="BE1622"/>
                </a:solidFill>
                <a:latin typeface="+mn-lt"/>
                <a:ea typeface="+mn-ea"/>
                <a:cs typeface="+mn-cs"/>
              </a:rPr>
              <a:t>/ Prendre </a:t>
            </a:r>
            <a:r>
              <a:rPr lang="fr-FR" b="1" dirty="0">
                <a:solidFill>
                  <a:srgbClr val="BE1622"/>
                </a:solidFill>
                <a:latin typeface="+mn-lt"/>
                <a:ea typeface="+mn-ea"/>
                <a:cs typeface="+mn-cs"/>
              </a:rPr>
              <a:t>du recul sur des </a:t>
            </a:r>
            <a:r>
              <a:rPr lang="fr-FR" b="1" dirty="0" smtClean="0">
                <a:solidFill>
                  <a:srgbClr val="BE1622"/>
                </a:solidFill>
                <a:latin typeface="+mn-lt"/>
                <a:ea typeface="+mn-ea"/>
                <a:cs typeface="+mn-cs"/>
              </a:rPr>
              <a:t>évènement sociaux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b="15872"/>
          <a:stretch/>
        </p:blipFill>
        <p:spPr>
          <a:xfrm>
            <a:off x="4355976" y="2393750"/>
            <a:ext cx="3932336" cy="2646566"/>
          </a:xfrm>
          <a:prstGeom prst="rect">
            <a:avLst/>
          </a:prstGeom>
        </p:spPr>
      </p:pic>
      <p:sp>
        <p:nvSpPr>
          <p:cNvPr id="5" name="AutoShape 2" descr="Résultat de recherche d'images pour &quot;catalogue joue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Résultat de recherche d'images pour &quot;catalogue jouet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 descr="Résultat de recherche d'images pour &quot;catalogue jouet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1929"/>
            <a:ext cx="2901553" cy="1835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Résultat de recherche d'images pour &quot;catalogue jouet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34" y="4019605"/>
            <a:ext cx="2926599" cy="185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BE1622"/>
                </a:solidFill>
                <a:latin typeface="+mn-lt"/>
                <a:ea typeface="+mn-ea"/>
                <a:cs typeface="+mn-cs"/>
              </a:rPr>
              <a:t>5</a:t>
            </a:r>
            <a:r>
              <a:rPr lang="fr-FR" b="1" dirty="0" smtClean="0">
                <a:solidFill>
                  <a:srgbClr val="BE1622"/>
                </a:solidFill>
                <a:latin typeface="+mn-lt"/>
                <a:ea typeface="+mn-ea"/>
                <a:cs typeface="+mn-cs"/>
              </a:rPr>
              <a:t>/ Penser et passer à l’action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fr-FR" dirty="0" smtClean="0"/>
              <a:t>Regard critique sur les </a:t>
            </a:r>
            <a:r>
              <a:rPr lang="fr-FR" dirty="0"/>
              <a:t>textes institutionnels </a:t>
            </a:r>
            <a:r>
              <a:rPr lang="fr-FR" dirty="0" smtClean="0"/>
              <a:t>(circulaire 2003 remplacée par circulaire 2018)</a:t>
            </a:r>
          </a:p>
          <a:p>
            <a:pPr lvl="0" algn="just"/>
            <a:r>
              <a:rPr lang="fr-FR" dirty="0" smtClean="0"/>
              <a:t>Consultation de ressources </a:t>
            </a:r>
            <a:r>
              <a:rPr lang="fr-FR" dirty="0"/>
              <a:t>fiables </a:t>
            </a:r>
            <a:endParaRPr lang="fr-FR" dirty="0" smtClean="0"/>
          </a:p>
          <a:p>
            <a:pPr lvl="0" algn="just"/>
            <a:r>
              <a:rPr lang="fr-FR" dirty="0" smtClean="0"/>
              <a:t>Vivre, analyser, concevoir des </a:t>
            </a:r>
            <a:r>
              <a:rPr lang="fr-FR" dirty="0"/>
              <a:t>situations favorisant le développement des compétences psychosociales</a:t>
            </a:r>
          </a:p>
          <a:p>
            <a:pPr lvl="0" algn="just"/>
            <a:r>
              <a:rPr lang="fr-FR" dirty="0" smtClean="0"/>
              <a:t>Anticiper et élaborer des </a:t>
            </a:r>
            <a:r>
              <a:rPr lang="fr-FR" dirty="0"/>
              <a:t>stratégies pour dépasser certaines difficultés liées à la </a:t>
            </a:r>
            <a:r>
              <a:rPr lang="fr-FR" dirty="0" smtClean="0"/>
              <a:t>thématique liens avec le tronc commun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1904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BE1622"/>
                </a:solidFill>
                <a:latin typeface="+mn-lt"/>
                <a:ea typeface="+mn-ea"/>
                <a:cs typeface="+mn-cs"/>
              </a:rPr>
              <a:t>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 smtClean="0"/>
              <a:t>Une porosité </a:t>
            </a:r>
            <a:r>
              <a:rPr lang="fr-FR" dirty="0"/>
              <a:t>entre la sphère privée et publique à l’échelle individuelle et </a:t>
            </a:r>
            <a:r>
              <a:rPr lang="fr-FR" dirty="0" smtClean="0"/>
              <a:t>collective existe, comment peut-elle se manifester comme un frein et/ou une ressource dans la transformation </a:t>
            </a:r>
            <a:r>
              <a:rPr lang="fr-FR" dirty="0"/>
              <a:t>des participants lors de formations en « éducation à </a:t>
            </a:r>
            <a:r>
              <a:rPr lang="fr-FR" dirty="0" smtClean="0"/>
              <a:t>» ? 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Transformation </a:t>
            </a:r>
            <a:r>
              <a:rPr lang="fr-FR" dirty="0"/>
              <a:t>visant</a:t>
            </a:r>
            <a:endParaRPr lang="fr-FR" dirty="0" smtClean="0"/>
          </a:p>
          <a:p>
            <a:pPr algn="just">
              <a:buFont typeface="Symbol" panose="05050102010706020507" pitchFamily="18" charset="2"/>
              <a:buChar char="Þ"/>
            </a:pPr>
            <a:r>
              <a:rPr lang="fr-FR" dirty="0" smtClean="0"/>
              <a:t> une responsabilisation</a:t>
            </a:r>
          </a:p>
          <a:p>
            <a:pPr algn="just">
              <a:buFont typeface="Symbol" panose="05050102010706020507" pitchFamily="18" charset="2"/>
              <a:buChar char="Þ"/>
            </a:pPr>
            <a:r>
              <a:rPr lang="fr-FR" dirty="0" smtClean="0"/>
              <a:t> </a:t>
            </a:r>
            <a:r>
              <a:rPr lang="fr-FR" dirty="0"/>
              <a:t>l’ouverture de possibles </a:t>
            </a:r>
            <a:endParaRPr lang="fr-FR" dirty="0" smtClean="0"/>
          </a:p>
          <a:p>
            <a:pPr algn="just">
              <a:buFont typeface="Symbol" panose="05050102010706020507" pitchFamily="18" charset="2"/>
              <a:buChar char="Þ"/>
            </a:pPr>
            <a:r>
              <a:rPr lang="fr-FR" dirty="0" smtClean="0"/>
              <a:t> des </a:t>
            </a:r>
            <a:r>
              <a:rPr lang="fr-FR" dirty="0"/>
              <a:t>discussions, </a:t>
            </a:r>
            <a:r>
              <a:rPr lang="fr-FR" dirty="0" smtClean="0"/>
              <a:t>des interrogations</a:t>
            </a:r>
          </a:p>
          <a:p>
            <a:pPr algn="just">
              <a:buFont typeface="Symbol" panose="05050102010706020507" pitchFamily="18" charset="2"/>
              <a:buChar char="Þ"/>
            </a:pPr>
            <a:r>
              <a:rPr lang="fr-FR" dirty="0" smtClean="0"/>
              <a:t> l’invention </a:t>
            </a:r>
            <a:r>
              <a:rPr lang="fr-FR" dirty="0"/>
              <a:t>de nouveaux comportements et </a:t>
            </a:r>
            <a:r>
              <a:rPr lang="fr-FR" dirty="0" smtClean="0"/>
              <a:t>stratégies</a:t>
            </a:r>
          </a:p>
          <a:p>
            <a:pPr algn="just">
              <a:buFont typeface="Symbol" panose="05050102010706020507" pitchFamily="18" charset="2"/>
              <a:buChar char="Þ"/>
            </a:pPr>
            <a:r>
              <a:rPr lang="fr-FR" dirty="0"/>
              <a:t> </a:t>
            </a:r>
            <a:r>
              <a:rPr lang="fr-FR" dirty="0" smtClean="0"/>
              <a:t>le développement </a:t>
            </a:r>
            <a:r>
              <a:rPr lang="fr-FR" smtClean="0"/>
              <a:t>de partenariats </a:t>
            </a:r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81825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D46DE8A8DE5642AC4E47ABD9334FB7" ma:contentTypeVersion="10" ma:contentTypeDescription="Crée un document." ma:contentTypeScope="" ma:versionID="947fe8f282915bf92e54f88b001ab481">
  <xsd:schema xmlns:xsd="http://www.w3.org/2001/XMLSchema" xmlns:xs="http://www.w3.org/2001/XMLSchema" xmlns:p="http://schemas.microsoft.com/office/2006/metadata/properties" xmlns:ns3="38ff602a-b59f-4009-b0be-17981f3491e3" targetNamespace="http://schemas.microsoft.com/office/2006/metadata/properties" ma:root="true" ma:fieldsID="cec75b5eb117538c2d58f737e7057c0e" ns3:_="">
    <xsd:import namespace="38ff602a-b59f-4009-b0be-17981f3491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ff602a-b59f-4009-b0be-17981f3491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4ED2E4-909E-4936-A501-D65A635DBEE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38ff602a-b59f-4009-b0be-17981f3491e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07E200F-7FC4-4D13-9734-0078D2EB73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5C21A2-A742-4EBE-8EF0-195F8AB461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ff602a-b59f-4009-b0be-17981f3491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156</Words>
  <Application>Microsoft Office PowerPoint</Application>
  <PresentationFormat>Affichage à l'écran (4:3)</PresentationFormat>
  <Paragraphs>42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Harlow Solid Italic</vt:lpstr>
      <vt:lpstr>Symbol</vt:lpstr>
      <vt:lpstr>Times New Roman</vt:lpstr>
      <vt:lpstr>Thème Office</vt:lpstr>
      <vt:lpstr>Présentation PowerPoint</vt:lpstr>
      <vt:lpstr>1/ Ouvrir la parole en l’anonymisant</vt:lpstr>
      <vt:lpstr>Présentation PowerPoint</vt:lpstr>
      <vt:lpstr>2/ Construire une posture professionnelle</vt:lpstr>
      <vt:lpstr>3/ Questionner des impensés en rendant visible d’autres modèles </vt:lpstr>
      <vt:lpstr>4/ Prendre du recul sur des évènement sociaux</vt:lpstr>
      <vt:lpstr>5/ Penser et passer à l’action</vt:lpstr>
      <vt:lpstr>Perspectives</vt:lpstr>
    </vt:vector>
  </TitlesOfParts>
  <Company>UdA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Aurélien RACAULT</dc:creator>
  <cp:lastModifiedBy>Didier MULNET</cp:lastModifiedBy>
  <cp:revision>36</cp:revision>
  <dcterms:created xsi:type="dcterms:W3CDTF">2016-10-18T12:03:56Z</dcterms:created>
  <dcterms:modified xsi:type="dcterms:W3CDTF">2020-03-31T08:16:18Z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0x010100D2D46DE8A8DE5642AC4E47ABD9334FB7</vt:lpwstr>
  </property>
</Properties>
</file>