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5" r:id="rId2"/>
    <p:sldId id="259" r:id="rId3"/>
    <p:sldId id="260" r:id="rId4"/>
    <p:sldId id="264" r:id="rId5"/>
    <p:sldId id="263" r:id="rId6"/>
    <p:sldId id="256"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95"/>
    <p:restoredTop sz="50075"/>
  </p:normalViewPr>
  <p:slideViewPr>
    <p:cSldViewPr snapToGrid="0" snapToObjects="1">
      <p:cViewPr varScale="1">
        <p:scale>
          <a:sx n="45" d="100"/>
          <a:sy n="45" d="100"/>
        </p:scale>
        <p:origin x="15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0ED1F-0B0C-D140-A9C8-D84089DEC6F7}" type="datetimeFigureOut">
              <a:rPr lang="fr-FR" smtClean="0"/>
              <a:t>09/03/2020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78161-7F3F-C442-BBEB-0A3CDB80385B}" type="slidenum">
              <a:rPr lang="fr-FR" smtClean="0"/>
              <a:t>‹N°›</a:t>
            </a:fld>
            <a:endParaRPr lang="fr-FR"/>
          </a:p>
        </p:txBody>
      </p:sp>
    </p:spTree>
    <p:extLst>
      <p:ext uri="{BB962C8B-B14F-4D97-AF65-F5344CB8AC3E}">
        <p14:creationId xmlns:p14="http://schemas.microsoft.com/office/powerpoint/2010/main" val="278185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none" strike="noStrike" kern="1200" dirty="0">
                <a:solidFill>
                  <a:schemeClr val="tx1"/>
                </a:solidFill>
                <a:effectLst/>
                <a:latin typeface="+mn-lt"/>
                <a:ea typeface="+mn-ea"/>
                <a:cs typeface="+mn-cs"/>
              </a:rPr>
              <a:t>Penser et mettre en œuvre une spécificité du premier degré, la polyvalence qui ne se réduit pas à la juxtaposition des disciplines.</a:t>
            </a:r>
            <a:endParaRPr lang="fr-FR" sz="1200" b="1"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Dans un premier temps, on ne forme pas les élèves directement pour qu’ils deviennent savants, philosophes, artistes... mais pour les instruire, c'est à dire  : les outiller, les équiper, les rendre sensibles à différents domaines, les rendre capables de comprendre, d'éprouver, de faire... différentes choses, différents objets, de nature ou de composition différente (un circuit électrique, la bataille de Waterloo, Le voyage d’Oregon…) de mener à bien des procédures intellectuelles (conceptualisation, résolution, opération, explication, investigation, composition…), des expériences physiques, sensibles, esthétiques… sous et par la médiation d’un professeur (intercesseur de culture)... et </a:t>
            </a:r>
            <a:r>
              <a:rPr lang="fr-FR" sz="1200" b="1" i="1" u="none" strike="noStrike" kern="1200" dirty="0">
                <a:solidFill>
                  <a:schemeClr val="tx1"/>
                </a:solidFill>
                <a:effectLst/>
                <a:latin typeface="+mn-lt"/>
                <a:ea typeface="+mn-ea"/>
                <a:cs typeface="+mn-cs"/>
              </a:rPr>
              <a:t>tout cela par l’étude de connaissances précises, explicites, assurées</a:t>
            </a:r>
            <a:r>
              <a:rPr lang="fr-FR" sz="1200" b="0" i="1" u="none" strike="noStrike" kern="1200" dirty="0">
                <a:solidFill>
                  <a:schemeClr val="tx1"/>
                </a:solidFill>
                <a:effectLst/>
                <a:latin typeface="+mn-lt"/>
                <a:ea typeface="+mn-ea"/>
                <a:cs typeface="+mn-cs"/>
              </a:rPr>
              <a:t>… sachant qu’au bout du compte resteront de ces apprentissages des traces, des processus cognitifs, symboliques…, la formation d’une sensibilité au monde (choses, êtres vivants, processus, relations…), plus ou moins aiguisée, affinée, cultivée… dans les différents registres de connaissance et d’action de l’homme… dont chaque citoyen fera un usage singulier </a:t>
            </a:r>
            <a:br>
              <a:rPr lang="fr-FR" sz="1200" b="0" i="1" u="none" strike="noStrike" kern="1200" dirty="0">
                <a:solidFill>
                  <a:schemeClr val="tx1"/>
                </a:solidFill>
                <a:effectLst/>
                <a:latin typeface="+mn-lt"/>
                <a:ea typeface="+mn-ea"/>
                <a:cs typeface="+mn-cs"/>
              </a:rPr>
            </a:br>
            <a:endParaRPr lang="fr-FR" sz="1200" b="0"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Il n'est pas question que les enseignants fassent le grand écart entre l'enseignement des diverses disciplines, ou entre une polyvalence revendiquée et un état de fait. Il leur est demandé de </a:t>
            </a:r>
            <a:r>
              <a:rPr lang="fr-FR" sz="1200" b="1" i="1" u="none" strike="noStrike" kern="1200" dirty="0">
                <a:solidFill>
                  <a:schemeClr val="tx1"/>
                </a:solidFill>
                <a:effectLst/>
                <a:latin typeface="+mn-lt"/>
                <a:ea typeface="+mn-ea"/>
                <a:cs typeface="+mn-cs"/>
              </a:rPr>
              <a:t>donner du sens aux apprentissages</a:t>
            </a:r>
            <a:r>
              <a:rPr lang="fr-FR" sz="1200" b="0" i="1" u="none" strike="noStrike" kern="1200" dirty="0">
                <a:solidFill>
                  <a:schemeClr val="tx1"/>
                </a:solidFill>
                <a:effectLst/>
                <a:latin typeface="+mn-lt"/>
                <a:ea typeface="+mn-ea"/>
                <a:cs typeface="+mn-cs"/>
              </a:rPr>
              <a:t>, et d’organiser au sein de leur écoles, pour leurs élèves une </a:t>
            </a:r>
            <a:r>
              <a:rPr lang="fr-FR" sz="1200" b="1" i="1" u="none" strike="noStrike" kern="1200" dirty="0">
                <a:solidFill>
                  <a:schemeClr val="tx1"/>
                </a:solidFill>
                <a:effectLst/>
                <a:latin typeface="+mn-lt"/>
                <a:ea typeface="+mn-ea"/>
                <a:cs typeface="+mn-cs"/>
              </a:rPr>
              <a:t>formation cohérente</a:t>
            </a:r>
            <a:r>
              <a:rPr lang="fr-FR" sz="1200" b="0" i="1" u="none" strike="noStrike" kern="1200" dirty="0">
                <a:solidFill>
                  <a:schemeClr val="tx1"/>
                </a:solidFill>
                <a:effectLst/>
                <a:latin typeface="+mn-lt"/>
                <a:ea typeface="+mn-ea"/>
                <a:cs typeface="+mn-cs"/>
              </a:rPr>
              <a:t>, en assumant une polyvalence de base individuelle et une polyvalence partagée par l’équipe enseignante.</a:t>
            </a:r>
            <a:endParaRPr lang="fr-FR" sz="1200" b="0"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Pour garantir la polyvalence de base, il nous semble nécessaire de distinguer ce qui, dans l’enseignement des différentes disciplines, est </a:t>
            </a:r>
            <a:r>
              <a:rPr lang="fr-FR" sz="1200" b="1" i="1" u="none" strike="noStrike" kern="1200" dirty="0">
                <a:solidFill>
                  <a:schemeClr val="tx1"/>
                </a:solidFill>
                <a:effectLst/>
                <a:latin typeface="+mn-lt"/>
                <a:ea typeface="+mn-ea"/>
                <a:cs typeface="+mn-cs"/>
              </a:rPr>
              <a:t>générique</a:t>
            </a:r>
            <a:r>
              <a:rPr lang="fr-FR" sz="1200" b="0" i="1" u="none" strike="noStrike" kern="1200" dirty="0">
                <a:solidFill>
                  <a:schemeClr val="tx1"/>
                </a:solidFill>
                <a:effectLst/>
                <a:latin typeface="+mn-lt"/>
                <a:ea typeface="+mn-ea"/>
                <a:cs typeface="+mn-cs"/>
              </a:rPr>
              <a:t> de ce qui est plus </a:t>
            </a:r>
            <a:r>
              <a:rPr lang="fr-FR" sz="1200" b="1" i="1" u="none" strike="noStrike" kern="1200" dirty="0">
                <a:solidFill>
                  <a:schemeClr val="tx1"/>
                </a:solidFill>
                <a:effectLst/>
                <a:latin typeface="+mn-lt"/>
                <a:ea typeface="+mn-ea"/>
                <a:cs typeface="+mn-cs"/>
              </a:rPr>
              <a:t>spécifique</a:t>
            </a:r>
            <a:r>
              <a:rPr lang="fr-FR" sz="1200" b="0" i="1" u="none" strike="noStrike" kern="1200" dirty="0">
                <a:solidFill>
                  <a:schemeClr val="tx1"/>
                </a:solidFill>
                <a:effectLst/>
                <a:latin typeface="+mn-lt"/>
                <a:ea typeface="+mn-ea"/>
                <a:cs typeface="+mn-cs"/>
              </a:rPr>
              <a:t>. Aussi nous travaillerons à expliciter la spécificité des sciences et de la géographie, en veillant aux </a:t>
            </a:r>
            <a:r>
              <a:rPr lang="fr-FR" sz="1200" b="1" i="1" u="none" strike="noStrike" kern="1200" dirty="0">
                <a:solidFill>
                  <a:schemeClr val="tx1"/>
                </a:solidFill>
                <a:effectLst/>
                <a:latin typeface="+mn-lt"/>
                <a:ea typeface="+mn-ea"/>
                <a:cs typeface="+mn-cs"/>
              </a:rPr>
              <a:t>démarches</a:t>
            </a:r>
            <a:r>
              <a:rPr lang="fr-FR" sz="1200" b="0" i="1" u="none" strike="noStrike" kern="1200" dirty="0">
                <a:solidFill>
                  <a:schemeClr val="tx1"/>
                </a:solidFill>
                <a:effectLst/>
                <a:latin typeface="+mn-lt"/>
                <a:ea typeface="+mn-ea"/>
                <a:cs typeface="+mn-cs"/>
              </a:rPr>
              <a:t> particulières associées à chacune d'elles, tout en repérant les aspects génériques, et les ouvertures vers les autres disciplines... </a:t>
            </a:r>
            <a:endParaRPr lang="fr-FR" sz="1200" b="0" i="0" u="none" strike="noStrike"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1</a:t>
            </a:fld>
            <a:endParaRPr lang="fr-FR"/>
          </a:p>
        </p:txBody>
      </p:sp>
    </p:spTree>
    <p:extLst>
      <p:ext uri="{BB962C8B-B14F-4D97-AF65-F5344CB8AC3E}">
        <p14:creationId xmlns:p14="http://schemas.microsoft.com/office/powerpoint/2010/main" val="169426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u="sng" strike="noStrike" kern="1200" dirty="0">
                <a:solidFill>
                  <a:schemeClr val="tx1"/>
                </a:solidFill>
                <a:effectLst/>
                <a:latin typeface="+mn-lt"/>
                <a:ea typeface="+mn-ea"/>
                <a:cs typeface="+mn-cs"/>
              </a:rPr>
              <a:t>Introduction : </a:t>
            </a:r>
          </a:p>
          <a:p>
            <a:r>
              <a:rPr lang="fr-FR" dirty="0"/>
              <a:t>En M1, une grande partie de notre ambition est de permettre aux étudiants de renouer avec des disciplines per</a:t>
            </a:r>
            <a:r>
              <a:rPr lang="fr-FR" i="1" dirty="0"/>
              <a:t>dues de vue depuis une certain temps. Notre objectif est de situer les domaines disciplinaire dans l’</a:t>
            </a:r>
            <a:r>
              <a:rPr lang="fr-FR" i="1" dirty="0" err="1"/>
              <a:t>ecole</a:t>
            </a:r>
            <a:r>
              <a:rPr lang="fr-FR" i="1" dirty="0"/>
              <a:t>, en comprendre les enjeux dans la formation du citoyen.</a:t>
            </a:r>
            <a:endParaRPr lang="fr-FR" dirty="0"/>
          </a:p>
          <a:p>
            <a:endParaRPr lang="fr-FR" sz="1200" b="1" i="1" u="none" strike="noStrike" kern="1200" dirty="0">
              <a:solidFill>
                <a:schemeClr val="tx1"/>
              </a:solidFill>
              <a:effectLst/>
              <a:latin typeface="+mn-lt"/>
              <a:ea typeface="+mn-ea"/>
              <a:cs typeface="+mn-cs"/>
            </a:endParaRPr>
          </a:p>
          <a:p>
            <a:r>
              <a:rPr lang="fr-FR" sz="1200" b="1" i="1" u="none" strike="noStrike" kern="1200" dirty="0">
                <a:solidFill>
                  <a:schemeClr val="tx1"/>
                </a:solidFill>
                <a:effectLst/>
                <a:latin typeface="+mn-lt"/>
                <a:ea typeface="+mn-ea"/>
                <a:cs typeface="+mn-cs"/>
              </a:rPr>
              <a:t>Penser et mettre en œuvre une spécificité du premier degré, la polyvalence qui ne se réduit pas à la juxtaposition des disciplines.</a:t>
            </a:r>
            <a:endParaRPr lang="fr-FR" sz="1200" b="1"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Dans un premier temps, on ne forme pas les élèves directement pour qu’ils deviennent savants, philosophes, artistes... mais pour les instruire, c'est à dire  : les outiller, les équiper, les rendre sensibles à différents domaines, les rendre capables de comprendre, d'éprouver, de faire... différentes choses, différents objets, de nature ou de composition différente (un circuit électrique, la bataille de Waterloo, Le voyage d’Oregon…) de mener à bien des procédures intellectuelles (conceptualisation, résolution, opération, explication, investigation, composition…), des expériences physiques, sensibles, esthétiques… sous et par la médiation d’un professeur (intercesseur de culture)... et </a:t>
            </a:r>
            <a:r>
              <a:rPr lang="fr-FR" sz="1200" b="1" i="1" u="none" strike="noStrike" kern="1200" dirty="0">
                <a:solidFill>
                  <a:schemeClr val="tx1"/>
                </a:solidFill>
                <a:effectLst/>
                <a:latin typeface="+mn-lt"/>
                <a:ea typeface="+mn-ea"/>
                <a:cs typeface="+mn-cs"/>
              </a:rPr>
              <a:t>tout cela par l’étude de connaissances précises, explicites, assurées</a:t>
            </a:r>
            <a:r>
              <a:rPr lang="fr-FR" sz="1200" b="0" i="1" u="none" strike="noStrike" kern="1200" dirty="0">
                <a:solidFill>
                  <a:schemeClr val="tx1"/>
                </a:solidFill>
                <a:effectLst/>
                <a:latin typeface="+mn-lt"/>
                <a:ea typeface="+mn-ea"/>
                <a:cs typeface="+mn-cs"/>
              </a:rPr>
              <a:t>… sachant qu’au bout du compte resteront de ces apprentissages des traces, des processus cognitifs, symboliques…, la formation d’une sensibilité au monde (choses, êtres vivants, processus, relations…), plus ou moins aiguisée, affinée, cultivée… dans les différents registres de connaissance et d’action de l’homme… dont chaque citoyen fera un usage singulier </a:t>
            </a:r>
            <a:br>
              <a:rPr lang="fr-FR" sz="1200" b="0" i="1" u="none" strike="noStrike" kern="1200" dirty="0">
                <a:solidFill>
                  <a:schemeClr val="tx1"/>
                </a:solidFill>
                <a:effectLst/>
                <a:latin typeface="+mn-lt"/>
                <a:ea typeface="+mn-ea"/>
                <a:cs typeface="+mn-cs"/>
              </a:rPr>
            </a:br>
            <a:endParaRPr lang="fr-FR" sz="1200" b="0"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Il n'est pas question que les enseignants fassent le grand écart entre l'enseignement des diverses disciplines, ou entre une polyvalence revendiquée et un état de fait. Il leur est demandé de </a:t>
            </a:r>
            <a:r>
              <a:rPr lang="fr-FR" sz="1200" b="1" i="1" u="none" strike="noStrike" kern="1200" dirty="0">
                <a:solidFill>
                  <a:schemeClr val="tx1"/>
                </a:solidFill>
                <a:effectLst/>
                <a:latin typeface="+mn-lt"/>
                <a:ea typeface="+mn-ea"/>
                <a:cs typeface="+mn-cs"/>
              </a:rPr>
              <a:t>donner du sens aux apprentissages</a:t>
            </a:r>
            <a:r>
              <a:rPr lang="fr-FR" sz="1200" b="0" i="1" u="none" strike="noStrike" kern="1200" dirty="0">
                <a:solidFill>
                  <a:schemeClr val="tx1"/>
                </a:solidFill>
                <a:effectLst/>
                <a:latin typeface="+mn-lt"/>
                <a:ea typeface="+mn-ea"/>
                <a:cs typeface="+mn-cs"/>
              </a:rPr>
              <a:t>, et d’organiser au sein de leur écoles, pour leurs élèves une </a:t>
            </a:r>
            <a:r>
              <a:rPr lang="fr-FR" sz="1200" b="1" i="1" u="none" strike="noStrike" kern="1200" dirty="0">
                <a:solidFill>
                  <a:schemeClr val="tx1"/>
                </a:solidFill>
                <a:effectLst/>
                <a:latin typeface="+mn-lt"/>
                <a:ea typeface="+mn-ea"/>
                <a:cs typeface="+mn-cs"/>
              </a:rPr>
              <a:t>formation cohérente</a:t>
            </a:r>
            <a:r>
              <a:rPr lang="fr-FR" sz="1200" b="0" i="1" u="none" strike="noStrike" kern="1200" dirty="0">
                <a:solidFill>
                  <a:schemeClr val="tx1"/>
                </a:solidFill>
                <a:effectLst/>
                <a:latin typeface="+mn-lt"/>
                <a:ea typeface="+mn-ea"/>
                <a:cs typeface="+mn-cs"/>
              </a:rPr>
              <a:t>, en assumant une polyvalence de base individuelle et une polyvalence partagée par l’équipe enseignante.</a:t>
            </a:r>
            <a:endParaRPr lang="fr-FR" sz="1200" b="0" i="0" u="none" strike="noStrike" kern="1200" dirty="0">
              <a:solidFill>
                <a:schemeClr val="tx1"/>
              </a:solidFill>
              <a:effectLst/>
              <a:latin typeface="+mn-lt"/>
              <a:ea typeface="+mn-ea"/>
              <a:cs typeface="+mn-cs"/>
            </a:endParaRPr>
          </a:p>
          <a:p>
            <a:r>
              <a:rPr lang="fr-FR" sz="1200" b="0" i="1" u="none" strike="noStrike" kern="1200" dirty="0">
                <a:solidFill>
                  <a:schemeClr val="tx1"/>
                </a:solidFill>
                <a:effectLst/>
                <a:latin typeface="+mn-lt"/>
                <a:ea typeface="+mn-ea"/>
                <a:cs typeface="+mn-cs"/>
              </a:rPr>
              <a:t>Pour garantir la polyvalence de base, il nous semble nécessaire de distinguer ce qui, dans l’enseignement des différentes disciplines, est </a:t>
            </a:r>
            <a:r>
              <a:rPr lang="fr-FR" sz="1200" b="1" i="1" u="none" strike="noStrike" kern="1200" dirty="0">
                <a:solidFill>
                  <a:schemeClr val="tx1"/>
                </a:solidFill>
                <a:effectLst/>
                <a:latin typeface="+mn-lt"/>
                <a:ea typeface="+mn-ea"/>
                <a:cs typeface="+mn-cs"/>
              </a:rPr>
              <a:t>générique</a:t>
            </a:r>
            <a:r>
              <a:rPr lang="fr-FR" sz="1200" b="0" i="1" u="none" strike="noStrike" kern="1200" dirty="0">
                <a:solidFill>
                  <a:schemeClr val="tx1"/>
                </a:solidFill>
                <a:effectLst/>
                <a:latin typeface="+mn-lt"/>
                <a:ea typeface="+mn-ea"/>
                <a:cs typeface="+mn-cs"/>
              </a:rPr>
              <a:t> de ce qui est plus </a:t>
            </a:r>
            <a:r>
              <a:rPr lang="fr-FR" sz="1200" b="1" i="1" u="none" strike="noStrike" kern="1200" dirty="0">
                <a:solidFill>
                  <a:schemeClr val="tx1"/>
                </a:solidFill>
                <a:effectLst/>
                <a:latin typeface="+mn-lt"/>
                <a:ea typeface="+mn-ea"/>
                <a:cs typeface="+mn-cs"/>
              </a:rPr>
              <a:t>spécifique</a:t>
            </a:r>
            <a:r>
              <a:rPr lang="fr-FR" sz="1200" b="0" i="1" u="none" strike="noStrike" kern="1200" dirty="0">
                <a:solidFill>
                  <a:schemeClr val="tx1"/>
                </a:solidFill>
                <a:effectLst/>
                <a:latin typeface="+mn-lt"/>
                <a:ea typeface="+mn-ea"/>
                <a:cs typeface="+mn-cs"/>
              </a:rPr>
              <a:t>. Aussi nous travaillerons à expliciter la spécificité des sciences et de la géographie, en veillant aux </a:t>
            </a:r>
            <a:r>
              <a:rPr lang="fr-FR" sz="1200" b="1" i="1" u="none" strike="noStrike" kern="1200" dirty="0">
                <a:solidFill>
                  <a:schemeClr val="tx1"/>
                </a:solidFill>
                <a:effectLst/>
                <a:latin typeface="+mn-lt"/>
                <a:ea typeface="+mn-ea"/>
                <a:cs typeface="+mn-cs"/>
              </a:rPr>
              <a:t>démarches</a:t>
            </a:r>
            <a:r>
              <a:rPr lang="fr-FR" sz="1200" b="0" i="1" u="none" strike="noStrike" kern="1200" dirty="0">
                <a:solidFill>
                  <a:schemeClr val="tx1"/>
                </a:solidFill>
                <a:effectLst/>
                <a:latin typeface="+mn-lt"/>
                <a:ea typeface="+mn-ea"/>
                <a:cs typeface="+mn-cs"/>
              </a:rPr>
              <a:t> particulières associées à chacune d'elles, tout en repérant les aspects génériques, et les ouvertures vers les autres disciplines... </a:t>
            </a:r>
          </a:p>
          <a:p>
            <a:endParaRPr lang="fr-FR" dirty="0"/>
          </a:p>
          <a:p>
            <a:endParaRPr lang="fr-FR" dirty="0"/>
          </a:p>
          <a:p>
            <a:r>
              <a:rPr lang="fr-FR" dirty="0"/>
              <a:t>Dans la précédente maquette, nous avons souhaiter mener une réflexion sur des dimensions transversales... Il  y a  eu des expériences de regards croisés sur des même objets... Et une volonté de prendre en compte dans la formation des regards multiples sur des situations d’analyse de l’activité...</a:t>
            </a:r>
            <a:br>
              <a:rPr lang="fr-FR" dirty="0"/>
            </a:br>
            <a:r>
              <a:rPr lang="fr-FR" dirty="0"/>
              <a:t>Ces dispositifs, nous sont conduit à retravailler sur des projets communs... À nous rencontrer à nouveau au travers des objets de formation. </a:t>
            </a:r>
          </a:p>
          <a:p>
            <a:r>
              <a:rPr lang="fr-FR" dirty="0"/>
              <a:t>Néanmoins, la logique des disciplines est forte, et pour que se mette en place une logique de situation, il est nécessaire de faire des choix... Dans cette logique nous avons souhaitez dés que cela a été possible mettre nos étudiants dans une alternance construite.... Leur permettant d’élaborer et de mettre en œuvre des dispositifs d’enseignement pour leur élèves, étayés, évalués par les formateurs sur le plan scientifique et didactique... En se gardant des plages de restitution pour l’</a:t>
            </a:r>
            <a:r>
              <a:rPr lang="fr-FR" dirty="0" err="1"/>
              <a:t>anayse</a:t>
            </a:r>
            <a:r>
              <a:rPr lang="fr-FR" dirty="0"/>
              <a:t> de la mise en œuvre. </a:t>
            </a:r>
          </a:p>
          <a:p>
            <a:r>
              <a:rPr lang="fr-FR" dirty="0"/>
              <a:t>A </a:t>
            </a:r>
            <a:r>
              <a:rPr lang="fr-FR" b="0" dirty="0"/>
              <a:t>vrai dire ce n’est pas si simple, quand en M2... les étudiants sont regroupés en TD de 40 et que chaque disciplines a un quota de 7h d’enseignement... </a:t>
            </a:r>
          </a:p>
          <a:p>
            <a:r>
              <a:rPr lang="fr-FR" b="0" dirty="0"/>
              <a:t>Donc il faut faire des choix, trouvez des stratégies qui nous permettent de composer avec le système... </a:t>
            </a:r>
            <a:br>
              <a:rPr lang="fr-FR" b="0" dirty="0"/>
            </a:br>
            <a:r>
              <a:rPr lang="fr-FR" b="0" dirty="0"/>
              <a:t>(regards croisés / Domaine science (7 </a:t>
            </a:r>
            <a:r>
              <a:rPr lang="fr-FR" b="0" dirty="0">
                <a:sym typeface="Wingdings" pitchFamily="2" charset="2"/>
              </a:rPr>
              <a:t></a:t>
            </a:r>
            <a:r>
              <a:rPr lang="fr-FR" b="0" dirty="0"/>
              <a:t>14 h en travaillant en </a:t>
            </a:r>
            <a:r>
              <a:rPr lang="fr-FR" b="0" dirty="0" err="1"/>
              <a:t>co</a:t>
            </a:r>
            <a:r>
              <a:rPr lang="fr-FR" b="0" dirty="0"/>
              <a:t>-intervention et conserver la logique globale... Suivre les étudiants sur l’ensemble du dispositifs. </a:t>
            </a:r>
          </a:p>
          <a:p>
            <a:endParaRPr lang="fr-FR" b="0" dirty="0"/>
          </a:p>
          <a:p>
            <a:endParaRPr lang="fr-FR" b="0" dirty="0"/>
          </a:p>
          <a:p>
            <a:endParaRPr lang="fr-FR" b="0" dirty="0"/>
          </a:p>
          <a:p>
            <a:endParaRPr lang="fr-FR" b="0" dirty="0"/>
          </a:p>
          <a:p>
            <a:endParaRPr lang="fr-FR" b="0" dirty="0"/>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2</a:t>
            </a:fld>
            <a:endParaRPr lang="fr-FR"/>
          </a:p>
        </p:txBody>
      </p:sp>
    </p:spTree>
    <p:extLst>
      <p:ext uri="{BB962C8B-B14F-4D97-AF65-F5344CB8AC3E}">
        <p14:creationId xmlns:p14="http://schemas.microsoft.com/office/powerpoint/2010/main" val="308015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3</a:t>
            </a:fld>
            <a:endParaRPr lang="fr-FR"/>
          </a:p>
        </p:txBody>
      </p:sp>
    </p:spTree>
    <p:extLst>
      <p:ext uri="{BB962C8B-B14F-4D97-AF65-F5344CB8AC3E}">
        <p14:creationId xmlns:p14="http://schemas.microsoft.com/office/powerpoint/2010/main" val="31924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4</a:t>
            </a:fld>
            <a:endParaRPr lang="fr-FR"/>
          </a:p>
        </p:txBody>
      </p:sp>
    </p:spTree>
    <p:extLst>
      <p:ext uri="{BB962C8B-B14F-4D97-AF65-F5344CB8AC3E}">
        <p14:creationId xmlns:p14="http://schemas.microsoft.com/office/powerpoint/2010/main" val="412811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DIAPO 4  : PERSPECTIVES </a:t>
            </a:r>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5</a:t>
            </a:fld>
            <a:endParaRPr lang="fr-FR"/>
          </a:p>
        </p:txBody>
      </p:sp>
    </p:spTree>
    <p:extLst>
      <p:ext uri="{BB962C8B-B14F-4D97-AF65-F5344CB8AC3E}">
        <p14:creationId xmlns:p14="http://schemas.microsoft.com/office/powerpoint/2010/main" val="14143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DIAPO : PERSPECTIVES </a:t>
            </a:r>
          </a:p>
          <a:p>
            <a:endParaRPr lang="fr-FR" dirty="0"/>
          </a:p>
          <a:p>
            <a:pPr marL="171450" indent="-171450">
              <a:buFont typeface="Arial" panose="020B0604020202020204" pitchFamily="34" charset="0"/>
              <a:buChar char="•"/>
            </a:pPr>
            <a:r>
              <a:rPr lang="fr-FR" dirty="0"/>
              <a:t>Dans les maquettes en construction, il s’agit d’intégrer des logiques de </a:t>
            </a:r>
            <a:r>
              <a:rPr lang="fr-FR" dirty="0" err="1"/>
              <a:t>sitiuations</a:t>
            </a:r>
            <a:r>
              <a:rPr lang="fr-FR" dirty="0"/>
              <a:t>, il faudra certainement faire des choix d’</a:t>
            </a:r>
            <a:r>
              <a:rPr lang="fr-FR" dirty="0" err="1"/>
              <a:t>ogannisation</a:t>
            </a:r>
            <a:r>
              <a:rPr lang="fr-FR" dirty="0"/>
              <a:t> pour que des logique de situation puisse être mobilisées, interprétée, analysée avec différentes lunettes pour en dégager outils pour la classe, pour que les étudiants prennent </a:t>
            </a:r>
            <a:r>
              <a:rPr lang="fr-FR" dirty="0" err="1"/>
              <a:t>consience</a:t>
            </a:r>
            <a:r>
              <a:rPr lang="fr-FR" dirty="0"/>
              <a:t> de façon la </a:t>
            </a:r>
            <a:r>
              <a:rPr lang="fr-FR" dirty="0" err="1"/>
              <a:t>plius</a:t>
            </a:r>
            <a:r>
              <a:rPr lang="fr-FR" dirty="0"/>
              <a:t> explicite possible des méthodes d’</a:t>
            </a:r>
            <a:r>
              <a:rPr lang="fr-FR" dirty="0" err="1"/>
              <a:t>enseignenement</a:t>
            </a:r>
            <a:r>
              <a:rPr lang="fr-FR" dirty="0"/>
              <a:t> , de la connaissance de </a:t>
            </a:r>
            <a:r>
              <a:rPr lang="fr-FR" dirty="0" err="1"/>
              <a:t>situiations</a:t>
            </a:r>
            <a:r>
              <a:rPr lang="fr-FR" dirty="0"/>
              <a:t>, qui vont leur </a:t>
            </a:r>
            <a:r>
              <a:rPr lang="fr-FR"/>
              <a:t>permettre d’intégrer les ODD. </a:t>
            </a:r>
            <a:endParaRPr lang="fr-FR" dirty="0"/>
          </a:p>
        </p:txBody>
      </p:sp>
      <p:sp>
        <p:nvSpPr>
          <p:cNvPr id="4" name="Espace réservé du numéro de diapositive 3"/>
          <p:cNvSpPr>
            <a:spLocks noGrp="1"/>
          </p:cNvSpPr>
          <p:nvPr>
            <p:ph type="sldNum" sz="quarter" idx="5"/>
          </p:nvPr>
        </p:nvSpPr>
        <p:spPr/>
        <p:txBody>
          <a:bodyPr/>
          <a:lstStyle/>
          <a:p>
            <a:fld id="{44778161-7F3F-C442-BBEB-0A3CDB80385B}" type="slidenum">
              <a:rPr lang="fr-FR" smtClean="0"/>
              <a:t>6</a:t>
            </a:fld>
            <a:endParaRPr lang="fr-FR"/>
          </a:p>
        </p:txBody>
      </p:sp>
    </p:spTree>
    <p:extLst>
      <p:ext uri="{BB962C8B-B14F-4D97-AF65-F5344CB8AC3E}">
        <p14:creationId xmlns:p14="http://schemas.microsoft.com/office/powerpoint/2010/main" val="41183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12BA5-7BAC-FD4E-82AF-BB60E3C2A8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0AD8EE7-2706-6346-A22F-C0711D8CB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9191F2-FD19-A642-9FA7-34BC0A289271}"/>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EDBAC9E5-7FDD-A74A-B3ED-D927171B65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C3167E-8C4D-4940-8CD4-E43EA6FE9BB0}"/>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330044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4CC30-9DA8-E546-9CA2-DC7B511FD2E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BD2D09-C442-E346-BDBD-D633789A25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B443B2-81AC-1841-B8F2-AF428154C7D7}"/>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72CF0E78-7966-CE47-A33C-BF7219BB1E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457CDB-9D20-FF4E-B4FF-D9978DD0353D}"/>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344779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37059E-1A8D-ED47-B159-C335C0709E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585E9E-8456-A94A-A07F-96665B25542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D27BFF-B631-9F4B-A7A4-E535A72963FD}"/>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73F0010E-A533-D840-BD25-C90546F5FE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28EA79-061B-8D43-82EE-5FD9FE56A20B}"/>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376177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218BA-5C66-404C-83BB-D952AF78D9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3A7A3FC-BFBD-1D46-85B9-BE6754ED898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1F778B-CB9F-5044-A999-24273F4BE131}"/>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07003277-F785-F442-BE42-568DCF32A0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6D3CA2-97D7-614B-8CA1-842C26A03BB2}"/>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388367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3C884-49D2-3647-A646-50EA5E0B850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2C3A01-E877-604D-B688-4D2023EF9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0849C1-E6DA-7E45-8600-13EE0804C455}"/>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699A5182-FAC5-DC4E-BE61-031802EEDD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34C301-7EEF-2244-8256-2D099E87B905}"/>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117724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12165-90ED-3A4F-B233-14A6F7088B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1A6E86-8155-954E-9A7C-C4F33AA38A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F78B78-0F31-EA4D-8BFE-B2F13E42FC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02D0360-9777-2C4C-A7C4-5910B336F663}"/>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6" name="Espace réservé du pied de page 5">
            <a:extLst>
              <a:ext uri="{FF2B5EF4-FFF2-40B4-BE49-F238E27FC236}">
                <a16:creationId xmlns:a16="http://schemas.microsoft.com/office/drawing/2014/main" id="{4A3A5ECD-6032-F648-8031-4931AFAAC3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BA5900-57FD-4E41-B468-DD5E7321B750}"/>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192252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8BA33-443F-5A4E-9A22-A2359904024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DCF4AA-DA75-0743-94C7-BEB9D1602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3B361FF-82AA-3549-936D-293965A62B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020CB81-1A93-2743-ABCF-58B0AB65D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EC4929F-1CA7-5F49-9700-76E748104B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38C250E-0A9E-A44B-9DDD-5AC19D323057}"/>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8" name="Espace réservé du pied de page 7">
            <a:extLst>
              <a:ext uri="{FF2B5EF4-FFF2-40B4-BE49-F238E27FC236}">
                <a16:creationId xmlns:a16="http://schemas.microsoft.com/office/drawing/2014/main" id="{6EFF76E2-10B1-2844-ADE7-C8F1677615B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D54167-B22D-8147-A6FF-BE40F8EF1352}"/>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12976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041F6-258F-6142-B043-5B55E779F36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3305F5-FEF8-6041-84CA-CD8E067F1AA6}"/>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4" name="Espace réservé du pied de page 3">
            <a:extLst>
              <a:ext uri="{FF2B5EF4-FFF2-40B4-BE49-F238E27FC236}">
                <a16:creationId xmlns:a16="http://schemas.microsoft.com/office/drawing/2014/main" id="{CA3C28EC-2E69-E844-9447-2B62A143EC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255EE4-6DA1-8945-A138-15BA7761F322}"/>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2689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B6878F-A40F-5043-951E-102E48B3454D}"/>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3" name="Espace réservé du pied de page 2">
            <a:extLst>
              <a:ext uri="{FF2B5EF4-FFF2-40B4-BE49-F238E27FC236}">
                <a16:creationId xmlns:a16="http://schemas.microsoft.com/office/drawing/2014/main" id="{3C9428FC-EE67-E040-A254-81B3C91259E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28CD52-4F04-EC4F-8741-7823234890F1}"/>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1944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6399F-05E3-8944-81A9-B7B15F4EAD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B9D03DC-9C41-1341-A372-C4DF822A9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A21B4E3-7B29-6B41-879B-79D0AC6CE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1DB9B8-A74F-2641-BCFF-73614FA28F0E}"/>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6" name="Espace réservé du pied de page 5">
            <a:extLst>
              <a:ext uri="{FF2B5EF4-FFF2-40B4-BE49-F238E27FC236}">
                <a16:creationId xmlns:a16="http://schemas.microsoft.com/office/drawing/2014/main" id="{23928C90-87C9-B549-B945-E0A987DDFC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5AB4FC-5050-CA46-8920-58B8559E95D7}"/>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323431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827D0-2F48-BC48-9FE3-24C4066572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50BE127-1D85-0345-8722-E51DA84EB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E64202-4D3A-7447-994F-7A7F1618A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E4EFEBA-D041-234A-B6CC-7C14517E5C2D}"/>
              </a:ext>
            </a:extLst>
          </p:cNvPr>
          <p:cNvSpPr>
            <a:spLocks noGrp="1"/>
          </p:cNvSpPr>
          <p:nvPr>
            <p:ph type="dt" sz="half" idx="10"/>
          </p:nvPr>
        </p:nvSpPr>
        <p:spPr/>
        <p:txBody>
          <a:bodyPr/>
          <a:lstStyle/>
          <a:p>
            <a:fld id="{86BA9D16-64E8-2341-857F-3217109FAA5B}" type="datetimeFigureOut">
              <a:rPr lang="fr-FR" smtClean="0"/>
              <a:t>09/03/2020</a:t>
            </a:fld>
            <a:endParaRPr lang="fr-FR"/>
          </a:p>
        </p:txBody>
      </p:sp>
      <p:sp>
        <p:nvSpPr>
          <p:cNvPr id="6" name="Espace réservé du pied de page 5">
            <a:extLst>
              <a:ext uri="{FF2B5EF4-FFF2-40B4-BE49-F238E27FC236}">
                <a16:creationId xmlns:a16="http://schemas.microsoft.com/office/drawing/2014/main" id="{04EE3485-3AEA-094E-92A2-C70D4D0C7B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D38EAB-7088-E048-9329-6B1F450E899E}"/>
              </a:ext>
            </a:extLst>
          </p:cNvPr>
          <p:cNvSpPr>
            <a:spLocks noGrp="1"/>
          </p:cNvSpPr>
          <p:nvPr>
            <p:ph type="sldNum" sz="quarter" idx="12"/>
          </p:nvPr>
        </p:nvSpPr>
        <p:spPr/>
        <p:txBody>
          <a:bodyPr/>
          <a:lstStyle/>
          <a:p>
            <a:fld id="{018DE3D9-EF09-7749-BDB4-700CE52FA895}" type="slidenum">
              <a:rPr lang="fr-FR" smtClean="0"/>
              <a:t>‹N°›</a:t>
            </a:fld>
            <a:endParaRPr lang="fr-FR"/>
          </a:p>
        </p:txBody>
      </p:sp>
    </p:spTree>
    <p:extLst>
      <p:ext uri="{BB962C8B-B14F-4D97-AF65-F5344CB8AC3E}">
        <p14:creationId xmlns:p14="http://schemas.microsoft.com/office/powerpoint/2010/main" val="74500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3E5264-5F80-BB4C-8425-F124D3B16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AE4B47-C74C-3D4B-BA1F-43E5BF779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161F68-60C4-DB49-811E-91878B235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A9D16-64E8-2341-857F-3217109FAA5B}" type="datetimeFigureOut">
              <a:rPr lang="fr-FR" smtClean="0"/>
              <a:t>09/03/2020</a:t>
            </a:fld>
            <a:endParaRPr lang="fr-FR"/>
          </a:p>
        </p:txBody>
      </p:sp>
      <p:sp>
        <p:nvSpPr>
          <p:cNvPr id="5" name="Espace réservé du pied de page 4">
            <a:extLst>
              <a:ext uri="{FF2B5EF4-FFF2-40B4-BE49-F238E27FC236}">
                <a16:creationId xmlns:a16="http://schemas.microsoft.com/office/drawing/2014/main" id="{CDA6B853-9AA3-0042-930B-9C3B6B3B0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6BD01FD-BBF9-1F4B-BFBD-E584898BC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DE3D9-EF09-7749-BDB4-700CE52FA895}" type="slidenum">
              <a:rPr lang="fr-FR" smtClean="0"/>
              <a:t>‹N°›</a:t>
            </a:fld>
            <a:endParaRPr lang="fr-FR"/>
          </a:p>
        </p:txBody>
      </p:sp>
    </p:spTree>
    <p:extLst>
      <p:ext uri="{BB962C8B-B14F-4D97-AF65-F5344CB8AC3E}">
        <p14:creationId xmlns:p14="http://schemas.microsoft.com/office/powerpoint/2010/main" val="401264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drive.uca.fr/f/5637b3c0de704d91b69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rive.uca.fr/f/85ffdc95e24145e0a3d0/" TargetMode="External"/><Relationship Id="rId5" Type="http://schemas.openxmlformats.org/officeDocument/2006/relationships/hyperlink" Target="https://drive.uca.fr/f/a10816c42aeb41d2b9a0/"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assis, intérieur, femme&#10;&#10;Description générée automatiquement">
            <a:extLst>
              <a:ext uri="{FF2B5EF4-FFF2-40B4-BE49-F238E27FC236}">
                <a16:creationId xmlns:a16="http://schemas.microsoft.com/office/drawing/2014/main" id="{D83CFFB7-1D9F-5343-8F4A-5D12967D98D1}"/>
              </a:ext>
            </a:extLst>
          </p:cNvPr>
          <p:cNvPicPr>
            <a:picLocks noChangeAspect="1"/>
          </p:cNvPicPr>
          <p:nvPr/>
        </p:nvPicPr>
        <p:blipFill rotWithShape="1">
          <a:blip r:embed="rId3"/>
          <a:srcRect l="1922" t="10133" r="325" b="28084"/>
          <a:stretch/>
        </p:blipFill>
        <p:spPr>
          <a:xfrm>
            <a:off x="20" y="10"/>
            <a:ext cx="12191981"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C15657A-BCD9-ED4E-BA3A-683819591AD0}"/>
              </a:ext>
            </a:extLst>
          </p:cNvPr>
          <p:cNvSpPr>
            <a:spLocks noGrp="1"/>
          </p:cNvSpPr>
          <p:nvPr>
            <p:ph type="ctrTitle"/>
          </p:nvPr>
        </p:nvSpPr>
        <p:spPr>
          <a:xfrm>
            <a:off x="404553" y="3091928"/>
            <a:ext cx="9078562" cy="2387600"/>
          </a:xfrm>
        </p:spPr>
        <p:txBody>
          <a:bodyPr>
            <a:normAutofit/>
          </a:bodyPr>
          <a:lstStyle/>
          <a:p>
            <a:pPr algn="l"/>
            <a:r>
              <a:rPr lang="fr-FR" sz="6600"/>
              <a:t>De nouvelles maquettes pour les INSPE</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F1A2966A-84DC-2E44-93B5-A850CFCFFD3B}"/>
              </a:ext>
            </a:extLst>
          </p:cNvPr>
          <p:cNvSpPr>
            <a:spLocks noGrp="1"/>
          </p:cNvSpPr>
          <p:nvPr>
            <p:ph type="subTitle" idx="1"/>
          </p:nvPr>
        </p:nvSpPr>
        <p:spPr>
          <a:xfrm>
            <a:off x="404553" y="5624945"/>
            <a:ext cx="9078562" cy="592975"/>
          </a:xfrm>
        </p:spPr>
        <p:txBody>
          <a:bodyPr anchor="ctr">
            <a:normAutofit/>
          </a:bodyPr>
          <a:lstStyle/>
          <a:p>
            <a:pPr algn="l"/>
            <a:r>
              <a:rPr lang="fr-FR" dirty="0"/>
              <a:t>Un point sur la méthode... Réflexions </a:t>
            </a:r>
          </a:p>
        </p:txBody>
      </p:sp>
    </p:spTree>
    <p:extLst>
      <p:ext uri="{BB962C8B-B14F-4D97-AF65-F5344CB8AC3E}">
        <p14:creationId xmlns:p14="http://schemas.microsoft.com/office/powerpoint/2010/main" val="928071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Une image contenant boîte&#10;&#10;Description générée automatiquement">
            <a:extLst>
              <a:ext uri="{FF2B5EF4-FFF2-40B4-BE49-F238E27FC236}">
                <a16:creationId xmlns:a16="http://schemas.microsoft.com/office/drawing/2014/main" id="{21758FE7-6995-9247-B853-0D76DDB8D6B7}"/>
              </a:ext>
            </a:extLst>
          </p:cNvPr>
          <p:cNvPicPr>
            <a:picLocks noChangeAspect="1"/>
          </p:cNvPicPr>
          <p:nvPr/>
        </p:nvPicPr>
        <p:blipFill>
          <a:blip r:embed="rId3"/>
          <a:stretch>
            <a:fillRect/>
          </a:stretch>
        </p:blipFill>
        <p:spPr>
          <a:xfrm>
            <a:off x="1499506" y="127882"/>
            <a:ext cx="9192987" cy="6602236"/>
          </a:xfrm>
          <a:prstGeom prst="rect">
            <a:avLst/>
          </a:prstGeom>
        </p:spPr>
      </p:pic>
    </p:spTree>
    <p:extLst>
      <p:ext uri="{BB962C8B-B14F-4D97-AF65-F5344CB8AC3E}">
        <p14:creationId xmlns:p14="http://schemas.microsoft.com/office/powerpoint/2010/main" val="347401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ièce, signe&#10;&#10;Description générée automatiquement">
            <a:extLst>
              <a:ext uri="{FF2B5EF4-FFF2-40B4-BE49-F238E27FC236}">
                <a16:creationId xmlns:a16="http://schemas.microsoft.com/office/drawing/2014/main" id="{78F70B0E-0470-F146-9F8F-04EA25ED5EBF}"/>
              </a:ext>
            </a:extLst>
          </p:cNvPr>
          <p:cNvPicPr>
            <a:picLocks noChangeAspect="1"/>
          </p:cNvPicPr>
          <p:nvPr/>
        </p:nvPicPr>
        <p:blipFill>
          <a:blip r:embed="rId3"/>
          <a:stretch>
            <a:fillRect/>
          </a:stretch>
        </p:blipFill>
        <p:spPr>
          <a:xfrm>
            <a:off x="1719943" y="0"/>
            <a:ext cx="8752113" cy="6858000"/>
          </a:xfrm>
          <a:prstGeom prst="rect">
            <a:avLst/>
          </a:prstGeom>
        </p:spPr>
      </p:pic>
    </p:spTree>
    <p:extLst>
      <p:ext uri="{BB962C8B-B14F-4D97-AF65-F5344CB8AC3E}">
        <p14:creationId xmlns:p14="http://schemas.microsoft.com/office/powerpoint/2010/main" val="54438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ièce, signe&#10;&#10;Description générée automatiquement">
            <a:extLst>
              <a:ext uri="{FF2B5EF4-FFF2-40B4-BE49-F238E27FC236}">
                <a16:creationId xmlns:a16="http://schemas.microsoft.com/office/drawing/2014/main" id="{78F70B0E-0470-F146-9F8F-04EA25ED5EBF}"/>
              </a:ext>
            </a:extLst>
          </p:cNvPr>
          <p:cNvPicPr>
            <a:picLocks noChangeAspect="1"/>
          </p:cNvPicPr>
          <p:nvPr/>
        </p:nvPicPr>
        <p:blipFill>
          <a:blip r:embed="rId3">
            <a:alphaModFix amt="10000"/>
          </a:blip>
          <a:stretch>
            <a:fillRect/>
          </a:stretch>
        </p:blipFill>
        <p:spPr>
          <a:xfrm>
            <a:off x="1719943" y="0"/>
            <a:ext cx="8752113" cy="6858000"/>
          </a:xfrm>
          <a:prstGeom prst="rect">
            <a:avLst/>
          </a:prstGeom>
        </p:spPr>
      </p:pic>
      <p:sp>
        <p:nvSpPr>
          <p:cNvPr id="2" name="Titre 1">
            <a:extLst>
              <a:ext uri="{FF2B5EF4-FFF2-40B4-BE49-F238E27FC236}">
                <a16:creationId xmlns:a16="http://schemas.microsoft.com/office/drawing/2014/main" id="{5513C21C-A824-F448-8941-A648102C6970}"/>
              </a:ext>
            </a:extLst>
          </p:cNvPr>
          <p:cNvSpPr>
            <a:spLocks noGrp="1"/>
          </p:cNvSpPr>
          <p:nvPr>
            <p:ph type="title"/>
          </p:nvPr>
        </p:nvSpPr>
        <p:spPr/>
        <p:txBody>
          <a:bodyPr>
            <a:normAutofit/>
          </a:bodyPr>
          <a:lstStyle/>
          <a:p>
            <a:r>
              <a:rPr lang="fr-FR" b="1" dirty="0"/>
              <a:t>Les principes sous jacent à ce référentiel</a:t>
            </a:r>
            <a:endParaRPr lang="fr-FR" dirty="0"/>
          </a:p>
        </p:txBody>
      </p:sp>
      <p:sp>
        <p:nvSpPr>
          <p:cNvPr id="3" name="Espace réservé du contenu 2">
            <a:extLst>
              <a:ext uri="{FF2B5EF4-FFF2-40B4-BE49-F238E27FC236}">
                <a16:creationId xmlns:a16="http://schemas.microsoft.com/office/drawing/2014/main" id="{3765E794-1341-8C46-BFBA-84FE4651FD79}"/>
              </a:ext>
            </a:extLst>
          </p:cNvPr>
          <p:cNvSpPr>
            <a:spLocks noGrp="1"/>
          </p:cNvSpPr>
          <p:nvPr>
            <p:ph sz="half" idx="1"/>
          </p:nvPr>
        </p:nvSpPr>
        <p:spPr>
          <a:xfrm>
            <a:off x="838200" y="1825625"/>
            <a:ext cx="9500118" cy="4351338"/>
          </a:xfrm>
        </p:spPr>
        <p:txBody>
          <a:bodyPr>
            <a:normAutofit/>
          </a:bodyPr>
          <a:lstStyle/>
          <a:p>
            <a:pPr marL="0" indent="0">
              <a:lnSpc>
                <a:spcPct val="100000"/>
              </a:lnSpc>
              <a:buNone/>
            </a:pPr>
            <a:r>
              <a:rPr lang="fr-FR" dirty="0"/>
              <a:t>1 - Acquérir des connaissances scientifiques. </a:t>
            </a:r>
          </a:p>
          <a:p>
            <a:pPr marL="0" indent="0">
              <a:lnSpc>
                <a:spcPct val="100000"/>
              </a:lnSpc>
              <a:buNone/>
            </a:pPr>
            <a:r>
              <a:rPr lang="fr-FR" dirty="0"/>
              <a:t>2 - Contextualiser les sciences à l’école et dans la société : : comprendre les enjeux de l’enseignement des disciplines à l’école.</a:t>
            </a:r>
          </a:p>
          <a:p>
            <a:pPr marL="0" indent="0">
              <a:lnSpc>
                <a:spcPct val="100000"/>
              </a:lnSpc>
              <a:buNone/>
            </a:pPr>
            <a:r>
              <a:rPr lang="fr-FR" dirty="0"/>
              <a:t>2 - Vivre des situations permettant d’identifier les gestes de métiers</a:t>
            </a:r>
          </a:p>
          <a:p>
            <a:pPr marL="0" indent="0">
              <a:lnSpc>
                <a:spcPct val="100000"/>
              </a:lnSpc>
              <a:buNone/>
            </a:pPr>
            <a:r>
              <a:rPr lang="fr-FR" dirty="0"/>
              <a:t>4 – Outiller les futurs enseignants pour leur permettre d’agir, de réussir et de comprendre. </a:t>
            </a:r>
          </a:p>
        </p:txBody>
      </p:sp>
    </p:spTree>
    <p:extLst>
      <p:ext uri="{BB962C8B-B14F-4D97-AF65-F5344CB8AC3E}">
        <p14:creationId xmlns:p14="http://schemas.microsoft.com/office/powerpoint/2010/main" val="395240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ortable, ordinateur, intérieur, équipement électronique&#10;&#10;Description générée automatiquement">
            <a:extLst>
              <a:ext uri="{FF2B5EF4-FFF2-40B4-BE49-F238E27FC236}">
                <a16:creationId xmlns:a16="http://schemas.microsoft.com/office/drawing/2014/main" id="{E510F443-2292-4F4A-B8E9-E1D3E832AD51}"/>
              </a:ext>
            </a:extLst>
          </p:cNvPr>
          <p:cNvPicPr>
            <a:picLocks noChangeAspect="1"/>
          </p:cNvPicPr>
          <p:nvPr/>
        </p:nvPicPr>
        <p:blipFill rotWithShape="1">
          <a:blip r:embed="rId3">
            <a:alphaModFix amt="10000"/>
          </a:blip>
          <a:srcRect l="2999" r="2" b="2"/>
          <a:stretch/>
        </p:blipFill>
        <p:spPr>
          <a:xfrm>
            <a:off x="838200" y="-3810"/>
            <a:ext cx="9928860" cy="6858001"/>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re 5">
            <a:extLst>
              <a:ext uri="{FF2B5EF4-FFF2-40B4-BE49-F238E27FC236}">
                <a16:creationId xmlns:a16="http://schemas.microsoft.com/office/drawing/2014/main" id="{9BEC8096-1BF6-D34B-8FA6-2A83F3CEB778}"/>
              </a:ext>
            </a:extLst>
          </p:cNvPr>
          <p:cNvSpPr>
            <a:spLocks noGrp="1"/>
          </p:cNvSpPr>
          <p:nvPr>
            <p:ph type="title"/>
          </p:nvPr>
        </p:nvSpPr>
        <p:spPr>
          <a:xfrm>
            <a:off x="838200" y="365125"/>
            <a:ext cx="10515600" cy="1325563"/>
          </a:xfrm>
        </p:spPr>
        <p:txBody>
          <a:bodyPr/>
          <a:lstStyle/>
          <a:p>
            <a:r>
              <a:rPr lang="fr-FR" dirty="0"/>
              <a:t>Référentiel par disciplines... </a:t>
            </a:r>
          </a:p>
        </p:txBody>
      </p:sp>
      <p:sp>
        <p:nvSpPr>
          <p:cNvPr id="12" name="Espace réservé du contenu 6">
            <a:extLst>
              <a:ext uri="{FF2B5EF4-FFF2-40B4-BE49-F238E27FC236}">
                <a16:creationId xmlns:a16="http://schemas.microsoft.com/office/drawing/2014/main" id="{52B47F2F-438F-4E4C-B49A-E023AF8C1B55}"/>
              </a:ext>
            </a:extLst>
          </p:cNvPr>
          <p:cNvSpPr>
            <a:spLocks noGrp="1"/>
          </p:cNvSpPr>
          <p:nvPr>
            <p:ph sz="half" idx="1"/>
          </p:nvPr>
        </p:nvSpPr>
        <p:spPr>
          <a:xfrm>
            <a:off x="838200" y="1825625"/>
            <a:ext cx="5181600" cy="4351338"/>
          </a:xfrm>
        </p:spPr>
        <p:txBody>
          <a:bodyPr>
            <a:normAutofit fontScale="92500" lnSpcReduction="20000"/>
          </a:bodyPr>
          <a:lstStyle/>
          <a:p>
            <a:pPr marL="0" indent="0">
              <a:buNone/>
            </a:pPr>
            <a:endParaRPr lang="fr-FR" dirty="0"/>
          </a:p>
        </p:txBody>
      </p:sp>
      <p:sp>
        <p:nvSpPr>
          <p:cNvPr id="13" name="Espace réservé du contenu 7">
            <a:extLst>
              <a:ext uri="{FF2B5EF4-FFF2-40B4-BE49-F238E27FC236}">
                <a16:creationId xmlns:a16="http://schemas.microsoft.com/office/drawing/2014/main" id="{A8FE9FA8-9223-344F-AC14-A2C7E14F504F}"/>
              </a:ext>
            </a:extLst>
          </p:cNvPr>
          <p:cNvSpPr>
            <a:spLocks noGrp="1"/>
          </p:cNvSpPr>
          <p:nvPr>
            <p:ph sz="half" idx="2"/>
          </p:nvPr>
        </p:nvSpPr>
        <p:spPr>
          <a:xfrm>
            <a:off x="6172200" y="1825625"/>
            <a:ext cx="5181600" cy="4351338"/>
          </a:xfrm>
        </p:spPr>
        <p:txBody>
          <a:bodyPr>
            <a:normAutofit fontScale="92500" lnSpcReduction="20000"/>
          </a:bodyPr>
          <a:lstStyle/>
          <a:p>
            <a:r>
              <a:rPr lang="fr-FR" dirty="0"/>
              <a:t>HG : </a:t>
            </a:r>
            <a:r>
              <a:rPr lang="fr-FR" dirty="0">
                <a:hlinkClick r:id="rId5"/>
              </a:rPr>
              <a:t>https://drive.uca.fr/f/a10816c42aeb41d2b9a0/</a:t>
            </a:r>
            <a:endParaRPr lang="fr-FR" dirty="0"/>
          </a:p>
          <a:p>
            <a:r>
              <a:rPr lang="fr-FR" dirty="0"/>
              <a:t>Sciences : </a:t>
            </a:r>
            <a:r>
              <a:rPr lang="fr-FR" dirty="0">
                <a:hlinkClick r:id="rId6"/>
              </a:rPr>
              <a:t>https://drive.uca.fr/f/85ffdc95e24145e0a3d0/</a:t>
            </a:r>
            <a:endParaRPr lang="fr-FR" dirty="0"/>
          </a:p>
          <a:p>
            <a:r>
              <a:rPr lang="fr-FR" dirty="0"/>
              <a:t>Arts : </a:t>
            </a:r>
            <a:r>
              <a:rPr lang="fr-FR" dirty="0">
                <a:hlinkClick r:id="rId7"/>
              </a:rPr>
              <a:t>https://drive.uca.fr/f/5637b3c0de704d91b696/</a:t>
            </a:r>
            <a:endParaRPr lang="fr-FR" dirty="0"/>
          </a:p>
          <a:p>
            <a:endParaRPr lang="fr-FR" dirty="0"/>
          </a:p>
          <a:p>
            <a:pPr marL="0" indent="0">
              <a:buNone/>
            </a:pPr>
            <a:r>
              <a:rPr lang="fr-FR" dirty="0"/>
              <a:t/>
            </a:r>
            <a:br>
              <a:rPr lang="fr-FR" dirty="0"/>
            </a:br>
            <a:endParaRPr lang="fr-FR" dirty="0"/>
          </a:p>
        </p:txBody>
      </p:sp>
    </p:spTree>
    <p:extLst>
      <p:ext uri="{BB962C8B-B14F-4D97-AF65-F5344CB8AC3E}">
        <p14:creationId xmlns:p14="http://schemas.microsoft.com/office/powerpoint/2010/main" val="82513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ortable, ordinateur, intérieur, équipement électronique&#10;&#10;Description générée automatiquement">
            <a:extLst>
              <a:ext uri="{FF2B5EF4-FFF2-40B4-BE49-F238E27FC236}">
                <a16:creationId xmlns:a16="http://schemas.microsoft.com/office/drawing/2014/main" id="{E510F443-2292-4F4A-B8E9-E1D3E832AD51}"/>
              </a:ext>
            </a:extLst>
          </p:cNvPr>
          <p:cNvPicPr>
            <a:picLocks noChangeAspect="1"/>
          </p:cNvPicPr>
          <p:nvPr/>
        </p:nvPicPr>
        <p:blipFill rotWithShape="1">
          <a:blip r:embed="rId3"/>
          <a:srcRect l="2999" r="2" b="2"/>
          <a:stretch/>
        </p:blipFill>
        <p:spPr>
          <a:xfrm>
            <a:off x="838200" y="-3810"/>
            <a:ext cx="9928860" cy="6858001"/>
          </a:xfrm>
          <a:prstGeom prst="rect">
            <a:avLst/>
          </a:prstGeom>
        </p:spPr>
      </p:pic>
      <p:pic>
        <p:nvPicPr>
          <p:cNvPr id="16"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52395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344</Words>
  <Application>Microsoft Office PowerPoint</Application>
  <PresentationFormat>Grand écran</PresentationFormat>
  <Paragraphs>43</Paragraphs>
  <Slides>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Wingdings</vt:lpstr>
      <vt:lpstr>Thème Office</vt:lpstr>
      <vt:lpstr>De nouvelles maquettes pour les INSPE</vt:lpstr>
      <vt:lpstr>Présentation PowerPoint</vt:lpstr>
      <vt:lpstr>Présentation PowerPoint</vt:lpstr>
      <vt:lpstr>Les principes sous jacent à ce référentiel</vt:lpstr>
      <vt:lpstr>Référentiel par disciplines...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nouvelles maquettes pour les INSPE</dc:title>
  <dc:creator>eric Collard</dc:creator>
  <cp:lastModifiedBy>Didier MULNET</cp:lastModifiedBy>
  <cp:revision>10</cp:revision>
  <dcterms:created xsi:type="dcterms:W3CDTF">2020-03-06T15:16:38Z</dcterms:created>
  <dcterms:modified xsi:type="dcterms:W3CDTF">2020-03-09T22:24:45Z</dcterms:modified>
</cp:coreProperties>
</file>