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2" r:id="rId4"/>
    <p:sldId id="271" r:id="rId5"/>
    <p:sldId id="272" r:id="rId6"/>
    <p:sldId id="273" r:id="rId7"/>
    <p:sldId id="263" r:id="rId8"/>
    <p:sldId id="274" r:id="rId9"/>
    <p:sldId id="275" r:id="rId10"/>
    <p:sldId id="264" r:id="rId11"/>
    <p:sldId id="276" r:id="rId12"/>
    <p:sldId id="265" r:id="rId13"/>
    <p:sldId id="277" r:id="rId14"/>
    <p:sldId id="266" r:id="rId15"/>
    <p:sldId id="278" r:id="rId16"/>
    <p:sldId id="267" r:id="rId17"/>
    <p:sldId id="279" r:id="rId18"/>
    <p:sldId id="284" r:id="rId19"/>
    <p:sldId id="268" r:id="rId20"/>
    <p:sldId id="280" r:id="rId21"/>
    <p:sldId id="269" r:id="rId22"/>
    <p:sldId id="281" r:id="rId23"/>
    <p:sldId id="270" r:id="rId24"/>
    <p:sldId id="282" r:id="rId25"/>
    <p:sldId id="285" r:id="rId26"/>
    <p:sldId id="283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31B67-5F2B-4B01-87B3-34DF795BC864}" type="datetimeFigureOut">
              <a:rPr lang="fr-FR" smtClean="0"/>
              <a:pPr/>
              <a:t>12/03/2020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24E34-73D1-4FA7-A910-F8E3E27FE1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2FA1-370A-47A2-929F-E0A69A3E1220}" type="datetime1">
              <a:rPr lang="fr-FR" smtClean="0"/>
              <a:pPr/>
              <a:t>12/03/2020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78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A7CB-8DE5-4892-A5AE-E84C4FBB8918}" type="datetime1">
              <a:rPr lang="fr-FR" smtClean="0"/>
              <a:pPr/>
              <a:t>12/03/2020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20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A81B-E7AF-441F-B937-74C8052A30F2}" type="datetime1">
              <a:rPr lang="fr-FR" smtClean="0"/>
              <a:pPr/>
              <a:t>12/03/2020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D4F3-7CEF-4F9B-81E5-C0C36113536E}" type="datetime1">
              <a:rPr lang="fr-FR" smtClean="0"/>
              <a:pPr/>
              <a:t>12/03/2020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87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0D108-B932-4213-85A8-F54C4241A235}" type="datetime1">
              <a:rPr lang="fr-FR" smtClean="0"/>
              <a:pPr/>
              <a:t>12/03/2020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99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AC93-E063-4E76-A562-F39AE9FAD446}" type="datetime1">
              <a:rPr lang="fr-FR" smtClean="0"/>
              <a:pPr/>
              <a:t>12/03/2020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31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BE95-5A3F-4F5A-8F5C-AF88830AD910}" type="datetime1">
              <a:rPr lang="fr-FR" smtClean="0"/>
              <a:pPr/>
              <a:t>12/03/2020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86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4988-2244-458A-9597-2948245AA194}" type="datetime1">
              <a:rPr lang="fr-FR" smtClean="0"/>
              <a:pPr/>
              <a:t>12/03/2020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4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0EA-1942-4234-A012-909D2403D521}" type="datetime1">
              <a:rPr lang="fr-FR" smtClean="0"/>
              <a:pPr/>
              <a:t>12/03/2020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29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70AF-10C4-4DD9-B49E-D1BDC615ECAB}" type="datetime1">
              <a:rPr lang="fr-FR" smtClean="0"/>
              <a:pPr/>
              <a:t>12/03/2020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86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57C9-48AC-4D4E-B0CD-EB838289FDBB}" type="datetime1">
              <a:rPr lang="fr-FR" smtClean="0"/>
              <a:pPr/>
              <a:t>12/03/2020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0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8EA70-D466-4830-AEED-B028B5422593}" type="datetime1">
              <a:rPr lang="fr-FR" smtClean="0"/>
              <a:pPr/>
              <a:t>12/03/2020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022A-42C0-45AF-B093-E5A3A07644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40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-332317" y="1412776"/>
            <a:ext cx="98086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008F9B"/>
                </a:solidFill>
              </a:rPr>
              <a:t>Retour sur une démarche de labellisation</a:t>
            </a:r>
          </a:p>
          <a:p>
            <a:pPr algn="ctr"/>
            <a:r>
              <a:rPr lang="fr-FR" sz="4000" b="1" dirty="0" smtClean="0">
                <a:solidFill>
                  <a:srgbClr val="008F9B"/>
                </a:solidFill>
              </a:rPr>
              <a:t>« Université de commerce équitable »</a:t>
            </a:r>
            <a:endParaRPr lang="fr-FR" sz="4000" b="1" dirty="0">
              <a:solidFill>
                <a:srgbClr val="008F9B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11760" y="3068960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Implications territoriales d’une démarche 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pédagogique</a:t>
            </a:r>
          </a:p>
          <a:p>
            <a:pPr algn="ctr"/>
            <a:endParaRPr lang="fr-FR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Alain </a:t>
            </a:r>
            <a:r>
              <a:rPr lang="fr-FR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Bussière</a:t>
            </a:r>
            <a:endParaRPr lang="fr-FR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Image 6" descr="8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328" y="5229200"/>
            <a:ext cx="1800415" cy="1439467"/>
          </a:xfrm>
          <a:prstGeom prst="rect">
            <a:avLst/>
          </a:prstGeom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45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55576" y="1988840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Commerce équitable et actions éducatives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Intérêts et diversité des démarches de labellisation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b="1" dirty="0" smtClean="0">
                <a:solidFill>
                  <a:srgbClr val="FF0000"/>
                </a:solidFill>
              </a:rPr>
              <a:t>3. Le contexte pédagogique particulier</a:t>
            </a:r>
          </a:p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60674" y="1268760"/>
            <a:ext cx="703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1. Contexte de la démarche de labellisation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51520" y="40466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13. Le contexte pédagogique particulier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1196752"/>
            <a:ext cx="820891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/>
              <a:t>Une formation universitaire formant au commerce équitable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Depuis l’année universitaire 2017-2018 : une option commerce équitable est proposée en Master 2 de Langues étrangères appliquées / Parcours Ingénierie de Projet Interculturel et International.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5 cours spécifiques (100 h) + projet collectif + stage de fin d’étude (4 à 5 mois) + mémoire de recherche en lien avec le commerce équitable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b="1" dirty="0" smtClean="0"/>
              <a:t>La formation à l’ingénierie de projet par la pratique du projet collectif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L’ingénierie de projet constitue un enseignement transversal obligatoire  sur les 4 semestres du Master. En Master 2 pour les étudiants en alternance la conduite d’un projet est obligatoire. Pour les autres,  2 jours par semaine sont consacrés à l’élaboration et à la conduite d’un projet collectif pour un partenaire.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55576" y="1988840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b="1" dirty="0" smtClean="0">
                <a:solidFill>
                  <a:srgbClr val="FF0000"/>
                </a:solidFill>
              </a:rPr>
              <a:t>1. S’inscrire dans une dynamique internationale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/>
              <a:t>2. La conduite d’un projet collectif</a:t>
            </a:r>
          </a:p>
          <a:p>
            <a:endParaRPr lang="fr-FR" sz="2400" dirty="0" smtClean="0"/>
          </a:p>
          <a:p>
            <a:r>
              <a:rPr lang="fr-FR" sz="2400" dirty="0" smtClean="0"/>
              <a:t>3. Une dynamique partenariale</a:t>
            </a:r>
          </a:p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60674" y="1268760"/>
            <a:ext cx="703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2. Une dynamique pédagogique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51520" y="40466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21. S’inscrire dans une dynamique internationale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1196752"/>
            <a:ext cx="820891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/>
              <a:t>Une dynamique de labellisation à l’échelle mondiale lancée en 2017</a:t>
            </a:r>
          </a:p>
          <a:p>
            <a:pPr algn="just"/>
            <a:endParaRPr lang="fr-FR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Une dynamique internationale préexistante : les « </a:t>
            </a:r>
            <a:r>
              <a:rPr lang="fr-FR" sz="2000" b="1" dirty="0" err="1" smtClean="0">
                <a:solidFill>
                  <a:srgbClr val="00B050"/>
                </a:solidFill>
              </a:rPr>
              <a:t>Fair</a:t>
            </a:r>
            <a:r>
              <a:rPr lang="fr-FR" sz="2000" b="1" dirty="0" smtClean="0">
                <a:solidFill>
                  <a:srgbClr val="00B050"/>
                </a:solidFill>
              </a:rPr>
              <a:t> </a:t>
            </a:r>
            <a:r>
              <a:rPr lang="fr-FR" sz="2000" b="1" dirty="0" err="1" smtClean="0">
                <a:solidFill>
                  <a:srgbClr val="00B050"/>
                </a:solidFill>
              </a:rPr>
              <a:t>trade</a:t>
            </a:r>
            <a:r>
              <a:rPr lang="fr-FR" sz="2000" b="1" dirty="0" smtClean="0">
                <a:solidFill>
                  <a:srgbClr val="00B050"/>
                </a:solidFill>
              </a:rPr>
              <a:t> </a:t>
            </a:r>
            <a:r>
              <a:rPr lang="fr-FR" sz="2000" b="1" dirty="0" err="1" smtClean="0">
                <a:solidFill>
                  <a:srgbClr val="00B050"/>
                </a:solidFill>
              </a:rPr>
              <a:t>schools</a:t>
            </a:r>
            <a:r>
              <a:rPr lang="fr-FR" sz="2000" dirty="0" smtClean="0"/>
              <a:t> »</a:t>
            </a:r>
          </a:p>
          <a:p>
            <a:pPr algn="just"/>
            <a:r>
              <a:rPr lang="fr-FR" sz="2000" dirty="0"/>
              <a:t>	</a:t>
            </a:r>
            <a:r>
              <a:rPr lang="fr-FR" sz="2000" dirty="0" smtClean="0"/>
              <a:t>1 148 établissements certifiés au Royaume Uni, 1 000 en Belgique, 	300 en Allemagne…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Elle-même articulée à un dispositif équivalent destiné aux collectivités territoriales : « </a:t>
            </a:r>
            <a:r>
              <a:rPr lang="fr-FR" sz="2000" b="1" dirty="0" err="1" smtClean="0">
                <a:solidFill>
                  <a:srgbClr val="00B050"/>
                </a:solidFill>
              </a:rPr>
              <a:t>Fair</a:t>
            </a:r>
            <a:r>
              <a:rPr lang="fr-FR" sz="2000" b="1" dirty="0" smtClean="0">
                <a:solidFill>
                  <a:srgbClr val="00B050"/>
                </a:solidFill>
              </a:rPr>
              <a:t> </a:t>
            </a:r>
            <a:r>
              <a:rPr lang="fr-FR" sz="2000" b="1" dirty="0" err="1" smtClean="0">
                <a:solidFill>
                  <a:srgbClr val="00B050"/>
                </a:solidFill>
              </a:rPr>
              <a:t>trade</a:t>
            </a:r>
            <a:r>
              <a:rPr lang="fr-FR" sz="2000" b="1" dirty="0" smtClean="0">
                <a:solidFill>
                  <a:srgbClr val="00B050"/>
                </a:solidFill>
              </a:rPr>
              <a:t> </a:t>
            </a:r>
            <a:r>
              <a:rPr lang="fr-FR" sz="2000" b="1" dirty="0" err="1" smtClean="0">
                <a:solidFill>
                  <a:srgbClr val="00B050"/>
                </a:solidFill>
              </a:rPr>
              <a:t>towns</a:t>
            </a:r>
            <a:r>
              <a:rPr lang="fr-FR" sz="2000" dirty="0" smtClean="0"/>
              <a:t> »</a:t>
            </a:r>
            <a:r>
              <a:rPr lang="fr-FR" sz="2000" dirty="0"/>
              <a:t> </a:t>
            </a:r>
            <a:r>
              <a:rPr lang="fr-FR" sz="2000" dirty="0" smtClean="0"/>
              <a:t>décliné en France par « Territoires de commerce équitable »</a:t>
            </a:r>
          </a:p>
          <a:p>
            <a:pPr algn="just"/>
            <a:r>
              <a:rPr lang="fr-FR" sz="2000" dirty="0" smtClean="0"/>
              <a:t> </a:t>
            </a:r>
          </a:p>
          <a:p>
            <a:pPr algn="just"/>
            <a:r>
              <a:rPr lang="fr-FR" sz="2000" b="1" dirty="0" smtClean="0"/>
              <a:t>Une dynamique plus émergente en France</a:t>
            </a:r>
          </a:p>
          <a:p>
            <a:pPr algn="just"/>
            <a:endParaRPr lang="fr-FR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6 établissements labellisés en 2017-2018 (1 collège, 4 lycées, 1 école supérieure d’agronomie)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4 établissements supplémentaires en 2019 (1 école, 1 lycée, 2 UFR)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algn="just"/>
            <a:endParaRPr lang="fr-FR" sz="2000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286000" y="18593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55576" y="1988840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 smtClean="0"/>
          </a:p>
          <a:p>
            <a:r>
              <a:rPr lang="fr-FR" sz="2400" dirty="0" smtClean="0"/>
              <a:t>1. S’inscrire dans une dynamique internationale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b="1" dirty="0" smtClean="0">
                <a:solidFill>
                  <a:srgbClr val="FF0000"/>
                </a:solidFill>
              </a:rPr>
              <a:t>2. La conduite d’un projet collectif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/>
              <a:t>3. Une dynamique partenariale</a:t>
            </a:r>
          </a:p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60674" y="1268760"/>
            <a:ext cx="703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2. Une dynamique pédagogique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51520" y="40466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22. La conduite d’un projet collectif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1196752"/>
            <a:ext cx="820891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/>
              <a:t>Une équipe projet au cours de l’année universitaire 2018-2019</a:t>
            </a:r>
          </a:p>
          <a:p>
            <a:pPr algn="just"/>
            <a:r>
              <a:rPr lang="fr-FR" dirty="0" err="1"/>
              <a:t>Fayza</a:t>
            </a:r>
            <a:r>
              <a:rPr lang="fr-FR" dirty="0"/>
              <a:t> </a:t>
            </a:r>
            <a:r>
              <a:rPr lang="fr-FR" dirty="0" err="1"/>
              <a:t>Belahjar</a:t>
            </a:r>
            <a:r>
              <a:rPr lang="fr-FR" dirty="0"/>
              <a:t>, Maëva Campos, </a:t>
            </a:r>
            <a:r>
              <a:rPr lang="fr-FR" dirty="0" err="1"/>
              <a:t>Youssra</a:t>
            </a:r>
            <a:r>
              <a:rPr lang="fr-FR" dirty="0"/>
              <a:t> </a:t>
            </a:r>
            <a:r>
              <a:rPr lang="fr-FR" dirty="0" err="1"/>
              <a:t>Dhane</a:t>
            </a:r>
            <a:r>
              <a:rPr lang="fr-FR" dirty="0"/>
              <a:t>, </a:t>
            </a:r>
            <a:r>
              <a:rPr lang="fr-FR" dirty="0" err="1"/>
              <a:t>Rajaa</a:t>
            </a:r>
            <a:r>
              <a:rPr lang="fr-FR" dirty="0"/>
              <a:t> </a:t>
            </a:r>
            <a:r>
              <a:rPr lang="fr-FR" dirty="0" err="1"/>
              <a:t>Lakraifa</a:t>
            </a:r>
            <a:r>
              <a:rPr lang="fr-FR" dirty="0"/>
              <a:t>, Xi </a:t>
            </a:r>
            <a:r>
              <a:rPr lang="fr-FR" dirty="0" smtClean="0"/>
              <a:t>Yuan (étudiants Master 2 LEA)</a:t>
            </a:r>
            <a:endParaRPr lang="fr-FR" sz="20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Organisation en mode projet (expression des besoins, étude d’opportunité, note de cadrage, étude de faisabilité avec PERT, GANTT...).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Un objectif visé : la labellisation de l’UFR.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Produire un retour d’expérience sur cette première labellisation d’une université en France auprès d’Artisans du Monde.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b="1" dirty="0" smtClean="0"/>
              <a:t>Le cahier des charges</a:t>
            </a:r>
          </a:p>
          <a:p>
            <a:r>
              <a:rPr lang="fr-FR" dirty="0" smtClean="0"/>
              <a:t>1. Voter </a:t>
            </a:r>
            <a:r>
              <a:rPr lang="fr-FR" dirty="0"/>
              <a:t>une délibération </a:t>
            </a:r>
            <a:r>
              <a:rPr lang="fr-FR" dirty="0" smtClean="0"/>
              <a:t>en </a:t>
            </a:r>
            <a:r>
              <a:rPr lang="fr-FR" dirty="0"/>
              <a:t>conseil d’administration de </a:t>
            </a:r>
            <a:r>
              <a:rPr lang="fr-FR" dirty="0" smtClean="0"/>
              <a:t>l’établissement et mettre </a:t>
            </a:r>
            <a:r>
              <a:rPr lang="fr-FR" dirty="0"/>
              <a:t>en place un comité de pilotage multi-acteurs. </a:t>
            </a:r>
            <a:endParaRPr lang="fr-FR" dirty="0" smtClean="0"/>
          </a:p>
          <a:p>
            <a:r>
              <a:rPr lang="fr-FR" dirty="0" smtClean="0"/>
              <a:t>2. Acheter </a:t>
            </a:r>
            <a:r>
              <a:rPr lang="fr-FR" dirty="0"/>
              <a:t>des produits </a:t>
            </a:r>
            <a:r>
              <a:rPr lang="fr-FR" dirty="0" smtClean="0"/>
              <a:t>issus </a:t>
            </a:r>
            <a:r>
              <a:rPr lang="fr-FR" dirty="0"/>
              <a:t>du CE. </a:t>
            </a:r>
            <a:endParaRPr lang="fr-FR" dirty="0" smtClean="0"/>
          </a:p>
          <a:p>
            <a:r>
              <a:rPr lang="fr-FR" dirty="0" smtClean="0"/>
              <a:t>3. Sensibiliser/former </a:t>
            </a:r>
            <a:r>
              <a:rPr lang="fr-FR" dirty="0"/>
              <a:t>les jeunes/agents/communauté éducative. </a:t>
            </a:r>
            <a:endParaRPr lang="fr-FR" dirty="0" smtClean="0"/>
          </a:p>
          <a:p>
            <a:r>
              <a:rPr lang="fr-FR" dirty="0" smtClean="0"/>
              <a:t>4.Communication </a:t>
            </a:r>
            <a:r>
              <a:rPr lang="fr-FR" dirty="0"/>
              <a:t>(interne/externe) sur des événements et l’engagement de l’établissement sur le commerce équitable. </a:t>
            </a:r>
            <a:endParaRPr lang="fr-FR" dirty="0" smtClean="0"/>
          </a:p>
          <a:p>
            <a:r>
              <a:rPr lang="fr-FR" dirty="0" smtClean="0"/>
              <a:t>5.Favoriser </a:t>
            </a:r>
            <a:r>
              <a:rPr lang="fr-FR" dirty="0"/>
              <a:t>des partenariats </a:t>
            </a:r>
            <a:r>
              <a:rPr lang="fr-FR" dirty="0" smtClean="0"/>
              <a:t>extérieurs.</a:t>
            </a:r>
          </a:p>
          <a:p>
            <a:r>
              <a:rPr lang="fr-FR" dirty="0" smtClean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55576" y="1988840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/>
              <a:t>1. S’inscrire dans une dynamique internationale</a:t>
            </a:r>
          </a:p>
          <a:p>
            <a:endParaRPr lang="fr-FR" sz="2400" dirty="0" smtClean="0"/>
          </a:p>
          <a:p>
            <a:r>
              <a:rPr lang="fr-FR" sz="2400" dirty="0" smtClean="0"/>
              <a:t>2. La conduite d’un projet collectif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b="1" dirty="0" smtClean="0">
                <a:solidFill>
                  <a:srgbClr val="FF0000"/>
                </a:solidFill>
              </a:rPr>
              <a:t>3. Une dynamique partenariale</a:t>
            </a:r>
          </a:p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60674" y="1268760"/>
            <a:ext cx="703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2. Une dynamique pédagogique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51520" y="40466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23. Une dynamique partenariale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70765" y="927884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/>
              <a:t>Une démarche de </a:t>
            </a:r>
            <a:r>
              <a:rPr lang="fr-FR" sz="2000" b="1" dirty="0" err="1" smtClean="0"/>
              <a:t>co</a:t>
            </a:r>
            <a:r>
              <a:rPr lang="fr-FR" sz="2000" b="1" dirty="0" smtClean="0"/>
              <a:t>-construction acteurs-université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Démarche initiée à partir d’un stage réalisé chez Artisans du Monde par une étudiante (promotion 2017-18) sur le lancement du dispositif « Université de commerce équitable » en France.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Tutorat du projet collectif 2018-19 par la responsable éducation d’Artisans du monde pour tirer des enseignements de la démarche.</a:t>
            </a:r>
            <a:endParaRPr lang="fr-FR" sz="2000" dirty="0"/>
          </a:p>
          <a:p>
            <a:pPr algn="just"/>
            <a:endParaRPr lang="fr-FR" sz="2000" dirty="0" smtClean="0"/>
          </a:p>
          <a:p>
            <a:pPr algn="just"/>
            <a:r>
              <a:rPr lang="fr-FR" sz="2000" b="1" dirty="0" smtClean="0"/>
              <a:t>La recherche d’une dynamique partenariale à travers le comité de pilotage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Contacts initiés en interne (directeur de l’UFR, Vice-présidente de l’Université en charge de la RSE).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Association au COPIL d’un tiers-lieu étudiant (</a:t>
            </a:r>
            <a:r>
              <a:rPr lang="fr-FR" sz="2000" dirty="0" err="1" smtClean="0"/>
              <a:t>Lieu’topie</a:t>
            </a:r>
            <a:r>
              <a:rPr lang="fr-FR" sz="2000" dirty="0" smtClean="0"/>
              <a:t>).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b="1" dirty="0" smtClean="0"/>
              <a:t>Une procédure d’évaluation intégrant le regard des pairs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Pré-évaluation de notre démarche par nos collègues de l’IAE de Nice et réciproquement.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Évaluation par un collège d’acteurs.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algn="just"/>
            <a:r>
              <a:rPr lang="fr-FR" sz="2000" b="1" dirty="0" smtClean="0"/>
              <a:t>Des actions générant de nouveaux liens partenariaux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Diverses manifestations en liens avec des acteurs extérieurs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19" y="219524"/>
            <a:ext cx="7973983" cy="6017788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6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55576" y="1988840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b="1" dirty="0" smtClean="0">
                <a:solidFill>
                  <a:srgbClr val="FF0000"/>
                </a:solidFill>
              </a:rPr>
              <a:t>1. L’Université dans son territoire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Intérêts et limites du volontarisme territorial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L’</a:t>
            </a:r>
            <a:r>
              <a:rPr lang="fr-F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interterritorialité</a:t>
            </a:r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60674" y="1268760"/>
            <a:ext cx="703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3. Une dynamique territoriale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55576" y="1988840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Contexte de la démarche de labellisation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Une dynamique pédagogique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Une dynamique territoriale</a:t>
            </a:r>
          </a:p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60674" y="1268760"/>
            <a:ext cx="3799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Plan de la présentation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51520" y="40466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31. L’université dans son territoire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568" y="1196752"/>
            <a:ext cx="806489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/>
              <a:t>Un élément de visibilité territoriale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Le label attribué à notre université contribue à associer symboliquement la pratique « commerce équitable » à son territoire.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b="1" dirty="0" smtClean="0"/>
              <a:t>Les liens avec l’écosystème politique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Un stage de fin d’étude réalisé par une étudiante de cette promotion (avril-août 2019) a eu pour fonction d’amorcer la démarche de candidature de la Métropole clermontoise au label « Territoire de commerce équitable ».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Mise en place d’un COPIL dans lequel l’Université est représentée.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Plan d’action proposé qui en plus de la mobilisation interne et externe autour du commerce équitable prévoit des actions de recherche-action.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b="1" dirty="0" smtClean="0"/>
              <a:t>Un nouveau projet collectif en 2019-2020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Objectif : accompagner un acteur commercial alternatif clermontois à devenir membre relais du réseau Artisans du Monde.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55576" y="1988840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L’Université dans son territoire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b="1" dirty="0" smtClean="0">
                <a:solidFill>
                  <a:srgbClr val="FF0000"/>
                </a:solidFill>
              </a:rPr>
              <a:t>2. Intérêts et limites du volontarisme territorial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L’</a:t>
            </a:r>
            <a:r>
              <a:rPr lang="fr-F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interterritorialité</a:t>
            </a:r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60674" y="1268760"/>
            <a:ext cx="703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3. Une dynamique territoriale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51520" y="40466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32. Intérêts et limites du volontarisme territorial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1196752"/>
            <a:ext cx="814724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/>
              <a:t>Intérêts de la démarche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Cet exemple montre que des initiatives pédagogiques universitaires peuvent avoir des implications réelles sur le comportement d’acteurs territoriaux dès lors qu’elles s’inscrivent dans un cadre attentif à son environnement et dans une relation de confiance.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b="1" dirty="0" smtClean="0"/>
              <a:t>Les limites du « volontarisme territorial »</a:t>
            </a:r>
          </a:p>
          <a:p>
            <a:pPr algn="just"/>
            <a:endParaRPr lang="fr-FR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Une initiative universitaire qui s’inscrit dans un contexte territorial paradoxalement peu dense du côté des acteurs du commerce équitable.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A ce stade, l’initiative a trouvé un échos favorable du côté des acteurs politiques locaux.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Mais la question d’une appropriation par la société civile reste ouverte. (Intérêt du projet collectif de cette année et test du caractère opérationnel du tout nouveau label « Territoire de commerce équitable » obtenu par la Métropole)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55576" y="1988840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L’Université dans son territoire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Intérêts et limites du volontarisme territorial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b="1" dirty="0" smtClean="0">
                <a:solidFill>
                  <a:srgbClr val="FF0000"/>
                </a:solidFill>
              </a:rPr>
              <a:t>3. L’</a:t>
            </a:r>
            <a:r>
              <a:rPr lang="fr-FR" sz="2400" b="1" dirty="0" err="1" smtClean="0">
                <a:solidFill>
                  <a:srgbClr val="FF0000"/>
                </a:solidFill>
              </a:rPr>
              <a:t>interterritorialité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60674" y="1268760"/>
            <a:ext cx="703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3. Une dynamique territoriale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51520" y="40466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33. L’</a:t>
            </a:r>
            <a:r>
              <a:rPr lang="fr-FR" sz="2800" b="1" dirty="0" err="1" smtClean="0">
                <a:solidFill>
                  <a:srgbClr val="008F9B"/>
                </a:solidFill>
              </a:rPr>
              <a:t>interterritorialité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1196752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/>
              <a:t>Le commerce équitable est :</a:t>
            </a:r>
          </a:p>
          <a:p>
            <a:pPr algn="just"/>
            <a:endParaRPr lang="fr-FR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u</a:t>
            </a:r>
            <a:r>
              <a:rPr lang="fr-FR" sz="2000" dirty="0" smtClean="0"/>
              <a:t>n outil au service de dynamiques territoriales (du côté des producteurs comme des consommateurs).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m</a:t>
            </a:r>
            <a:r>
              <a:rPr lang="fr-FR" sz="2000" dirty="0" smtClean="0"/>
              <a:t>ais également interterritoriales par nature puisqu’il s’agit par l’intermédiaire d’une relation commerciale particulière « dans et contre le marché » (Le </a:t>
            </a:r>
            <a:r>
              <a:rPr lang="fr-FR" sz="2000" dirty="0" err="1" smtClean="0"/>
              <a:t>Velly</a:t>
            </a:r>
            <a:r>
              <a:rPr lang="fr-FR" sz="2000" dirty="0" smtClean="0"/>
              <a:t>), de relier des personnes appartenant à des territoires différents.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dirty="0" smtClean="0"/>
              <a:t>Des territoires lointains : commerce équitable Nord/sud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dirty="0" smtClean="0"/>
              <a:t>Des territoires proches : commerce équitable « origine France »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/>
              <a:t>e</a:t>
            </a:r>
            <a:r>
              <a:rPr lang="fr-FR" sz="2000" dirty="0" smtClean="0"/>
              <a:t>n interrogeant la possibilité d’entretenir des relations solidaires, compatibles avec le développement durable et entre des territoires pouvant être proches géographiquement comme lointains.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08721"/>
            <a:ext cx="8219256" cy="52174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fr-FR" b="1" dirty="0" smtClean="0"/>
              <a:t>Des sites dédiés aux labels :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www.schools.fairtrade.org</a:t>
            </a: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www.label-ecoles-equitable.fr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www.fairtradetowns.org</a:t>
            </a:r>
          </a:p>
          <a:p>
            <a:pPr marL="0" indent="0">
              <a:buNone/>
            </a:pPr>
            <a:r>
              <a:rPr lang="fr-FR" dirty="0" smtClean="0"/>
              <a:t>www.territoires-ce.fr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Un article :</a:t>
            </a:r>
          </a:p>
          <a:p>
            <a:pPr marL="0" indent="0">
              <a:buNone/>
            </a:pPr>
            <a:r>
              <a:rPr lang="fr-FR" dirty="0" smtClean="0"/>
              <a:t>Ballet J. et </a:t>
            </a:r>
            <a:r>
              <a:rPr lang="fr-FR" dirty="0" err="1" smtClean="0"/>
              <a:t>alii</a:t>
            </a:r>
            <a:r>
              <a:rPr lang="fr-FR" dirty="0" smtClean="0"/>
              <a:t>, « Éduquer au commerce équitable. L’émergence du label Écoles de commerce équitable en France », </a:t>
            </a:r>
            <a:r>
              <a:rPr lang="fr-FR" i="1" dirty="0" smtClean="0"/>
              <a:t>Revue internationale des études du développement</a:t>
            </a:r>
            <a:r>
              <a:rPr lang="fr-FR" dirty="0" smtClean="0"/>
              <a:t>, n°240, 2019/4, p.179-188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smtClean="0"/>
              <a:t>Sur la question territoriale :</a:t>
            </a:r>
          </a:p>
          <a:p>
            <a:pPr marL="0" indent="0">
              <a:buNone/>
            </a:pPr>
            <a:r>
              <a:rPr lang="fr-FR" dirty="0" smtClean="0"/>
              <a:t>Alain </a:t>
            </a:r>
            <a:r>
              <a:rPr lang="fr-FR" dirty="0" err="1" smtClean="0"/>
              <a:t>Bussière</a:t>
            </a:r>
            <a:r>
              <a:rPr lang="fr-FR" dirty="0" smtClean="0"/>
              <a:t>, </a:t>
            </a:r>
            <a:r>
              <a:rPr lang="fr-FR" i="1" dirty="0" smtClean="0"/>
              <a:t>Les territoires de l’espace public. Enjeux communicationnels pour une pratique démocratique</a:t>
            </a:r>
            <a:r>
              <a:rPr lang="fr-FR" dirty="0" smtClean="0"/>
              <a:t>. L’Harmattan, 2019, 306 p.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4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09"/>
          </a:xfrm>
        </p:spPr>
        <p:txBody>
          <a:bodyPr/>
          <a:lstStyle/>
          <a:p>
            <a:r>
              <a:rPr lang="fr-FR" b="1" dirty="0" smtClean="0"/>
              <a:t>Merci de votre attention</a:t>
            </a:r>
            <a:endParaRPr lang="fr-FR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55576" y="1988840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b="1" dirty="0" smtClean="0">
                <a:solidFill>
                  <a:srgbClr val="FF0000"/>
                </a:solidFill>
              </a:rPr>
              <a:t>1. Commerce équitable et actions éducatives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Intérêts et diversité des démarches de labellisation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Le contexte pédagogique particulier</a:t>
            </a:r>
          </a:p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60674" y="1268760"/>
            <a:ext cx="703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1. Contexte de la démarche de labellisation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51520" y="40466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11. Commerce équitable et actions éducatives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1196752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/>
              <a:t>L’action éducative est une composante « obligatoire » du C.E.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« Les entreprises faisant publiquement état de leur appartenance au commerce équitable participent à des actions de sensibilisation et </a:t>
            </a:r>
            <a:r>
              <a:rPr lang="fr-FR" sz="2000" dirty="0" smtClean="0">
                <a:solidFill>
                  <a:srgbClr val="FF0000"/>
                </a:solidFill>
              </a:rPr>
              <a:t>d'éducation </a:t>
            </a:r>
            <a:r>
              <a:rPr lang="fr-FR" sz="2000" dirty="0" smtClean="0"/>
              <a:t>à des modes de production et de consommation socialement et écologiquement durables ». (art. 94 loi de 2014 sur l’ESS).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b="1" dirty="0" smtClean="0"/>
              <a:t>Déclinée dans différents contextes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Commerce Equitable France coordonne la </a:t>
            </a:r>
            <a:r>
              <a:rPr lang="fr-FR" sz="2000" dirty="0" smtClean="0">
                <a:solidFill>
                  <a:srgbClr val="FF0000"/>
                </a:solidFill>
              </a:rPr>
              <a:t>quinzaine du commerce équitable </a:t>
            </a:r>
            <a:r>
              <a:rPr lang="fr-FR" sz="2000" dirty="0" smtClean="0"/>
              <a:t>(sensibilisation et éducation au CE / grand public / milieu scolaire).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Diverses activités de </a:t>
            </a:r>
            <a:r>
              <a:rPr lang="fr-FR" sz="2000" dirty="0" smtClean="0">
                <a:solidFill>
                  <a:srgbClr val="FF0000"/>
                </a:solidFill>
              </a:rPr>
              <a:t>formation au CE </a:t>
            </a:r>
            <a:r>
              <a:rPr lang="fr-FR" sz="2000" dirty="0" smtClean="0"/>
              <a:t>dans des entreprises ou auprès des acteurs de la filière.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Depuis juillet 2019, C.E.F. coordonne un dispositif fédérateur pour les moins de 30 ans : </a:t>
            </a:r>
            <a:r>
              <a:rPr lang="fr-FR" sz="2000" dirty="0" smtClean="0">
                <a:solidFill>
                  <a:srgbClr val="FF0000"/>
                </a:solidFill>
              </a:rPr>
              <a:t>FAIR FUTURE</a:t>
            </a:r>
            <a:r>
              <a:rPr lang="fr-FR" sz="2000" dirty="0" smtClean="0"/>
              <a:t>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51520" y="40466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11. Commerce équitable et actions éducatives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1196752"/>
            <a:ext cx="806489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Une composante de l’activité des acteurs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La Fédération </a:t>
            </a:r>
            <a:r>
              <a:rPr lang="fr-FR" sz="2000" b="1" i="1" dirty="0" smtClean="0"/>
              <a:t>Artisans du Monde  </a:t>
            </a:r>
            <a:r>
              <a:rPr lang="fr-FR" sz="2000" dirty="0" smtClean="0"/>
              <a:t>: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 est reconnue « association éducative complémentaire de l’E.N. » et « association nationale de jeunesse et d’éducation populaire »;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 produit  des outils pédagogiques (en collaboration avec réseaux </a:t>
            </a:r>
            <a:r>
              <a:rPr lang="fr-FR" sz="2000" dirty="0" err="1" smtClean="0"/>
              <a:t>Educasol</a:t>
            </a:r>
            <a:r>
              <a:rPr lang="fr-FR" sz="2000" dirty="0" smtClean="0"/>
              <a:t>, </a:t>
            </a:r>
            <a:r>
              <a:rPr lang="fr-FR" sz="2000" dirty="0" err="1" smtClean="0"/>
              <a:t>Canopé</a:t>
            </a:r>
            <a:r>
              <a:rPr lang="fr-FR" sz="2000" dirty="0" smtClean="0"/>
              <a:t>…) et des kits de mobilisation « Jeunes ambassadeurs du commerce équitable »;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a publié en 2015 un référentiel éducation.</a:t>
            </a:r>
          </a:p>
          <a:p>
            <a:pPr algn="just">
              <a:buFontTx/>
              <a:buChar char="-"/>
            </a:pPr>
            <a:endParaRPr lang="fr-FR" sz="20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51520" y="40466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11. Commerce équitable et actions éducatives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1196752"/>
            <a:ext cx="806489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Une composante de l’activité des acteurs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b="1" dirty="0" smtClean="0"/>
              <a:t>Max </a:t>
            </a:r>
            <a:r>
              <a:rPr lang="fr-FR" sz="2000" b="1" dirty="0" err="1" smtClean="0"/>
              <a:t>Havelaar</a:t>
            </a:r>
            <a:r>
              <a:rPr lang="fr-FR" sz="2000" b="1" dirty="0" smtClean="0"/>
              <a:t> France </a:t>
            </a:r>
            <a:r>
              <a:rPr lang="fr-FR" sz="2000" dirty="0" smtClean="0"/>
              <a:t>: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production d’outils pédagogiques pour les 6-12 ans;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mallette pédagogique sur la consommation responsable;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Village équitable (stands, jeux, quizz, conférences,…).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Tour de France du commerce équitable</a:t>
            </a:r>
          </a:p>
          <a:p>
            <a:pPr algn="just">
              <a:buFontTx/>
              <a:buChar char="-"/>
            </a:pPr>
            <a:endParaRPr lang="fr-FR" sz="2000" dirty="0" smtClean="0"/>
          </a:p>
          <a:p>
            <a:pPr algn="just"/>
            <a:r>
              <a:rPr lang="fr-FR" sz="2000" b="1" dirty="0" smtClean="0"/>
              <a:t>FAIR(e) un monde équitable </a:t>
            </a:r>
            <a:r>
              <a:rPr lang="fr-FR" sz="2000" dirty="0" smtClean="0"/>
              <a:t>: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un groupe de travail sur l’éducation : guide pédagogique à destination des enseignants;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campagne « Génération équitable » pour les étudiants.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b="1" dirty="0" smtClean="0"/>
              <a:t>Des entreprises </a:t>
            </a:r>
            <a:r>
              <a:rPr lang="fr-FR" sz="2000" dirty="0" smtClean="0"/>
              <a:t>comme </a:t>
            </a:r>
            <a:r>
              <a:rPr lang="fr-FR" sz="2000" dirty="0" err="1" smtClean="0"/>
              <a:t>Ethiquable</a:t>
            </a:r>
            <a:r>
              <a:rPr lang="fr-FR" sz="2000" dirty="0" smtClean="0"/>
              <a:t>, </a:t>
            </a:r>
            <a:r>
              <a:rPr lang="fr-FR" sz="2000" dirty="0" err="1" smtClean="0"/>
              <a:t>Malongo</a:t>
            </a:r>
            <a:r>
              <a:rPr lang="fr-FR" sz="2000" dirty="0" smtClean="0"/>
              <a:t>… :</a:t>
            </a:r>
          </a:p>
          <a:p>
            <a:pPr algn="just"/>
            <a:r>
              <a:rPr lang="fr-FR" sz="2000" dirty="0" smtClean="0"/>
              <a:t>- différents partenariats pédagogiques</a:t>
            </a:r>
          </a:p>
          <a:p>
            <a:pPr algn="just">
              <a:buFontTx/>
              <a:buChar char="-"/>
            </a:pPr>
            <a:endParaRPr lang="fr-FR" sz="20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55576" y="1988840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Commerce équitable et actions éducatives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b="1" dirty="0" smtClean="0">
                <a:solidFill>
                  <a:srgbClr val="FF0000"/>
                </a:solidFill>
              </a:rPr>
              <a:t>2. Intérêts et diversité des démarches de labellisation</a:t>
            </a:r>
          </a:p>
          <a:p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Le contexte pédagogique particulier</a:t>
            </a:r>
          </a:p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60674" y="1268760"/>
            <a:ext cx="703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1. Contexte de la démarche de labellisation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51520" y="40466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12. Intérêts et diversité des démarches de labellisation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1196752"/>
            <a:ext cx="820891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/>
              <a:t>Une démarche qui s’est imposée progressivement</a:t>
            </a:r>
          </a:p>
          <a:p>
            <a:pPr algn="just"/>
            <a:endParaRPr lang="fr-FR" sz="2000" b="1" dirty="0" smtClean="0"/>
          </a:p>
          <a:p>
            <a:pPr algn="just">
              <a:buFont typeface="Arial" pitchFamily="34" charset="0"/>
              <a:buChar char="•"/>
            </a:pPr>
            <a:r>
              <a:rPr lang="fr-FR" sz="2000" dirty="0" smtClean="0"/>
              <a:t> Au départ des activités basées sur une solidarité </a:t>
            </a:r>
            <a:r>
              <a:rPr lang="fr-FR" sz="2000" dirty="0" err="1" smtClean="0"/>
              <a:t>réciprocitaire</a:t>
            </a:r>
            <a:r>
              <a:rPr lang="fr-FR" sz="2000" dirty="0" smtClean="0"/>
              <a:t> impliquant l’interconnaissance (et donc pas de label).</a:t>
            </a:r>
          </a:p>
          <a:p>
            <a:pPr algn="just">
              <a:buFont typeface="Arial" pitchFamily="34" charset="0"/>
              <a:buChar char="•"/>
            </a:pPr>
            <a:r>
              <a:rPr lang="fr-FR" sz="2000" dirty="0" smtClean="0"/>
              <a:t> L’élargissement quantitatif et organisationnel va impliquer de gérer autrement la visibilité, l’affirmation identitaire et l’expression de garanties : l’émergence de labels.</a:t>
            </a:r>
          </a:p>
          <a:p>
            <a:pPr algn="just">
              <a:buFont typeface="Arial" pitchFamily="34" charset="0"/>
              <a:buChar char="•"/>
            </a:pPr>
            <a:r>
              <a:rPr lang="fr-FR" sz="2000" dirty="0" smtClean="0"/>
              <a:t> Des labellisations privées pour les produits, les filières ou les organisations.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b="1" dirty="0" smtClean="0"/>
              <a:t>Une nouvelle génération de labels ayant une autre finalité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D’autres labels apparaissent avec une autre finalité : encourager et aider à structurer des démarches de promotion du commerce équitable dans le respect des valeurs propres au mouvement équitable :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Le label </a:t>
            </a:r>
            <a:r>
              <a:rPr lang="fr-FR" sz="2000" b="1" i="1" dirty="0" smtClean="0">
                <a:solidFill>
                  <a:srgbClr val="FF0000"/>
                </a:solidFill>
              </a:rPr>
              <a:t>Territoires de commerce équitable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Le label </a:t>
            </a:r>
            <a:r>
              <a:rPr lang="fr-FR" sz="2000" b="1" i="1" dirty="0" smtClean="0">
                <a:solidFill>
                  <a:srgbClr val="FF0000"/>
                </a:solidFill>
              </a:rPr>
              <a:t>Ecoles de commerce équitable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" name="Ellipse 1"/>
          <p:cNvSpPr/>
          <p:nvPr/>
        </p:nvSpPr>
        <p:spPr>
          <a:xfrm>
            <a:off x="1475656" y="5301208"/>
            <a:ext cx="1224136" cy="105514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51520" y="40466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F9B"/>
                </a:solidFill>
              </a:rPr>
              <a:t>12. Intérêts et diversité des démarches de labellisation</a:t>
            </a:r>
            <a:endParaRPr lang="fr-FR" sz="2800" b="1" dirty="0">
              <a:solidFill>
                <a:srgbClr val="008F9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1196752"/>
            <a:ext cx="820891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/>
              <a:t>Le label « écoles de commerce équitable »</a:t>
            </a:r>
          </a:p>
          <a:p>
            <a:pPr algn="just"/>
            <a:r>
              <a:rPr lang="fr-FR" sz="2000" dirty="0" smtClean="0"/>
              <a:t>Se présente comme une campagne de mobilisation à destination des établissements scolaires engagés dans le commerce équitable avec deux objectifs principaux :</a:t>
            </a:r>
          </a:p>
          <a:p>
            <a:pPr algn="just">
              <a:buFont typeface="Arial" pitchFamily="34" charset="0"/>
              <a:buChar char="•"/>
            </a:pPr>
            <a:r>
              <a:rPr lang="fr-FR" sz="2000" dirty="0" smtClean="0"/>
              <a:t> valoriser l’engagement des établissements scolaires (écoles, collèges, lycées) en faveur du commerce équitable;</a:t>
            </a:r>
          </a:p>
          <a:p>
            <a:pPr algn="just">
              <a:buFont typeface="Arial" pitchFamily="34" charset="0"/>
              <a:buChar char="•"/>
            </a:pPr>
            <a:r>
              <a:rPr lang="fr-FR" sz="2000" dirty="0" smtClean="0"/>
              <a:t> offrir un cadre pour structurer, accompagner et amplifier les actions menées.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b="1" dirty="0" smtClean="0"/>
              <a:t>Le label « Université de commerce équitable »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Jusqu’en 2019 aucune université labellisée en France (Seule une école d’ingénieurs agronomes).</a:t>
            </a:r>
          </a:p>
          <a:p>
            <a:pPr algn="just"/>
            <a:endParaRPr lang="fr-FR" sz="2000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1816</Words>
  <Application>Microsoft Office PowerPoint</Application>
  <PresentationFormat>Affichage à l'écran (4:3)</PresentationFormat>
  <Paragraphs>252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</vt:lpstr>
    </vt:vector>
  </TitlesOfParts>
  <Company>UdA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Aurélien RACAULT</dc:creator>
  <cp:lastModifiedBy>Alain BUSSIERE</cp:lastModifiedBy>
  <cp:revision>67</cp:revision>
  <dcterms:created xsi:type="dcterms:W3CDTF">2016-10-18T12:03:56Z</dcterms:created>
  <dcterms:modified xsi:type="dcterms:W3CDTF">2020-03-12T15:14:29Z</dcterms:modified>
</cp:coreProperties>
</file>