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512998C-7FBA-4154-A0D6-522677EA0122}" type="datetimeFigureOut">
              <a:rPr lang="fr-FR" smtClean="0"/>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190447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12998C-7FBA-4154-A0D6-522677EA0122}" type="datetimeFigureOut">
              <a:rPr lang="fr-FR" smtClean="0"/>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167497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12998C-7FBA-4154-A0D6-522677EA0122}" type="datetimeFigureOut">
              <a:rPr lang="fr-FR" smtClean="0"/>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112717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12998C-7FBA-4154-A0D6-522677EA0122}" type="datetimeFigureOut">
              <a:rPr lang="fr-FR" smtClean="0"/>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185177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512998C-7FBA-4154-A0D6-522677EA0122}" type="datetimeFigureOut">
              <a:rPr lang="fr-FR" smtClean="0"/>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247366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512998C-7FBA-4154-A0D6-522677EA0122}" type="datetimeFigureOut">
              <a:rPr lang="fr-FR" smtClean="0"/>
              <a:t>29/03/2020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1754917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512998C-7FBA-4154-A0D6-522677EA0122}" type="datetimeFigureOut">
              <a:rPr lang="fr-FR" smtClean="0"/>
              <a:t>29/03/2020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359585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512998C-7FBA-4154-A0D6-522677EA0122}" type="datetimeFigureOut">
              <a:rPr lang="fr-FR" smtClean="0"/>
              <a:t>29/03/2020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218167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12998C-7FBA-4154-A0D6-522677EA0122}" type="datetimeFigureOut">
              <a:rPr lang="fr-FR" smtClean="0"/>
              <a:t>29/03/2020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378737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512998C-7FBA-4154-A0D6-522677EA0122}" type="datetimeFigureOut">
              <a:rPr lang="fr-FR" smtClean="0"/>
              <a:t>29/03/2020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46140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512998C-7FBA-4154-A0D6-522677EA0122}" type="datetimeFigureOut">
              <a:rPr lang="fr-FR" smtClean="0"/>
              <a:t>29/03/2020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ECD00B-5392-45F3-BC24-5552C3CFCDC7}" type="slidenum">
              <a:rPr lang="fr-FR" smtClean="0"/>
              <a:t>‹N°›</a:t>
            </a:fld>
            <a:endParaRPr lang="fr-FR"/>
          </a:p>
        </p:txBody>
      </p:sp>
    </p:spTree>
    <p:extLst>
      <p:ext uri="{BB962C8B-B14F-4D97-AF65-F5344CB8AC3E}">
        <p14:creationId xmlns:p14="http://schemas.microsoft.com/office/powerpoint/2010/main" val="3723975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2998C-7FBA-4154-A0D6-522677EA0122}" type="datetimeFigureOut">
              <a:rPr lang="fr-FR" smtClean="0"/>
              <a:t>29/03/2020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CD00B-5392-45F3-BC24-5552C3CFCDC7}" type="slidenum">
              <a:rPr lang="fr-FR" smtClean="0"/>
              <a:t>‹N°›</a:t>
            </a:fld>
            <a:endParaRPr lang="fr-FR"/>
          </a:p>
        </p:txBody>
      </p:sp>
    </p:spTree>
    <p:extLst>
      <p:ext uri="{BB962C8B-B14F-4D97-AF65-F5344CB8AC3E}">
        <p14:creationId xmlns:p14="http://schemas.microsoft.com/office/powerpoint/2010/main" val="277011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32657"/>
            <a:ext cx="7772400" cy="2592287"/>
          </a:xfrm>
        </p:spPr>
        <p:txBody>
          <a:bodyPr>
            <a:normAutofit fontScale="90000"/>
          </a:bodyPr>
          <a:lstStyle/>
          <a:p>
            <a:r>
              <a:rPr lang="fr-FR" dirty="0" smtClean="0"/>
              <a:t/>
            </a:r>
            <a:br>
              <a:rPr lang="fr-FR" dirty="0" smtClean="0"/>
            </a:br>
            <a:r>
              <a:rPr lang="fr-FR" sz="3100" b="1" dirty="0" smtClean="0"/>
              <a:t>Objectifs </a:t>
            </a:r>
            <a:r>
              <a:rPr lang="fr-FR" sz="3100" b="1" dirty="0"/>
              <a:t>du Développement durable et territoires : Perspectives d’une recherche –action au Cameroun</a:t>
            </a:r>
            <a:br>
              <a:rPr lang="fr-FR" sz="3100" b="1" dirty="0"/>
            </a:br>
            <a:r>
              <a:rPr lang="fr-FR" sz="3100" b="1" dirty="0" smtClean="0"/>
              <a:t/>
            </a:r>
            <a:br>
              <a:rPr lang="fr-FR" sz="3100" b="1" dirty="0" smtClean="0"/>
            </a:br>
            <a:r>
              <a:rPr lang="fr-FR" sz="2700" b="1" dirty="0" smtClean="0"/>
              <a:t>Luc </a:t>
            </a:r>
            <a:r>
              <a:rPr lang="fr-FR" sz="2700" b="1" dirty="0"/>
              <a:t>NGWE</a:t>
            </a:r>
            <a:br>
              <a:rPr lang="fr-FR" sz="2700" b="1" dirty="0"/>
            </a:br>
            <a:endParaRPr lang="fr-FR" sz="2700" b="1" dirty="0"/>
          </a:p>
        </p:txBody>
      </p:sp>
      <p:sp>
        <p:nvSpPr>
          <p:cNvPr id="3" name="Sous-titre 2"/>
          <p:cNvSpPr>
            <a:spLocks noGrp="1"/>
          </p:cNvSpPr>
          <p:nvPr>
            <p:ph type="subTitle" idx="1"/>
          </p:nvPr>
        </p:nvSpPr>
        <p:spPr>
          <a:xfrm>
            <a:off x="539552" y="2780928"/>
            <a:ext cx="8208912" cy="3528392"/>
          </a:xfrm>
        </p:spPr>
        <p:txBody>
          <a:bodyPr>
            <a:normAutofit lnSpcReduction="10000"/>
          </a:bodyPr>
          <a:lstStyle/>
          <a:p>
            <a:pPr marL="342900" indent="-342900" algn="just">
              <a:buFont typeface="Wingdings" pitchFamily="2" charset="2"/>
              <a:buChar char="ü"/>
            </a:pPr>
            <a:r>
              <a:rPr lang="fr-FR" sz="2000" dirty="0" smtClean="0">
                <a:solidFill>
                  <a:schemeClr val="tx1"/>
                </a:solidFill>
              </a:rPr>
              <a:t>Consensus apparent sur le principe et la nécessité des ODD dans le monde (politique onusienne)</a:t>
            </a:r>
          </a:p>
          <a:p>
            <a:pPr marL="342900" indent="-342900" algn="just">
              <a:buFont typeface="Wingdings" pitchFamily="2" charset="2"/>
              <a:buChar char="ü"/>
            </a:pPr>
            <a:r>
              <a:rPr lang="fr-FR" sz="2000" dirty="0" err="1" smtClean="0">
                <a:solidFill>
                  <a:schemeClr val="tx1"/>
                </a:solidFill>
              </a:rPr>
              <a:t>Dissensus</a:t>
            </a:r>
            <a:r>
              <a:rPr lang="fr-FR" sz="2000" dirty="0" smtClean="0">
                <a:solidFill>
                  <a:schemeClr val="tx1"/>
                </a:solidFill>
              </a:rPr>
              <a:t> sur l’</a:t>
            </a:r>
            <a:r>
              <a:rPr lang="fr-FR" sz="2000" dirty="0" err="1" smtClean="0">
                <a:solidFill>
                  <a:schemeClr val="tx1"/>
                </a:solidFill>
              </a:rPr>
              <a:t>opérationalité</a:t>
            </a:r>
            <a:r>
              <a:rPr lang="fr-FR" sz="2000" dirty="0" smtClean="0">
                <a:solidFill>
                  <a:schemeClr val="tx1"/>
                </a:solidFill>
              </a:rPr>
              <a:t> en raison des logiques de territoires (dimensions géographique et sociale) différentielles. </a:t>
            </a:r>
          </a:p>
          <a:p>
            <a:pPr marL="342900" indent="-342900" algn="just">
              <a:buFont typeface="Wingdings" pitchFamily="2" charset="2"/>
              <a:buChar char="ü"/>
            </a:pPr>
            <a:r>
              <a:rPr lang="fr-FR" sz="2000" dirty="0" smtClean="0">
                <a:solidFill>
                  <a:schemeClr val="tx1"/>
                </a:solidFill>
              </a:rPr>
              <a:t>Exploration ici de la situation au Cameroun au travers d’une recherche </a:t>
            </a:r>
          </a:p>
          <a:p>
            <a:pPr marL="342900" indent="-342900" algn="just">
              <a:buFont typeface="Wingdings" pitchFamily="2" charset="2"/>
              <a:buChar char="ü"/>
            </a:pPr>
            <a:r>
              <a:rPr lang="fr-FR" sz="2000" dirty="0" smtClean="0">
                <a:solidFill>
                  <a:schemeClr val="tx1"/>
                </a:solidFill>
              </a:rPr>
              <a:t>Recherche académique dans sa formulation et ses auteurs, mais qui se veut une recherche action dans sa finalité</a:t>
            </a:r>
          </a:p>
          <a:p>
            <a:pPr marL="342900" indent="-342900" algn="just">
              <a:buFont typeface="Wingdings" pitchFamily="2" charset="2"/>
              <a:buChar char="ü"/>
            </a:pPr>
            <a:r>
              <a:rPr lang="fr-FR" sz="2000" dirty="0" smtClean="0">
                <a:solidFill>
                  <a:schemeClr val="tx1"/>
                </a:solidFill>
              </a:rPr>
              <a:t>Recherche qui porte sur l’éducation professionnelle dans ses différentes composantes (enseignement professionnel, professionnalisation, apprentissages professionnels hors école). Mais d’où vient cette question de l’éducation professionnelle?</a:t>
            </a:r>
            <a:endParaRPr lang="fr-FR" sz="2000" dirty="0">
              <a:solidFill>
                <a:schemeClr val="tx1"/>
              </a:solidFill>
            </a:endParaRPr>
          </a:p>
        </p:txBody>
      </p:sp>
    </p:spTree>
    <p:extLst>
      <p:ext uri="{BB962C8B-B14F-4D97-AF65-F5344CB8AC3E}">
        <p14:creationId xmlns:p14="http://schemas.microsoft.com/office/powerpoint/2010/main" val="327372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28919"/>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260648"/>
            <a:ext cx="8229600" cy="5865515"/>
          </a:xfrm>
        </p:spPr>
        <p:txBody>
          <a:bodyPr>
            <a:normAutofit/>
          </a:bodyPr>
          <a:lstStyle/>
          <a:p>
            <a:pPr>
              <a:buFont typeface="Wingdings" pitchFamily="2" charset="2"/>
              <a:buChar char="ü"/>
            </a:pPr>
            <a:r>
              <a:rPr lang="fr-FR" sz="2000" dirty="0" smtClean="0"/>
              <a:t>Petit Rappel du contexte</a:t>
            </a:r>
          </a:p>
          <a:p>
            <a:pPr marL="0" indent="0">
              <a:buNone/>
            </a:pPr>
            <a:r>
              <a:rPr lang="fr-FR" sz="2000" dirty="0" smtClean="0"/>
              <a:t>-Années 1990 : Exigence de réformes des systèmes d’enseignement supérieur dans les pays africains pour les rendre plus productifs en ce sens qu’ils doivent produire non plus des agents de l’Etat mais des agents économiques</a:t>
            </a:r>
          </a:p>
          <a:p>
            <a:pPr>
              <a:buFontTx/>
              <a:buChar char="-"/>
            </a:pPr>
            <a:r>
              <a:rPr lang="fr-FR" sz="2000" dirty="0" smtClean="0"/>
              <a:t>Année 2000: Adoption des OMD dans lesquels la lutte contre la pauvreté occupe un place de choix. Et un des vecteurs de cette lutte est l’éducation pas seulement pour tous, mais de qualité signifiant aussi utile économiquement (modèle de développement oblige)</a:t>
            </a:r>
          </a:p>
          <a:p>
            <a:pPr>
              <a:buFontTx/>
              <a:buChar char="-"/>
            </a:pPr>
            <a:r>
              <a:rPr lang="fr-FR" sz="2000" dirty="0" smtClean="0"/>
              <a:t>Année 2015 : Adoption des ODD dans lesquels la lutte contre la misère et la pauvreté reste de mise. Idem pour l’éducation?</a:t>
            </a:r>
          </a:p>
          <a:p>
            <a:pPr>
              <a:buFont typeface="Wingdings" pitchFamily="2" charset="2"/>
              <a:buChar char="ü"/>
            </a:pPr>
            <a:r>
              <a:rPr lang="fr-FR" sz="2000" dirty="0" smtClean="0"/>
              <a:t>Et c’est ici que l’éducation professionnelle entre en scène en tant que prescription et solution toute faite pour résoudre le problème de la misère et la pauvreté en pourvoyant des emplois  (pourquoi pas décent?) et la croissance économique (durable?)</a:t>
            </a:r>
          </a:p>
          <a:p>
            <a:pPr>
              <a:buFont typeface="Wingdings" pitchFamily="2" charset="2"/>
              <a:buChar char="ü"/>
            </a:pPr>
            <a:r>
              <a:rPr lang="fr-FR" sz="2000" dirty="0" smtClean="0"/>
              <a:t>Le monde éducatif s’y engage à corps perdu, mais davantage dans une perspective de marché</a:t>
            </a:r>
          </a:p>
          <a:p>
            <a:pPr marL="0" indent="0">
              <a:buNone/>
            </a:pPr>
            <a:endParaRPr lang="fr-FR" sz="2000" dirty="0" smtClean="0"/>
          </a:p>
          <a:p>
            <a:pPr marL="0" indent="0">
              <a:buNone/>
            </a:pPr>
            <a:endParaRPr lang="fr-FR" dirty="0" smtClean="0"/>
          </a:p>
          <a:p>
            <a:pPr marL="0" indent="0">
              <a:buNone/>
            </a:pPr>
            <a:endParaRPr lang="fr-FR" sz="2000" dirty="0"/>
          </a:p>
        </p:txBody>
      </p:sp>
    </p:spTree>
    <p:extLst>
      <p:ext uri="{BB962C8B-B14F-4D97-AF65-F5344CB8AC3E}">
        <p14:creationId xmlns:p14="http://schemas.microsoft.com/office/powerpoint/2010/main" val="374578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dirty="0"/>
          </a:p>
        </p:txBody>
      </p:sp>
      <p:sp>
        <p:nvSpPr>
          <p:cNvPr id="3" name="Espace réservé du contenu 2"/>
          <p:cNvSpPr>
            <a:spLocks noGrp="1"/>
          </p:cNvSpPr>
          <p:nvPr>
            <p:ph idx="1"/>
          </p:nvPr>
        </p:nvSpPr>
        <p:spPr>
          <a:xfrm>
            <a:off x="457200" y="476672"/>
            <a:ext cx="8229600" cy="5649491"/>
          </a:xfrm>
        </p:spPr>
        <p:txBody>
          <a:bodyPr>
            <a:normAutofit/>
          </a:bodyPr>
          <a:lstStyle/>
          <a:p>
            <a:pPr>
              <a:buFont typeface="Wingdings" pitchFamily="2" charset="2"/>
              <a:buChar char="ü"/>
            </a:pPr>
            <a:r>
              <a:rPr lang="fr-FR" sz="2000" dirty="0" smtClean="0"/>
              <a:t>Problème: tout le monde la fait dan son coin, souvent sans référentiels de certification établis et reconnus et parfois sans un profession établie (ex maçon, électricien, garagiste, </a:t>
            </a:r>
            <a:r>
              <a:rPr lang="fr-FR" sz="2000" dirty="0" err="1" smtClean="0"/>
              <a:t>etc</a:t>
            </a:r>
            <a:r>
              <a:rPr lang="fr-FR" sz="2000" dirty="0" smtClean="0"/>
              <a:t>)</a:t>
            </a:r>
          </a:p>
          <a:p>
            <a:pPr>
              <a:buFont typeface="Wingdings" pitchFamily="2" charset="2"/>
              <a:buChar char="ü"/>
            </a:pPr>
            <a:r>
              <a:rPr lang="fr-FR" sz="2000" dirty="0" smtClean="0"/>
              <a:t>Des conséquences. Ex : maçonnerie et l’urbanisme, insécurité, climat à </a:t>
            </a:r>
            <a:r>
              <a:rPr lang="fr-FR" sz="2000" dirty="0" err="1" smtClean="0"/>
              <a:t>Dla</a:t>
            </a:r>
            <a:endParaRPr lang="fr-FR" sz="2000" dirty="0" smtClean="0"/>
          </a:p>
          <a:p>
            <a:pPr>
              <a:buFontTx/>
              <a:buChar char="-"/>
            </a:pPr>
            <a:r>
              <a:rPr lang="fr-FR" sz="2000" dirty="0" smtClean="0"/>
              <a:t>Garagiste de rue et la saleté, la pollution</a:t>
            </a:r>
          </a:p>
          <a:p>
            <a:pPr>
              <a:buFont typeface="Wingdings" pitchFamily="2" charset="2"/>
              <a:buChar char="ü"/>
            </a:pPr>
            <a:r>
              <a:rPr lang="fr-FR" sz="2000" dirty="0" smtClean="0"/>
              <a:t>Autre problème : convocation du secteur des apprentissages professionnels hors école dans le système scolaire sans les reconnaître ni les organiser</a:t>
            </a:r>
          </a:p>
          <a:p>
            <a:pPr>
              <a:buFont typeface="Wingdings" pitchFamily="2" charset="2"/>
              <a:buChar char="ü"/>
            </a:pPr>
            <a:r>
              <a:rPr lang="fr-FR" sz="2000" dirty="0" smtClean="0"/>
              <a:t>Voila donc des questions sociales déplorées par tous  qui vont constituées des points d’entrée dans les ODD, notamment l’ODD 4 sur l’éducation</a:t>
            </a:r>
          </a:p>
          <a:p>
            <a:pPr>
              <a:buFont typeface="Wingdings" pitchFamily="2" charset="2"/>
              <a:buChar char="ü"/>
            </a:pPr>
            <a:r>
              <a:rPr lang="fr-FR" sz="2000" dirty="0" smtClean="0"/>
              <a:t>Point de positionnement de notre recherche à partir des questionnements</a:t>
            </a:r>
          </a:p>
          <a:p>
            <a:pPr marL="0" indent="0">
              <a:buNone/>
            </a:pPr>
            <a:r>
              <a:rPr lang="fr-FR" sz="2000" dirty="0" smtClean="0"/>
              <a:t>Qu’est-ce qu’une éducation pour tous et de qualité dans le cadre de l’éducation professionnelle ici? (ODD4); Qu’est-ce qu’être professionnel renvoyant à un emploi décent? Quelle croissance économique en découle? Que dire alors de l’environnement? Quels partenariats dans la mise en œuvre?</a:t>
            </a:r>
          </a:p>
          <a:p>
            <a:pPr marL="0" indent="0">
              <a:buNone/>
            </a:pPr>
            <a:endParaRPr lang="fr-FR" sz="2000" dirty="0" smtClean="0"/>
          </a:p>
        </p:txBody>
      </p:sp>
    </p:spTree>
    <p:extLst>
      <p:ext uri="{BB962C8B-B14F-4D97-AF65-F5344CB8AC3E}">
        <p14:creationId xmlns:p14="http://schemas.microsoft.com/office/powerpoint/2010/main" val="23158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dirty="0"/>
          </a:p>
        </p:txBody>
      </p:sp>
      <p:sp>
        <p:nvSpPr>
          <p:cNvPr id="3" name="Espace réservé du contenu 2"/>
          <p:cNvSpPr>
            <a:spLocks noGrp="1"/>
          </p:cNvSpPr>
          <p:nvPr>
            <p:ph idx="1"/>
          </p:nvPr>
        </p:nvSpPr>
        <p:spPr>
          <a:xfrm>
            <a:off x="457200" y="404664"/>
            <a:ext cx="8229600" cy="5721499"/>
          </a:xfrm>
        </p:spPr>
        <p:txBody>
          <a:bodyPr>
            <a:normAutofit/>
          </a:bodyPr>
          <a:lstStyle/>
          <a:p>
            <a:pPr marL="0" indent="0">
              <a:buNone/>
            </a:pPr>
            <a:endParaRPr lang="fr-FR" sz="2000" dirty="0" smtClean="0"/>
          </a:p>
          <a:p>
            <a:pPr>
              <a:buFont typeface="Wingdings" pitchFamily="2" charset="2"/>
              <a:buChar char="ü"/>
            </a:pPr>
            <a:r>
              <a:rPr lang="fr-FR" sz="2000" dirty="0" smtClean="0"/>
              <a:t>Bref, les ODD ici comme outils permettant de questionner une réalité sociale existante et induire les conditions de possibilité de sa transformation</a:t>
            </a:r>
          </a:p>
          <a:p>
            <a:pPr>
              <a:buFont typeface="Wingdings" pitchFamily="2" charset="2"/>
              <a:buChar char="ü"/>
            </a:pPr>
            <a:r>
              <a:rPr lang="fr-FR" sz="2000" dirty="0" smtClean="0"/>
              <a:t>Posture  d’éducation pour les ODD dans le sens du développement humain et de son rapport à l’environnement</a:t>
            </a:r>
          </a:p>
          <a:p>
            <a:pPr>
              <a:buFont typeface="Wingdings" pitchFamily="2" charset="2"/>
              <a:buChar char="ü"/>
            </a:pPr>
            <a:r>
              <a:rPr lang="fr-FR" sz="2000" dirty="0" smtClean="0"/>
              <a:t>Les ODD questionnent en profondeur le système éducatif camerounais ainsi que les modalités de développement de ce pays</a:t>
            </a:r>
          </a:p>
          <a:p>
            <a:pPr>
              <a:buFont typeface="Wingdings" pitchFamily="2" charset="2"/>
              <a:buChar char="ü"/>
            </a:pPr>
            <a:r>
              <a:rPr lang="fr-FR" sz="2000" dirty="0" smtClean="0"/>
              <a:t>Recherche a-disciplinaire offrant des possibilités d’interrogation systémique</a:t>
            </a:r>
          </a:p>
          <a:p>
            <a:pPr>
              <a:buFont typeface="Wingdings" pitchFamily="2" charset="2"/>
              <a:buChar char="ü"/>
            </a:pPr>
            <a:r>
              <a:rPr lang="fr-FR" sz="2000" dirty="0" smtClean="0"/>
              <a:t>Recherche académique à partir des situations sociales qui se mue en recherche action liées aux envies, aux investissements des individus et qui transforment les individus en acteurs (enseignants, étudiants, professionnels)</a:t>
            </a:r>
          </a:p>
          <a:p>
            <a:pPr>
              <a:buFont typeface="Wingdings" pitchFamily="2" charset="2"/>
              <a:buChar char="ü"/>
            </a:pPr>
            <a:r>
              <a:rPr lang="fr-FR" sz="2000" dirty="0" smtClean="0"/>
              <a:t>L’équipe : 10 enseignants chercheurs de différentes disciplines (politiste, sociologue, économiste, anthropologue, démographe, juriste, science de l’éducation, philosophe) et des étudiants de master </a:t>
            </a:r>
          </a:p>
          <a:p>
            <a:pPr>
              <a:buFont typeface="Wingdings" pitchFamily="2" charset="2"/>
              <a:buChar char="ü"/>
            </a:pPr>
            <a:endParaRPr lang="fr-FR" sz="2000" dirty="0" smtClean="0"/>
          </a:p>
          <a:p>
            <a:pPr>
              <a:buFont typeface="Wingdings" pitchFamily="2" charset="2"/>
              <a:buChar char="ü"/>
            </a:pPr>
            <a:endParaRPr lang="fr-FR" sz="2000" dirty="0" smtClean="0"/>
          </a:p>
          <a:p>
            <a:pPr marL="0" indent="0">
              <a:buNone/>
            </a:pPr>
            <a:endParaRPr lang="fr-FR" sz="2000" dirty="0"/>
          </a:p>
        </p:txBody>
      </p:sp>
    </p:spTree>
    <p:extLst>
      <p:ext uri="{BB962C8B-B14F-4D97-AF65-F5344CB8AC3E}">
        <p14:creationId xmlns:p14="http://schemas.microsoft.com/office/powerpoint/2010/main" val="364511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555</Words>
  <Application>Microsoft Office PowerPoint</Application>
  <PresentationFormat>Affichage à l'écran (4:3)</PresentationFormat>
  <Paragraphs>28</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Wingdings</vt:lpstr>
      <vt:lpstr>Thème Office</vt:lpstr>
      <vt:lpstr> Objectifs du Développement durable et territoires : Perspectives d’une recherche –action au Cameroun  Luc NGWE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Objectifs du Développement durable et territoires : Perspectives d’une recherche –action au Cameroun  Luc NGWE</dc:title>
  <dc:creator>Lolu</dc:creator>
  <cp:lastModifiedBy>Didier MULNET</cp:lastModifiedBy>
  <cp:revision>18</cp:revision>
  <dcterms:created xsi:type="dcterms:W3CDTF">2020-03-13T05:09:30Z</dcterms:created>
  <dcterms:modified xsi:type="dcterms:W3CDTF">2020-03-29T12:30:03Z</dcterms:modified>
</cp:coreProperties>
</file>