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9" r:id="rId5"/>
    <p:sldId id="258" r:id="rId6"/>
    <p:sldId id="271" r:id="rId7"/>
    <p:sldId id="264" r:id="rId8"/>
    <p:sldId id="267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09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5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46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5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10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1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56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8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2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95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16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D81013-6B29-4336-BFF0-4089994F9828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228E03-908A-491B-A35E-A411C34B4B5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6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5D495D9-A476-456B-8B16-C5BD1D84F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0" y="5076218"/>
            <a:ext cx="11873947" cy="103367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b="1" dirty="0"/>
              <a:t>Thibault Boisseau</a:t>
            </a:r>
          </a:p>
          <a:p>
            <a:pPr algn="l"/>
            <a:r>
              <a:rPr lang="fr-FR" sz="2000" dirty="0"/>
              <a:t>M2 MEEF SVT - INSPE Auvergne</a:t>
            </a:r>
          </a:p>
          <a:p>
            <a:pPr algn="l"/>
            <a:r>
              <a:rPr lang="fr-FR" sz="2000" dirty="0"/>
              <a:t>Collège Molière Beaumont (63)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73A2D3-C516-4E69-97F4-08D063E6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705" y="4793596"/>
            <a:ext cx="931025" cy="1501188"/>
          </a:xfrm>
          <a:prstGeom prst="rect">
            <a:avLst/>
          </a:prstGeom>
        </p:spPr>
      </p:pic>
      <p:pic>
        <p:nvPicPr>
          <p:cNvPr id="1028" name="Picture 4" descr="Résultat de recherche d'images pour &quot;inspe clermont auvergne&quot;">
            <a:extLst>
              <a:ext uri="{FF2B5EF4-FFF2-40B4-BE49-F238E27FC236}">
                <a16:creationId xmlns:a16="http://schemas.microsoft.com/office/drawing/2014/main" id="{4D9F8194-25B0-49BD-8026-D390D6076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39" y="5115657"/>
            <a:ext cx="5721566" cy="8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7947D0D-8D48-47E7-BBBC-59CB882CB4DF}"/>
              </a:ext>
            </a:extLst>
          </p:cNvPr>
          <p:cNvSpPr txBox="1"/>
          <p:nvPr/>
        </p:nvSpPr>
        <p:spPr>
          <a:xfrm>
            <a:off x="119270" y="6488668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/>
                </a:solidFill>
              </a:rPr>
              <a:t>Séminaire « Former les enseignants du XXIème siècle à une prise en compte éducative des Objectifs du Développement Durable » - 12/03/2020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DB073-5568-4756-BA44-4DDD7CE9FCF2}"/>
              </a:ext>
            </a:extLst>
          </p:cNvPr>
          <p:cNvSpPr/>
          <p:nvPr/>
        </p:nvSpPr>
        <p:spPr>
          <a:xfrm>
            <a:off x="530087" y="675861"/>
            <a:ext cx="11237843" cy="250466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1BF355C-7C19-40DD-98BF-67402BE1F092}"/>
              </a:ext>
            </a:extLst>
          </p:cNvPr>
          <p:cNvSpPr txBox="1">
            <a:spLocks/>
          </p:cNvSpPr>
          <p:nvPr/>
        </p:nvSpPr>
        <p:spPr>
          <a:xfrm>
            <a:off x="0" y="294482"/>
            <a:ext cx="12191999" cy="40124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>
                <a:solidFill>
                  <a:srgbClr val="CC3300"/>
                </a:solidFill>
              </a:rPr>
              <a:t>Penser la démocratie pour permettre l’émergence et l’expression d’une identité écocitoyenne</a:t>
            </a:r>
            <a:r>
              <a:rPr lang="fr-FR" sz="6000" b="1" dirty="0"/>
              <a:t/>
            </a:r>
            <a:br>
              <a:rPr lang="fr-FR" sz="6000" b="1" dirty="0"/>
            </a:br>
            <a:r>
              <a:rPr lang="fr-FR" sz="6000" b="1" dirty="0"/>
              <a:t/>
            </a:r>
            <a:br>
              <a:rPr lang="fr-FR" sz="6000" b="1" dirty="0"/>
            </a:b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modalités démocratiques comme outil pédagogique au service des ODD</a:t>
            </a:r>
            <a:endParaRPr lang="fr-FR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7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1B600D-D623-41EA-B146-E0894B18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 rapide constat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6DDF2-B654-48CB-AA15-582D11AE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661064" cy="4524582"/>
          </a:xfrm>
        </p:spPr>
        <p:txBody>
          <a:bodyPr>
            <a:normAutofit/>
          </a:bodyPr>
          <a:lstStyle/>
          <a:p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Des revendications citoyennes, environnementales et sociales (vendredi du climat , gilets jaunes, …) </a:t>
            </a:r>
            <a:r>
              <a:rPr lang="fr-FR" dirty="0">
                <a:sym typeface="Wingdings" panose="05000000000000000000" pitchFamily="2" charset="2"/>
              </a:rPr>
              <a:t> désaccord avec les politiques « subies »</a:t>
            </a: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Désengagement citoyen </a:t>
            </a:r>
            <a:r>
              <a:rPr lang="fr-FR" i="1" dirty="0"/>
              <a:t>(</a:t>
            </a:r>
            <a:r>
              <a:rPr lang="fr-FR" i="1" dirty="0" err="1"/>
              <a:t>Bäckman</a:t>
            </a:r>
            <a:r>
              <a:rPr lang="fr-FR" i="1" dirty="0"/>
              <a:t> et </a:t>
            </a:r>
            <a:r>
              <a:rPr lang="fr-FR" i="1" dirty="0" err="1"/>
              <a:t>Trafford</a:t>
            </a:r>
            <a:r>
              <a:rPr lang="fr-FR" i="1" dirty="0"/>
              <a:t>, 2008)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	Valeurs collectives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individuelles</a:t>
            </a:r>
          </a:p>
          <a:p>
            <a:pPr marL="0" indent="0">
              <a:buNone/>
            </a:pPr>
            <a:r>
              <a:rPr lang="fr-FR" dirty="0"/>
              <a:t>	Citoyen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client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Découplage libertés/responsabilités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6148" name="Picture 4" descr="Résultat de recherche d'images pour &quot;loupe png&quot;">
            <a:extLst>
              <a:ext uri="{FF2B5EF4-FFF2-40B4-BE49-F238E27FC236}">
                <a16:creationId xmlns:a16="http://schemas.microsoft.com/office/drawing/2014/main" id="{23001B30-10B6-48AC-856B-01362892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41" y="3429000"/>
            <a:ext cx="2308274" cy="23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2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C7AFC-704E-4110-B7D1-7FDA5149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Ce que propose l’école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B1C37-9988-4AA9-951F-6CAB328E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555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00" b="1" dirty="0"/>
              <a:t> Education à la citoyenneté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Formation de la personne et du citoyen (domaine 3 du S4C) selon 3 axes :</a:t>
            </a:r>
          </a:p>
          <a:p>
            <a:pPr marL="0" indent="0">
              <a:buNone/>
            </a:pPr>
            <a:r>
              <a:rPr lang="fr-FR" dirty="0"/>
              <a:t>	Ethique (DUDH)</a:t>
            </a:r>
          </a:p>
          <a:p>
            <a:pPr marL="0" indent="0">
              <a:buNone/>
            </a:pPr>
            <a:r>
              <a:rPr lang="fr-FR" dirty="0"/>
              <a:t>	Politique (démocratie) </a:t>
            </a:r>
          </a:p>
          <a:p>
            <a:pPr marL="0" indent="0">
              <a:buNone/>
            </a:pPr>
            <a:r>
              <a:rPr lang="fr-FR" dirty="0"/>
              <a:t>	En relation avec l’évolution rapide de la société (QSV)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Former des citoyens responsables et éclairés = les rendre compétents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>
                <a:solidFill>
                  <a:schemeClr val="accent2"/>
                </a:solidFill>
              </a:rPr>
              <a:t>« C’est en </a:t>
            </a:r>
            <a:r>
              <a:rPr lang="fr-FR" i="1" dirty="0" err="1">
                <a:solidFill>
                  <a:schemeClr val="accent2"/>
                </a:solidFill>
              </a:rPr>
              <a:t>citoyennant</a:t>
            </a:r>
            <a:r>
              <a:rPr lang="fr-FR" i="1" dirty="0">
                <a:solidFill>
                  <a:schemeClr val="accent2"/>
                </a:solidFill>
              </a:rPr>
              <a:t> que l’on devient citoyen !» </a:t>
            </a:r>
            <a:r>
              <a:rPr lang="fr-FR" dirty="0">
                <a:solidFill>
                  <a:schemeClr val="accent2"/>
                </a:solidFill>
              </a:rPr>
              <a:t>(</a:t>
            </a:r>
            <a:r>
              <a:rPr lang="fr-FR" dirty="0" err="1">
                <a:solidFill>
                  <a:schemeClr val="accent2"/>
                </a:solidFill>
              </a:rPr>
              <a:t>Audigier</a:t>
            </a:r>
            <a:r>
              <a:rPr lang="fr-FR" dirty="0">
                <a:solidFill>
                  <a:schemeClr val="accent2"/>
                </a:solidFill>
              </a:rPr>
              <a:t>, 2017)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Développement des compétences dans et par l’action </a:t>
            </a:r>
            <a:endParaRPr lang="fr-FR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FR" b="1" i="1" dirty="0">
                <a:sym typeface="Wingdings" panose="05000000000000000000" pitchFamily="2" charset="2"/>
              </a:rPr>
              <a:t>Comment </a:t>
            </a:r>
            <a:r>
              <a:rPr lang="fr-FR" b="1" i="1" dirty="0"/>
              <a:t>créer du pouvoir agir ?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F001C4-C3A0-47F7-A6DE-BA79009B4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698" y="1845733"/>
            <a:ext cx="1795431" cy="43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9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CDBA7-BBF4-4F9F-9E5E-282A2CBE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Ce que propose l’école 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40D57-63B9-43F9-B93B-4DEB4341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 </a:t>
            </a:r>
            <a:r>
              <a:rPr lang="fr-FR" sz="2200" b="1" dirty="0"/>
              <a:t>Education au développement durable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Faire de l’école un « terrain d'engagement en faveur du développement durable et de la lutte contre le changement climatique »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8 mesures pour l’EDD :</a:t>
            </a:r>
          </a:p>
          <a:p>
            <a:pPr marL="0" indent="0">
              <a:buNone/>
            </a:pPr>
            <a:r>
              <a:rPr lang="fr-FR" dirty="0"/>
              <a:t>	Election d’éco-délégués</a:t>
            </a:r>
          </a:p>
          <a:p>
            <a:pPr marL="0" indent="0">
              <a:buNone/>
            </a:pPr>
            <a:r>
              <a:rPr lang="fr-FR" dirty="0"/>
              <a:t>	Labélisations E3D des établissements</a:t>
            </a:r>
          </a:p>
          <a:p>
            <a:pPr marL="0" indent="0">
              <a:buNone/>
            </a:pPr>
            <a:r>
              <a:rPr lang="fr-FR" dirty="0"/>
              <a:t>	Intégration du DD aux programmes</a:t>
            </a:r>
          </a:p>
          <a:p>
            <a:pPr marL="0" indent="0">
              <a:buNone/>
            </a:pPr>
            <a:r>
              <a:rPr lang="fr-FR" dirty="0"/>
              <a:t>	…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« Atteindre » les 17 ODD d’ici 2030 = mise en œuvre de projets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 descr="Résultat de recherche d'images pour &quot;8 mesures pour l'éducation au développement durable&quot;">
            <a:extLst>
              <a:ext uri="{FF2B5EF4-FFF2-40B4-BE49-F238E27FC236}">
                <a16:creationId xmlns:a16="http://schemas.microsoft.com/office/drawing/2014/main" id="{40A3CD0E-191F-4DC8-9F92-9B984B0A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22" y="2613756"/>
            <a:ext cx="1882266" cy="266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odd education nationale&quot;">
            <a:extLst>
              <a:ext uri="{FF2B5EF4-FFF2-40B4-BE49-F238E27FC236}">
                <a16:creationId xmlns:a16="http://schemas.microsoft.com/office/drawing/2014/main" id="{839DF39A-A90C-4B28-BF62-D28DE6EC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77" y="4475584"/>
            <a:ext cx="2396343" cy="15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7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7688D-55C4-4DE6-B7C0-B9A058AD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éco-délégués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0A567E-E875-4308-B3EC-CFB3C11D1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Elus démocratiquement par leurs camarades :</a:t>
            </a:r>
            <a:endParaRPr lang="fr-FR" dirty="0"/>
          </a:p>
          <a:p>
            <a:r>
              <a:rPr lang="fr-FR" u="sng" dirty="0"/>
              <a:t>Missions :</a:t>
            </a:r>
            <a:r>
              <a:rPr lang="fr-FR" dirty="0"/>
              <a:t> relais, ambassadeurs, décideurs et garants du développement durable </a:t>
            </a:r>
          </a:p>
          <a:p>
            <a:r>
              <a:rPr lang="fr-FR" dirty="0">
                <a:sym typeface="Wingdings" panose="05000000000000000000" pitchFamily="2" charset="2"/>
              </a:rPr>
              <a:t> Représentants de leurs camarades et du DD</a:t>
            </a:r>
          </a:p>
          <a:p>
            <a:r>
              <a:rPr lang="fr-FR" dirty="0">
                <a:sym typeface="Wingdings" panose="05000000000000000000" pitchFamily="2" charset="2"/>
              </a:rPr>
              <a:t> Présentation non harmonisée au sein de l’équipe pédagogique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2 éco-délégués (+ 2 suppléants) possibles par classe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ym typeface="Wingdings" panose="05000000000000000000" pitchFamily="2" charset="2"/>
              </a:rPr>
              <a:t> Ateliers hebdomadaires et mise en place de projets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D19EB6F6-7394-49C5-AE74-02CC5B508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6" y="3696286"/>
            <a:ext cx="1913287" cy="19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0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69646-CA12-4577-BC04-ED6C0762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Démocratie représentative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9077A6-E85D-4E7A-B89B-C8FAD9BB8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Mise en place d’un projet de mare pédagogique :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Construction du cadre théorique avec les éco-délégués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Réponse à un appel à projet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Communication informelle aux autres élèves autour du projet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Controverse : mobilisation de certains élèves représentés « contre » le projet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4872C0-0130-48AA-9710-464B55FB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059" y="1941142"/>
            <a:ext cx="3540370" cy="22283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63111F-2D46-4DA0-8821-441DC283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244" y="4264940"/>
            <a:ext cx="1936652" cy="144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6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D6A82-D22A-42B6-ADE2-4B64D59E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Démocratie participative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5E690-67AC-4BDC-B9B3-99D770B6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Réponse à la controverse 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Présentation/débat : nature et modalités de réalisation du projet de mare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Invitation des autres élèves dans les ateliers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Amendement du projet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Apaisement des relations entre les élèves (ODD 16) et acceptation plus importante du projet (ODD 14 et 15)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124" name="Picture 4" descr="Résultat de recherche d'images pour &quot;débat png&quot;">
            <a:extLst>
              <a:ext uri="{FF2B5EF4-FFF2-40B4-BE49-F238E27FC236}">
                <a16:creationId xmlns:a16="http://schemas.microsoft.com/office/drawing/2014/main" id="{614491D0-1B80-4AA6-BB20-FEBD46540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86" y="2307102"/>
            <a:ext cx="2578051" cy="18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6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4FA7A-C8B5-4498-B064-B0559E82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modalités décisionnelles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F3438-AC6D-4DCB-9A10-A905F599743C}"/>
              </a:ext>
            </a:extLst>
          </p:cNvPr>
          <p:cNvSpPr/>
          <p:nvPr/>
        </p:nvSpPr>
        <p:spPr>
          <a:xfrm>
            <a:off x="1097280" y="2673676"/>
            <a:ext cx="8961120" cy="158628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EB63A-A33C-4BF1-B808-733D040BE67A}"/>
              </a:ext>
            </a:extLst>
          </p:cNvPr>
          <p:cNvSpPr/>
          <p:nvPr/>
        </p:nvSpPr>
        <p:spPr>
          <a:xfrm>
            <a:off x="1097280" y="4659767"/>
            <a:ext cx="8961120" cy="1586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E8843-AB7E-4B9D-9823-AB21FC27F13E}"/>
              </a:ext>
            </a:extLst>
          </p:cNvPr>
          <p:cNvSpPr txBox="1">
            <a:spLocks/>
          </p:cNvSpPr>
          <p:nvPr/>
        </p:nvSpPr>
        <p:spPr>
          <a:xfrm>
            <a:off x="1097280" y="1881367"/>
            <a:ext cx="8707902" cy="446316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 Propositions d’élèves VS d’éco-délégués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2 groupes d’amendement du projet 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dirty="0"/>
              <a:t>	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Groupe A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: </a:t>
            </a:r>
            <a:r>
              <a:rPr lang="fr-FR" dirty="0"/>
              <a:t>Choix de la proposition sélectionnée par 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vote</a:t>
            </a:r>
          </a:p>
          <a:p>
            <a:r>
              <a:rPr lang="fr-FR" dirty="0"/>
              <a:t>Choix 1 : OUI / NON</a:t>
            </a:r>
          </a:p>
          <a:p>
            <a:r>
              <a:rPr lang="fr-FR" dirty="0"/>
              <a:t>Choix 2 : OUI / NON</a:t>
            </a:r>
          </a:p>
          <a:p>
            <a:r>
              <a:rPr lang="fr-FR" dirty="0">
                <a:sym typeface="Wingdings" panose="05000000000000000000" pitchFamily="2" charset="2"/>
              </a:rPr>
              <a:t> PAS DE POINT DE RENCONTRE</a:t>
            </a:r>
          </a:p>
          <a:p>
            <a:endParaRPr lang="fr-FR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fr-FR" dirty="0"/>
              <a:t>	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Groupe B : </a:t>
            </a:r>
            <a:r>
              <a:rPr lang="fr-FR" dirty="0"/>
              <a:t>Choix de la proposition sélectionnée par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jugement majoritaire</a:t>
            </a:r>
          </a:p>
          <a:p>
            <a:r>
              <a:rPr lang="fr-FR" dirty="0"/>
              <a:t>Choix 1 : Insatisfaisant / Peu Satisfaisant / Satisfaisant / Très satisfaisant</a:t>
            </a:r>
          </a:p>
          <a:p>
            <a:r>
              <a:rPr lang="fr-FR" dirty="0"/>
              <a:t>Choix 2 : Insatisfaisant / Peu Satisfaisant / Satisfaisant / Très satisfaisant</a:t>
            </a:r>
          </a:p>
          <a:p>
            <a:r>
              <a:rPr lang="fr-FR" dirty="0">
                <a:sym typeface="Wingdings" panose="05000000000000000000" pitchFamily="2" charset="2"/>
              </a:rPr>
              <a:t> POINTS DE CONVERGENCE</a:t>
            </a:r>
            <a:endParaRPr lang="fr-FR" dirty="0"/>
          </a:p>
          <a:p>
            <a:pPr marL="0" indent="0">
              <a:buFont typeface="Calibri" panose="020F0502020204030204" pitchFamily="34" charset="0"/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4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D6984-2305-4203-9A89-6C4F2D7D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Recueil de l’identité écocitoyenne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44DF37-FD4F-45B3-860B-25174E6AB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  Quand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Avant le débat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Après le débat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Après les ateliers A et B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Comment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Schèmes Cognitifs de Base (SCB) : Terme central + liens + explicitation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Entretiens + marqueurs langagiers de l’identité</a:t>
            </a:r>
          </a:p>
          <a:p>
            <a:endParaRPr lang="fr-FR" dirty="0"/>
          </a:p>
        </p:txBody>
      </p:sp>
      <p:pic>
        <p:nvPicPr>
          <p:cNvPr id="5" name="Image 4" descr="Une image contenant signe, graffiti&#10;&#10;Description générée automatiquement">
            <a:extLst>
              <a:ext uri="{FF2B5EF4-FFF2-40B4-BE49-F238E27FC236}">
                <a16:creationId xmlns:a16="http://schemas.microsoft.com/office/drawing/2014/main" id="{071AFBAD-6FC6-4337-8486-55E90E06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80591"/>
            <a:ext cx="2130288" cy="21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8117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266</TotalTime>
  <Words>342</Words>
  <Application>Microsoft Office PowerPoint</Application>
  <PresentationFormat>Grand écran</PresentationFormat>
  <Paragraphs>92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Rétrospective</vt:lpstr>
      <vt:lpstr>Présentation PowerPoint</vt:lpstr>
      <vt:lpstr>Un rapide constat :</vt:lpstr>
      <vt:lpstr>Ce que propose l’école :</vt:lpstr>
      <vt:lpstr>Ce que propose l’école :</vt:lpstr>
      <vt:lpstr>Les éco-délégués :</vt:lpstr>
      <vt:lpstr>Démocratie représentative :</vt:lpstr>
      <vt:lpstr>Démocratie participative :</vt:lpstr>
      <vt:lpstr>Les modalités décisionnelles :</vt:lpstr>
      <vt:lpstr>Recueil de l’identité écocitoyenne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Penser les modalités démocratiques pour permettre l’émergence et l’expression d’une identité éco-citoyenne</dc:title>
  <dc:creator>Thibault</dc:creator>
  <cp:lastModifiedBy>Didier MULNET</cp:lastModifiedBy>
  <cp:revision>40</cp:revision>
  <dcterms:created xsi:type="dcterms:W3CDTF">2020-03-11T12:49:16Z</dcterms:created>
  <dcterms:modified xsi:type="dcterms:W3CDTF">2020-03-29T16:50:13Z</dcterms:modified>
</cp:coreProperties>
</file>