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71" r:id="rId8"/>
    <p:sldId id="262" r:id="rId9"/>
    <p:sldId id="272" r:id="rId10"/>
    <p:sldId id="263" r:id="rId11"/>
    <p:sldId id="264" r:id="rId12"/>
    <p:sldId id="265" r:id="rId13"/>
    <p:sldId id="268" r:id="rId14"/>
    <p:sldId id="273" r:id="rId15"/>
    <p:sldId id="266" r:id="rId16"/>
    <p:sldId id="267" r:id="rId17"/>
    <p:sldId id="269" r:id="rId18"/>
    <p:sldId id="270" r:id="rId19"/>
    <p:sldId id="275" r:id="rId20"/>
    <p:sldId id="27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395268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21866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32051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166998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355735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984910F-6B97-4002-91CA-622CA40A7CF4}"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414622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984910F-6B97-4002-91CA-622CA40A7CF4}" type="datetimeFigureOut">
              <a:rPr lang="fr-FR" smtClean="0"/>
              <a:t>20/03/2020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26444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984910F-6B97-4002-91CA-622CA40A7CF4}" type="datetimeFigureOut">
              <a:rPr lang="fr-FR" smtClean="0"/>
              <a:t>20/03/2020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55485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84910F-6B97-4002-91CA-622CA40A7CF4}" type="datetimeFigureOut">
              <a:rPr lang="fr-FR" smtClean="0"/>
              <a:t>20/03/2020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385319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984910F-6B97-4002-91CA-622CA40A7CF4}"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273878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984910F-6B97-4002-91CA-622CA40A7CF4}"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7173D5-D144-4C65-B5B2-9CCBB068F975}" type="slidenum">
              <a:rPr lang="fr-FR" smtClean="0"/>
              <a:t>‹N°›</a:t>
            </a:fld>
            <a:endParaRPr lang="fr-FR"/>
          </a:p>
        </p:txBody>
      </p:sp>
    </p:spTree>
    <p:extLst>
      <p:ext uri="{BB962C8B-B14F-4D97-AF65-F5344CB8AC3E}">
        <p14:creationId xmlns:p14="http://schemas.microsoft.com/office/powerpoint/2010/main" val="17579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4910F-6B97-4002-91CA-622CA40A7CF4}" type="datetimeFigureOut">
              <a:rPr lang="fr-FR" smtClean="0"/>
              <a:t>20/03/2020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173D5-D144-4C65-B5B2-9CCBB068F975}" type="slidenum">
              <a:rPr lang="fr-FR" smtClean="0"/>
              <a:t>‹N°›</a:t>
            </a:fld>
            <a:endParaRPr lang="fr-FR"/>
          </a:p>
        </p:txBody>
      </p:sp>
    </p:spTree>
    <p:extLst>
      <p:ext uri="{BB962C8B-B14F-4D97-AF65-F5344CB8AC3E}">
        <p14:creationId xmlns:p14="http://schemas.microsoft.com/office/powerpoint/2010/main" val="216067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Une pédagogie par l’action : Faire, sensibiliser et former</a:t>
            </a:r>
            <a:endParaRPr lang="fr-FR" dirty="0"/>
          </a:p>
        </p:txBody>
      </p:sp>
      <p:sp>
        <p:nvSpPr>
          <p:cNvPr id="3" name="Sous-titre 2"/>
          <p:cNvSpPr>
            <a:spLocks noGrp="1"/>
          </p:cNvSpPr>
          <p:nvPr>
            <p:ph type="subTitle" idx="1"/>
          </p:nvPr>
        </p:nvSpPr>
        <p:spPr>
          <a:xfrm>
            <a:off x="1524000" y="3602038"/>
            <a:ext cx="9144000" cy="2412396"/>
          </a:xfrm>
        </p:spPr>
        <p:txBody>
          <a:bodyPr>
            <a:normAutofit lnSpcReduction="10000"/>
          </a:bodyPr>
          <a:lstStyle/>
          <a:p>
            <a:r>
              <a:rPr lang="fr-FR" dirty="0" smtClean="0"/>
              <a:t>Retour d’expériences - </a:t>
            </a:r>
            <a:r>
              <a:rPr lang="fr-FR" dirty="0" err="1" smtClean="0"/>
              <a:t>Inspé</a:t>
            </a:r>
            <a:r>
              <a:rPr lang="fr-FR" dirty="0" smtClean="0"/>
              <a:t> de Nice</a:t>
            </a:r>
          </a:p>
          <a:p>
            <a:r>
              <a:rPr lang="fr-FR" dirty="0" smtClean="0"/>
              <a:t>Sandra Plantier</a:t>
            </a:r>
          </a:p>
          <a:p>
            <a:endParaRPr lang="fr-FR" dirty="0"/>
          </a:p>
          <a:p>
            <a:r>
              <a:rPr lang="fr-FR" dirty="0" smtClean="0"/>
              <a:t>Séminaire « Former les enseignants du XXIème siècle à une prise en compte éducative des Objectifs du Développement Durable »</a:t>
            </a:r>
          </a:p>
          <a:p>
            <a:r>
              <a:rPr lang="fr-FR" dirty="0" smtClean="0"/>
              <a:t>Clermont-Ferrand, 11 et 12 mars 2020</a:t>
            </a:r>
            <a:endParaRPr lang="fr-FR" dirty="0"/>
          </a:p>
        </p:txBody>
      </p:sp>
    </p:spTree>
    <p:extLst>
      <p:ext uri="{BB962C8B-B14F-4D97-AF65-F5344CB8AC3E}">
        <p14:creationId xmlns:p14="http://schemas.microsoft.com/office/powerpoint/2010/main" val="200670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3638" y="2861049"/>
            <a:ext cx="10515600" cy="4351338"/>
          </a:xfrm>
        </p:spPr>
        <p:txBody>
          <a:bodyPr/>
          <a:lstStyle/>
          <a:p>
            <a:endParaRPr lang="fr-FR" dirty="0"/>
          </a:p>
        </p:txBody>
      </p:sp>
      <p:sp>
        <p:nvSpPr>
          <p:cNvPr id="4" name="Zone de texte 2"/>
          <p:cNvSpPr txBox="1">
            <a:spLocks noChangeArrowheads="1"/>
          </p:cNvSpPr>
          <p:nvPr/>
        </p:nvSpPr>
        <p:spPr bwMode="auto">
          <a:xfrm>
            <a:off x="2933701" y="3116637"/>
            <a:ext cx="6096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Faire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3629026" y="1630737"/>
            <a:ext cx="1752600" cy="1143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potager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Mettre les mains dans la terre et cultiver légumes et plantes pour mesurer les enjeux d’une agriculture durable et d’une alimentation saine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 name="Text Box 1"/>
          <p:cNvSpPr txBox="1">
            <a:spLocks noChangeArrowheads="1"/>
          </p:cNvSpPr>
          <p:nvPr/>
        </p:nvSpPr>
        <p:spPr bwMode="auto">
          <a:xfrm>
            <a:off x="1257300" y="1630737"/>
            <a:ext cx="1676401" cy="1047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poulailler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Elever des poules pour découvrir le vivant, apprendre à le respecter et réduire ses déchets</a:t>
            </a:r>
            <a:r>
              <a:rPr kumimoji="0" lang="fr-FR" altLang="fr-FR" sz="11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alimentaires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771901" y="3116637"/>
            <a:ext cx="1800225" cy="1063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compost : </a:t>
            </a:r>
            <a:endParaRPr kumimoji="0" lang="fr-FR" altLang="fr-F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Utiliser un composteur pour réduire ses déchets et mesurer les problèmes posés par l’augmentation de ceux-ci</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3"/>
          <p:cNvSpPr txBox="1">
            <a:spLocks noChangeArrowheads="1"/>
          </p:cNvSpPr>
          <p:nvPr/>
        </p:nvSpPr>
        <p:spPr bwMode="auto">
          <a:xfrm>
            <a:off x="838200" y="3116637"/>
            <a:ext cx="1743076" cy="904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refuge LPO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prendre conscience de la biodiversité, favoriser et protéger les oiseaux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1924051" y="4316787"/>
            <a:ext cx="2286000" cy="866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Covoiturer et circuler à vélo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Favoriser le covoiturage et l’usage du vélo pour réduire nos émissions de gaz à effets de serre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10" name="Connecteur droit avec flèche 9"/>
          <p:cNvCxnSpPr/>
          <p:nvPr/>
        </p:nvCxnSpPr>
        <p:spPr>
          <a:xfrm flipV="1">
            <a:off x="3483769" y="2815806"/>
            <a:ext cx="1524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621757" y="2745715"/>
            <a:ext cx="209550" cy="266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7"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3546849"/>
            <a:ext cx="419100" cy="3476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23355">
            <a:off x="3405188" y="3476999"/>
            <a:ext cx="292100" cy="354013"/>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90928">
            <a:off x="3030538" y="3730999"/>
            <a:ext cx="292100" cy="354013"/>
          </a:xfrm>
          <a:prstGeom prst="rect">
            <a:avLst/>
          </a:prstGeom>
          <a:noFill/>
          <a:extLst>
            <a:ext uri="{909E8E84-426E-40DD-AFC4-6F175D3DCCD1}">
              <a14:hiddenFill xmlns:a14="http://schemas.microsoft.com/office/drawing/2010/main">
                <a:solidFill>
                  <a:srgbClr val="FFFFFF"/>
                </a:solidFill>
              </a14:hiddenFill>
            </a:ext>
          </a:extLst>
        </p:spPr>
      </p:pic>
      <p:pic>
        <p:nvPicPr>
          <p:cNvPr id="2065" name="Imag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690" y="2822949"/>
            <a:ext cx="876300" cy="352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8953501" y="1492624"/>
            <a:ext cx="2076450" cy="857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Printemps des Poètes 2019 : La Beauté du monde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Informer et sensibiliser à la nécessité de la protection de l’environnement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 name="Text Box 13"/>
          <p:cNvSpPr txBox="1">
            <a:spLocks noChangeArrowheads="1"/>
          </p:cNvSpPr>
          <p:nvPr/>
        </p:nvSpPr>
        <p:spPr bwMode="auto">
          <a:xfrm>
            <a:off x="6219826" y="1492624"/>
            <a:ext cx="2190750" cy="77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Fête de la Terre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Faire découvrir nos actions et sensibiliser enseignants et élèves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p:nvPr/>
        </p:nvSpPr>
        <p:spPr>
          <a:xfrm>
            <a:off x="671514" y="1268786"/>
            <a:ext cx="5019675" cy="42195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Text Box 15"/>
          <p:cNvSpPr txBox="1">
            <a:spLocks noChangeArrowheads="1"/>
          </p:cNvSpPr>
          <p:nvPr/>
        </p:nvSpPr>
        <p:spPr bwMode="auto">
          <a:xfrm>
            <a:off x="7429501" y="4091362"/>
            <a:ext cx="2495550" cy="77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Gratiferia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Sensibiliser au partage des biens et à la mise en place d’une économie solidaire et circulaire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 name="Text Box 16"/>
          <p:cNvSpPr txBox="1">
            <a:spLocks noChangeArrowheads="1"/>
          </p:cNvSpPr>
          <p:nvPr/>
        </p:nvSpPr>
        <p:spPr bwMode="auto">
          <a:xfrm>
            <a:off x="9372601" y="2678487"/>
            <a:ext cx="1838325" cy="1047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Ateliers de fabrication de cosmétiques et de produits ménagers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Sensibiliser à un mode de consommation plus durable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21" name="Connecteur droit avec flèche 20"/>
          <p:cNvCxnSpPr/>
          <p:nvPr/>
        </p:nvCxnSpPr>
        <p:spPr>
          <a:xfrm flipH="1" flipV="1">
            <a:off x="7676873" y="2326062"/>
            <a:ext cx="419100" cy="447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8908961" y="2388348"/>
            <a:ext cx="238125" cy="400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5869923" y="3165849"/>
            <a:ext cx="1990725"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541685" y="3394002"/>
            <a:ext cx="19050" cy="542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9034463" y="3245598"/>
            <a:ext cx="219075" cy="57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23"/>
          <p:cNvSpPr>
            <a:spLocks noChangeArrowheads="1"/>
          </p:cNvSpPr>
          <p:nvPr/>
        </p:nvSpPr>
        <p:spPr bwMode="auto">
          <a:xfrm>
            <a:off x="1595438" y="10354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ZoneTexte 1"/>
          <p:cNvSpPr txBox="1"/>
          <p:nvPr/>
        </p:nvSpPr>
        <p:spPr>
          <a:xfrm>
            <a:off x="10260106" y="4021512"/>
            <a:ext cx="1559859" cy="954107"/>
          </a:xfrm>
          <a:prstGeom prst="rect">
            <a:avLst/>
          </a:prstGeom>
          <a:noFill/>
          <a:ln>
            <a:solidFill>
              <a:srgbClr val="00B050"/>
            </a:solidFill>
          </a:ln>
        </p:spPr>
        <p:txBody>
          <a:bodyPr wrap="square" rtlCol="0">
            <a:spAutoFit/>
          </a:bodyPr>
          <a:lstStyle/>
          <a:p>
            <a:r>
              <a:rPr lang="fr-FR" sz="1400" b="1" dirty="0" smtClean="0">
                <a:solidFill>
                  <a:srgbClr val="00B050"/>
                </a:solidFill>
              </a:rPr>
              <a:t>Rôle de l’Université : Mission Campus Ecoresponsable</a:t>
            </a:r>
            <a:endParaRPr lang="fr-FR" sz="1400" b="1" dirty="0">
              <a:solidFill>
                <a:srgbClr val="00B050"/>
              </a:solidFill>
            </a:endParaRPr>
          </a:p>
        </p:txBody>
      </p:sp>
      <p:cxnSp>
        <p:nvCxnSpPr>
          <p:cNvPr id="19" name="Connecteur droit avec flèche 18"/>
          <p:cNvCxnSpPr/>
          <p:nvPr/>
        </p:nvCxnSpPr>
        <p:spPr>
          <a:xfrm flipH="1" flipV="1">
            <a:off x="10488706" y="3726237"/>
            <a:ext cx="188259"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9925051" y="4585447"/>
            <a:ext cx="335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0488706" y="4975619"/>
            <a:ext cx="0" cy="512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Connecteur droit 2047"/>
          <p:cNvCxnSpPr/>
          <p:nvPr/>
        </p:nvCxnSpPr>
        <p:spPr>
          <a:xfrm flipH="1">
            <a:off x="6064624" y="5488361"/>
            <a:ext cx="4424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0" name="Connecteur droit avec flèche 2049"/>
          <p:cNvCxnSpPr/>
          <p:nvPr/>
        </p:nvCxnSpPr>
        <p:spPr>
          <a:xfrm flipH="1" flipV="1">
            <a:off x="4854388" y="4316787"/>
            <a:ext cx="1210236" cy="1171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06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fête de la Terre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5" y="1690688"/>
            <a:ext cx="6580095" cy="493507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141" y="1129553"/>
            <a:ext cx="4122154" cy="5496206"/>
          </a:xfrm>
          <a:prstGeom prst="rect">
            <a:avLst/>
          </a:prstGeom>
        </p:spPr>
      </p:pic>
    </p:spTree>
    <p:extLst>
      <p:ext uri="{BB962C8B-B14F-4D97-AF65-F5344CB8AC3E}">
        <p14:creationId xmlns:p14="http://schemas.microsoft.com/office/powerpoint/2010/main" val="82523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Printemps des Poètes 2019 : La Beauté </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37794" y="2538291"/>
            <a:ext cx="4757272" cy="2675965"/>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55186" y="2530710"/>
            <a:ext cx="4751792" cy="26728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339" y="1497638"/>
            <a:ext cx="6622425" cy="3725114"/>
          </a:xfrm>
          <a:prstGeom prst="rect">
            <a:avLst/>
          </a:prstGeom>
        </p:spPr>
      </p:pic>
      <p:sp>
        <p:nvSpPr>
          <p:cNvPr id="7" name="ZoneTexte 6"/>
          <p:cNvSpPr txBox="1"/>
          <p:nvPr/>
        </p:nvSpPr>
        <p:spPr>
          <a:xfrm>
            <a:off x="6118412" y="5526741"/>
            <a:ext cx="5688106" cy="646331"/>
          </a:xfrm>
          <a:prstGeom prst="rect">
            <a:avLst/>
          </a:prstGeom>
          <a:noFill/>
        </p:spPr>
        <p:txBody>
          <a:bodyPr wrap="square" rtlCol="0">
            <a:spAutoFit/>
          </a:bodyPr>
          <a:lstStyle/>
          <a:p>
            <a:r>
              <a:rPr lang="fr-FR" dirty="0" smtClean="0"/>
              <a:t>Affichages réalisés par des étudiants de Licence et de Master à l’occasion du Printemps des Poètes</a:t>
            </a:r>
            <a:endParaRPr lang="fr-FR" dirty="0"/>
          </a:p>
        </p:txBody>
      </p:sp>
    </p:spTree>
    <p:extLst>
      <p:ext uri="{BB962C8B-B14F-4D97-AF65-F5344CB8AC3E}">
        <p14:creationId xmlns:p14="http://schemas.microsoft.com/office/powerpoint/2010/main" val="3369218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860177" y="26895"/>
            <a:ext cx="10515600" cy="6029045"/>
          </a:xfrm>
        </p:spPr>
        <p:txBody>
          <a:bodyPr/>
          <a:lstStyle/>
          <a:p>
            <a:endParaRPr lang="fr-FR" dirty="0"/>
          </a:p>
        </p:txBody>
      </p:sp>
      <p:sp>
        <p:nvSpPr>
          <p:cNvPr id="6" name="Zone de texte 2"/>
          <p:cNvSpPr txBox="1">
            <a:spLocks noChangeArrowheads="1"/>
          </p:cNvSpPr>
          <p:nvPr/>
        </p:nvSpPr>
        <p:spPr bwMode="auto">
          <a:xfrm>
            <a:off x="2360240" y="1960190"/>
            <a:ext cx="6096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Faire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3055565" y="474290"/>
            <a:ext cx="1752600" cy="1143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potager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Mettre les mains dans la terre et cultiver légumes et plantes pour mesurer les enjeux d’une agriculture durable et d’une alimentation saine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Text Box 1"/>
          <p:cNvSpPr txBox="1">
            <a:spLocks noChangeArrowheads="1"/>
          </p:cNvSpPr>
          <p:nvPr/>
        </p:nvSpPr>
        <p:spPr bwMode="auto">
          <a:xfrm>
            <a:off x="683839" y="474290"/>
            <a:ext cx="1676401" cy="1047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poulailler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Elever des poules pour découvrir le vivant, apprendre à le respecter et réduire ses déchets</a:t>
            </a:r>
            <a:r>
              <a:rPr kumimoji="0" lang="fr-FR" altLang="fr-FR" sz="11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alimentaires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Text Box 4"/>
          <p:cNvSpPr txBox="1">
            <a:spLocks noChangeArrowheads="1"/>
          </p:cNvSpPr>
          <p:nvPr/>
        </p:nvSpPr>
        <p:spPr bwMode="auto">
          <a:xfrm>
            <a:off x="3198440" y="1960190"/>
            <a:ext cx="1800225" cy="1063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compost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Utiliser un composteur pour réduire ses déchets et mesurer les problèmes posés par l’augmentation de ceux-ci</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 name="Text Box 3"/>
          <p:cNvSpPr txBox="1">
            <a:spLocks noChangeArrowheads="1"/>
          </p:cNvSpPr>
          <p:nvPr/>
        </p:nvSpPr>
        <p:spPr bwMode="auto">
          <a:xfrm>
            <a:off x="264739" y="1960190"/>
            <a:ext cx="1743076" cy="904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refuge LPO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prendre conscience de la biodiversité, favoriser et protéger les oiseaux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Text Box 6"/>
          <p:cNvSpPr txBox="1">
            <a:spLocks noChangeArrowheads="1"/>
          </p:cNvSpPr>
          <p:nvPr/>
        </p:nvSpPr>
        <p:spPr bwMode="auto">
          <a:xfrm>
            <a:off x="1350590" y="3160340"/>
            <a:ext cx="2286000" cy="866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Covoiturer et circuler à vélo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Favoriser le covoiturage et l’usage du vélo pour réduire nos émissions de gaz à effets de serre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12" name="Connecteur droit avec flèche 11"/>
          <p:cNvCxnSpPr/>
          <p:nvPr/>
        </p:nvCxnSpPr>
        <p:spPr>
          <a:xfrm flipV="1">
            <a:off x="3032594" y="1738268"/>
            <a:ext cx="152400" cy="1714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2170582" y="1643018"/>
            <a:ext cx="209550" cy="266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81"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252" y="2390402"/>
            <a:ext cx="419100" cy="3476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23355">
            <a:off x="2831727" y="2320552"/>
            <a:ext cx="292100" cy="354013"/>
          </a:xfrm>
          <a:prstGeom prst="rect">
            <a:avLst/>
          </a:prstGeom>
          <a:noFill/>
          <a:extLst>
            <a:ext uri="{909E8E84-426E-40DD-AFC4-6F175D3DCCD1}">
              <a14:hiddenFill xmlns:a14="http://schemas.microsoft.com/office/drawing/2010/main">
                <a:solidFill>
                  <a:srgbClr val="FFFFFF"/>
                </a:solidFill>
              </a14:hiddenFill>
            </a:ext>
          </a:extLst>
        </p:spPr>
      </p:pic>
      <p:pic>
        <p:nvPicPr>
          <p:cNvPr id="3083"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90928">
            <a:off x="2457077" y="2574552"/>
            <a:ext cx="292100" cy="354013"/>
          </a:xfrm>
          <a:prstGeom prst="rect">
            <a:avLst/>
          </a:prstGeom>
          <a:noFill/>
          <a:extLst>
            <a:ext uri="{909E8E84-426E-40DD-AFC4-6F175D3DCCD1}">
              <a14:hiddenFill xmlns:a14="http://schemas.microsoft.com/office/drawing/2010/main">
                <a:solidFill>
                  <a:srgbClr val="FFFFFF"/>
                </a:solidFill>
              </a14:hiddenFill>
            </a:ext>
          </a:extLst>
        </p:spPr>
      </p:pic>
      <p:pic>
        <p:nvPicPr>
          <p:cNvPr id="3089" name="Imag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677" y="2261021"/>
            <a:ext cx="876300" cy="352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4"/>
          <p:cNvSpPr txBox="1">
            <a:spLocks noChangeArrowheads="1"/>
          </p:cNvSpPr>
          <p:nvPr/>
        </p:nvSpPr>
        <p:spPr bwMode="auto">
          <a:xfrm>
            <a:off x="8594352" y="687015"/>
            <a:ext cx="2076450" cy="857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Printemps des Poètes 2019 : La Beauté du monde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Informer et sensibiliser à la nécessité de la protection de l’environnement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 name="Text Box 13"/>
          <p:cNvSpPr txBox="1">
            <a:spLocks noChangeArrowheads="1"/>
          </p:cNvSpPr>
          <p:nvPr/>
        </p:nvSpPr>
        <p:spPr bwMode="auto">
          <a:xfrm>
            <a:off x="6210161" y="902355"/>
            <a:ext cx="2190750" cy="77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Fête de la Terre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Faire découvrir nos actions et sensibiliser enseignants et élèves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p:nvPr/>
        </p:nvSpPr>
        <p:spPr>
          <a:xfrm>
            <a:off x="145677" y="334590"/>
            <a:ext cx="5019675" cy="42195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Text Box 15"/>
          <p:cNvSpPr txBox="1">
            <a:spLocks noChangeArrowheads="1"/>
          </p:cNvSpPr>
          <p:nvPr/>
        </p:nvSpPr>
        <p:spPr bwMode="auto">
          <a:xfrm>
            <a:off x="7675189" y="3446883"/>
            <a:ext cx="2495550" cy="77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Gratiferia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Sensibiliser au partage des biens et à la mise en place d’une économie solidaire et circulaire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 name="Text Box 16"/>
          <p:cNvSpPr txBox="1">
            <a:spLocks noChangeArrowheads="1"/>
          </p:cNvSpPr>
          <p:nvPr/>
        </p:nvSpPr>
        <p:spPr bwMode="auto">
          <a:xfrm>
            <a:off x="9715922" y="1708167"/>
            <a:ext cx="1838325" cy="1047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Ateliers de fabrication de cosmétiques et de produits ménagers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Sensibiliser à un mode de consommation plus durable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23" name="Connecteur droit avec flèche 22"/>
          <p:cNvCxnSpPr/>
          <p:nvPr/>
        </p:nvCxnSpPr>
        <p:spPr>
          <a:xfrm flipH="1" flipV="1">
            <a:off x="8318127" y="1707777"/>
            <a:ext cx="419100" cy="447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9280152" y="1755402"/>
            <a:ext cx="238125" cy="400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5409201" y="2526927"/>
            <a:ext cx="2908927" cy="29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8956302" y="2765052"/>
            <a:ext cx="19050" cy="542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9413502" y="2469777"/>
            <a:ext cx="219075" cy="57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8804" y="536202"/>
            <a:ext cx="5495924" cy="4049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Text Box 24"/>
          <p:cNvSpPr txBox="1">
            <a:spLocks noChangeArrowheads="1"/>
          </p:cNvSpPr>
          <p:nvPr/>
        </p:nvSpPr>
        <p:spPr bwMode="auto">
          <a:xfrm>
            <a:off x="5458667" y="5342009"/>
            <a:ext cx="685800" cy="323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Former</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30" name="Connecteur droit avec flèche 29"/>
          <p:cNvCxnSpPr/>
          <p:nvPr/>
        </p:nvCxnSpPr>
        <p:spPr>
          <a:xfrm>
            <a:off x="4808165" y="4696806"/>
            <a:ext cx="34290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6139070" y="4774827"/>
            <a:ext cx="352425"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27"/>
          <p:cNvSpPr txBox="1">
            <a:spLocks noChangeArrowheads="1"/>
          </p:cNvSpPr>
          <p:nvPr/>
        </p:nvSpPr>
        <p:spPr bwMode="auto">
          <a:xfrm>
            <a:off x="683839" y="5788323"/>
            <a:ext cx="2905125" cy="749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Former les futurs professeurs des écoles à la réalisation d’actions concrètes reproductibles dans les établissements scolaires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Text Box 28"/>
          <p:cNvSpPr txBox="1">
            <a:spLocks noChangeArrowheads="1"/>
          </p:cNvSpPr>
          <p:nvPr/>
        </p:nvSpPr>
        <p:spPr bwMode="auto">
          <a:xfrm>
            <a:off x="3880598" y="5750347"/>
            <a:ext cx="3295650" cy="747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Former les futurs professeurs des écoles à une autre manière d’enseigner (mise en œuvre d’une démarche inductive s’appuyant sur des actions concrètes)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Text Box 29"/>
          <p:cNvSpPr txBox="1">
            <a:spLocks noChangeArrowheads="1"/>
          </p:cNvSpPr>
          <p:nvPr/>
        </p:nvSpPr>
        <p:spPr bwMode="auto">
          <a:xfrm>
            <a:off x="7344338" y="5741545"/>
            <a:ext cx="3343275" cy="749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Former des citoyens conscients des enjeux environnementaux, économiques et sociaux actuels et capables de s’engager pour cela</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p:nvPr/>
        </p:nvSpPr>
        <p:spPr>
          <a:xfrm>
            <a:off x="569539" y="5201397"/>
            <a:ext cx="10544175" cy="148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Rectangle 31"/>
          <p:cNvSpPr>
            <a:spLocks noChangeArrowheads="1"/>
          </p:cNvSpPr>
          <p:nvPr/>
        </p:nvSpPr>
        <p:spPr bwMode="auto">
          <a:xfrm>
            <a:off x="1021977" y="-1210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149116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12694"/>
            <a:ext cx="10515600" cy="5464269"/>
          </a:xfrm>
        </p:spPr>
        <p:txBody>
          <a:bodyPr/>
          <a:lstStyle/>
          <a:p>
            <a:endParaRPr lang="fr-FR" dirty="0"/>
          </a:p>
        </p:txBody>
      </p:sp>
      <p:sp>
        <p:nvSpPr>
          <p:cNvPr id="4" name="ZoneTexte 3"/>
          <p:cNvSpPr txBox="1"/>
          <p:nvPr/>
        </p:nvSpPr>
        <p:spPr>
          <a:xfrm>
            <a:off x="5472954" y="2649070"/>
            <a:ext cx="847164" cy="369332"/>
          </a:xfrm>
          <a:prstGeom prst="rect">
            <a:avLst/>
          </a:prstGeom>
          <a:noFill/>
          <a:ln>
            <a:solidFill>
              <a:schemeClr val="tx1"/>
            </a:solidFill>
          </a:ln>
        </p:spPr>
        <p:txBody>
          <a:bodyPr wrap="square" rtlCol="0">
            <a:spAutoFit/>
          </a:bodyPr>
          <a:lstStyle/>
          <a:p>
            <a:r>
              <a:rPr lang="fr-FR" dirty="0" smtClean="0"/>
              <a:t>élève</a:t>
            </a:r>
            <a:endParaRPr lang="fr-FR" dirty="0"/>
          </a:p>
        </p:txBody>
      </p:sp>
      <p:sp>
        <p:nvSpPr>
          <p:cNvPr id="5" name="ZoneTexte 4"/>
          <p:cNvSpPr txBox="1"/>
          <p:nvPr/>
        </p:nvSpPr>
        <p:spPr>
          <a:xfrm>
            <a:off x="941294" y="2420472"/>
            <a:ext cx="3469341" cy="923330"/>
          </a:xfrm>
          <a:prstGeom prst="rect">
            <a:avLst/>
          </a:prstGeom>
          <a:noFill/>
          <a:ln>
            <a:solidFill>
              <a:schemeClr val="tx1"/>
            </a:solidFill>
          </a:ln>
        </p:spPr>
        <p:txBody>
          <a:bodyPr wrap="square" rtlCol="0">
            <a:spAutoFit/>
          </a:bodyPr>
          <a:lstStyle/>
          <a:p>
            <a:pPr algn="ctr"/>
            <a:r>
              <a:rPr lang="fr-FR" b="1" dirty="0" smtClean="0"/>
              <a:t>Former</a:t>
            </a:r>
          </a:p>
          <a:p>
            <a:r>
              <a:rPr lang="fr-FR" dirty="0" smtClean="0"/>
              <a:t>Le DD comme objet d’enseignement ex en géo ou SVT</a:t>
            </a:r>
            <a:endParaRPr lang="fr-FR" dirty="0"/>
          </a:p>
        </p:txBody>
      </p:sp>
      <p:sp>
        <p:nvSpPr>
          <p:cNvPr id="6" name="ZoneTexte 5"/>
          <p:cNvSpPr txBox="1"/>
          <p:nvPr/>
        </p:nvSpPr>
        <p:spPr>
          <a:xfrm>
            <a:off x="7100048" y="2420472"/>
            <a:ext cx="3227294" cy="923330"/>
          </a:xfrm>
          <a:prstGeom prst="rect">
            <a:avLst/>
          </a:prstGeom>
          <a:noFill/>
          <a:ln>
            <a:solidFill>
              <a:schemeClr val="tx1"/>
            </a:solidFill>
          </a:ln>
        </p:spPr>
        <p:txBody>
          <a:bodyPr wrap="square" rtlCol="0">
            <a:spAutoFit/>
          </a:bodyPr>
          <a:lstStyle/>
          <a:p>
            <a:pPr algn="ctr"/>
            <a:r>
              <a:rPr lang="fr-FR" b="1" dirty="0" smtClean="0"/>
              <a:t>Sensibilisation</a:t>
            </a:r>
          </a:p>
          <a:p>
            <a:r>
              <a:rPr lang="fr-FR" dirty="0" smtClean="0"/>
              <a:t>Ouverte par l’actualité, les médias…</a:t>
            </a:r>
            <a:endParaRPr lang="fr-FR" dirty="0"/>
          </a:p>
        </p:txBody>
      </p:sp>
      <p:sp>
        <p:nvSpPr>
          <p:cNvPr id="7" name="ZoneTexte 6"/>
          <p:cNvSpPr txBox="1"/>
          <p:nvPr/>
        </p:nvSpPr>
        <p:spPr>
          <a:xfrm>
            <a:off x="4719918" y="3832412"/>
            <a:ext cx="2380130" cy="1200329"/>
          </a:xfrm>
          <a:prstGeom prst="rect">
            <a:avLst/>
          </a:prstGeom>
          <a:noFill/>
          <a:ln>
            <a:solidFill>
              <a:schemeClr val="tx1"/>
            </a:solidFill>
          </a:ln>
        </p:spPr>
        <p:txBody>
          <a:bodyPr wrap="square" rtlCol="0">
            <a:spAutoFit/>
          </a:bodyPr>
          <a:lstStyle/>
          <a:p>
            <a:pPr algn="ctr"/>
            <a:r>
              <a:rPr lang="fr-FR" b="1" dirty="0" smtClean="0"/>
              <a:t>Faire</a:t>
            </a:r>
          </a:p>
          <a:p>
            <a:r>
              <a:rPr lang="fr-FR" dirty="0" smtClean="0"/>
              <a:t>Mise en action</a:t>
            </a:r>
          </a:p>
          <a:p>
            <a:r>
              <a:rPr lang="fr-FR" dirty="0" smtClean="0"/>
              <a:t>Ouverture d’un possible</a:t>
            </a:r>
            <a:endParaRPr lang="fr-FR" dirty="0"/>
          </a:p>
        </p:txBody>
      </p:sp>
      <p:cxnSp>
        <p:nvCxnSpPr>
          <p:cNvPr id="9" name="Connecteur droit avec flèche 8"/>
          <p:cNvCxnSpPr/>
          <p:nvPr/>
        </p:nvCxnSpPr>
        <p:spPr>
          <a:xfrm>
            <a:off x="4504765" y="2882137"/>
            <a:ext cx="7530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414247" y="2833736"/>
            <a:ext cx="5916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5909983" y="3095204"/>
            <a:ext cx="13447" cy="6992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51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limites…</a:t>
            </a:r>
            <a:endParaRPr lang="fr-FR" dirty="0"/>
          </a:p>
        </p:txBody>
      </p:sp>
      <p:sp>
        <p:nvSpPr>
          <p:cNvPr id="3" name="Espace réservé du contenu 2"/>
          <p:cNvSpPr>
            <a:spLocks noGrp="1"/>
          </p:cNvSpPr>
          <p:nvPr>
            <p:ph idx="1"/>
          </p:nvPr>
        </p:nvSpPr>
        <p:spPr/>
        <p:txBody>
          <a:bodyPr/>
          <a:lstStyle/>
          <a:p>
            <a:r>
              <a:rPr lang="fr-FR" dirty="0" smtClean="0"/>
              <a:t>Une adhésion limitée … voire une hostilité chez certains…</a:t>
            </a:r>
          </a:p>
          <a:p>
            <a:endParaRPr lang="fr-FR" dirty="0" smtClean="0"/>
          </a:p>
          <a:p>
            <a:r>
              <a:rPr lang="fr-FR" dirty="0" smtClean="0"/>
              <a:t>Trois sites, des équipes différentes : des interprétations différentes…</a:t>
            </a:r>
          </a:p>
          <a:p>
            <a:endParaRPr lang="fr-FR" dirty="0" smtClean="0"/>
          </a:p>
          <a:p>
            <a:r>
              <a:rPr lang="fr-FR" dirty="0" smtClean="0"/>
              <a:t>Une difficulté à mettre en œuvre réellement le volet « former »</a:t>
            </a:r>
            <a:endParaRPr lang="fr-FR" dirty="0"/>
          </a:p>
        </p:txBody>
      </p:sp>
    </p:spTree>
    <p:extLst>
      <p:ext uri="{BB962C8B-B14F-4D97-AF65-F5344CB8AC3E}">
        <p14:creationId xmlns:p14="http://schemas.microsoft.com/office/powerpoint/2010/main" val="229339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interrogations…</a:t>
            </a:r>
            <a:endParaRPr lang="fr-FR" dirty="0"/>
          </a:p>
        </p:txBody>
      </p:sp>
      <p:sp>
        <p:nvSpPr>
          <p:cNvPr id="3" name="Espace réservé du contenu 2"/>
          <p:cNvSpPr>
            <a:spLocks noGrp="1"/>
          </p:cNvSpPr>
          <p:nvPr>
            <p:ph idx="1"/>
          </p:nvPr>
        </p:nvSpPr>
        <p:spPr/>
        <p:txBody>
          <a:bodyPr/>
          <a:lstStyle/>
          <a:p>
            <a:pPr lvl="0"/>
            <a:r>
              <a:rPr lang="fr-FR" dirty="0">
                <a:solidFill>
                  <a:prstClr val="black"/>
                </a:solidFill>
              </a:rPr>
              <a:t>Comment passer d’un projet porté par quelques uns à un projet d’équipe et d’école ? </a:t>
            </a:r>
          </a:p>
          <a:p>
            <a:pPr lvl="0"/>
            <a:r>
              <a:rPr lang="fr-FR" dirty="0">
                <a:solidFill>
                  <a:prstClr val="black"/>
                </a:solidFill>
              </a:rPr>
              <a:t>Comment passer d’animations périphériques à </a:t>
            </a:r>
            <a:r>
              <a:rPr lang="fr-FR" dirty="0" smtClean="0">
                <a:solidFill>
                  <a:prstClr val="black"/>
                </a:solidFill>
              </a:rPr>
              <a:t>des activités vraiment porteuses pour la formation ? </a:t>
            </a:r>
          </a:p>
          <a:p>
            <a:pPr lvl="2"/>
            <a:r>
              <a:rPr lang="fr-FR" dirty="0" smtClean="0">
                <a:solidFill>
                  <a:prstClr val="black"/>
                </a:solidFill>
              </a:rPr>
              <a:t>=&gt; le rôle crucial des maquettes</a:t>
            </a:r>
            <a:endParaRPr lang="fr-FR" dirty="0">
              <a:solidFill>
                <a:prstClr val="black"/>
              </a:solidFill>
            </a:endParaRPr>
          </a:p>
          <a:p>
            <a:pPr lvl="0"/>
            <a:endParaRPr lang="fr-FR" dirty="0" smtClean="0">
              <a:solidFill>
                <a:prstClr val="black"/>
              </a:solidFill>
            </a:endParaRPr>
          </a:p>
          <a:p>
            <a:pPr lvl="0"/>
            <a:r>
              <a:rPr lang="fr-FR" dirty="0" smtClean="0">
                <a:solidFill>
                  <a:prstClr val="black"/>
                </a:solidFill>
              </a:rPr>
              <a:t>Comment articuler l’EDD et les ODD ? </a:t>
            </a:r>
          </a:p>
          <a:p>
            <a:pPr lvl="0"/>
            <a:endParaRPr lang="fr-FR" dirty="0">
              <a:solidFill>
                <a:prstClr val="black"/>
              </a:solidFill>
            </a:endParaRPr>
          </a:p>
          <a:p>
            <a:endParaRPr lang="fr-FR" dirty="0"/>
          </a:p>
        </p:txBody>
      </p:sp>
    </p:spTree>
    <p:extLst>
      <p:ext uri="{BB962C8B-B14F-4D97-AF65-F5344CB8AC3E}">
        <p14:creationId xmlns:p14="http://schemas.microsoft.com/office/powerpoint/2010/main" val="170285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remarques…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nécessité de garder un regard critique sur les ODD mais aussi sur le DD : </a:t>
            </a:r>
          </a:p>
          <a:p>
            <a:pPr marL="0" indent="0" algn="just">
              <a:buNone/>
            </a:pPr>
            <a:r>
              <a:rPr lang="fr-FR" dirty="0" smtClean="0"/>
              <a:t>« le « développement durable » a paradoxalement été inventé pour éviter une remise en question des sociétés de consommation des pays des </a:t>
            </a:r>
            <a:r>
              <a:rPr lang="fr-FR" dirty="0" err="1" smtClean="0"/>
              <a:t>Nords</a:t>
            </a:r>
            <a:r>
              <a:rPr lang="fr-FR" dirty="0" smtClean="0"/>
              <a:t>. (…) Même s’il est souvent véhiculé par des personnes bien intentionnées, le « développement durable » ne permet donc pas de résoudre les problèmes. Au contraire, il peut même tendre à les aggraver en créant l’illusion qu’aller vers toujours plus de « développement » pourrait éviter la dégradation accélérée de l’environnement »</a:t>
            </a:r>
          </a:p>
          <a:p>
            <a:pPr marL="3657600" lvl="8" indent="0">
              <a:buNone/>
            </a:pPr>
            <a:r>
              <a:rPr lang="fr-FR" dirty="0" smtClean="0"/>
              <a:t>Frédéric Durand, (géographe), L’Asie du Sud-Est, 2019</a:t>
            </a:r>
            <a:endParaRPr lang="fr-FR" dirty="0"/>
          </a:p>
        </p:txBody>
      </p:sp>
    </p:spTree>
    <p:extLst>
      <p:ext uri="{BB962C8B-B14F-4D97-AF65-F5344CB8AC3E}">
        <p14:creationId xmlns:p14="http://schemas.microsoft.com/office/powerpoint/2010/main" val="156842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85800"/>
            <a:ext cx="10515600" cy="5491163"/>
          </a:xfrm>
        </p:spPr>
        <p:txBody>
          <a:bodyPr/>
          <a:lstStyle/>
          <a:p>
            <a:pPr algn="just"/>
            <a:r>
              <a:rPr lang="fr-FR" dirty="0" smtClean="0"/>
              <a:t>Rapport Brundtland, 1987 : « La spirale descendante du paupérisme et de la dégradation environnementale est un gaspillage de notre potentiel et de nos ressources (…). Les relations existant entre le paupérisme, l’inégalité et la dégradation de l’environnement sont au centre de notre analyse et de nos recommandations »</a:t>
            </a:r>
          </a:p>
          <a:p>
            <a:endParaRPr lang="fr-FR" dirty="0"/>
          </a:p>
          <a:p>
            <a:r>
              <a:rPr lang="fr-FR" dirty="0"/>
              <a:t>ODD8 Travail décent et croissance </a:t>
            </a:r>
            <a:r>
              <a:rPr lang="fr-FR" dirty="0" smtClean="0"/>
              <a:t>économique : « Maintenir un taux de croissance économique par habitant adapté au contexte national et, en particulier, un taux de croissance annuelle du produit intérieur brut d’au moins 7% dans les pays les moins avancés » </a:t>
            </a:r>
            <a:r>
              <a:rPr lang="fr-FR" smtClean="0"/>
              <a:t>(cible 8.1)</a:t>
            </a:r>
            <a:endParaRPr lang="fr-FR" dirty="0"/>
          </a:p>
        </p:txBody>
      </p:sp>
    </p:spTree>
    <p:extLst>
      <p:ext uri="{BB962C8B-B14F-4D97-AF65-F5344CB8AC3E}">
        <p14:creationId xmlns:p14="http://schemas.microsoft.com/office/powerpoint/2010/main" val="3661443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réflexion sur les actions possibles en partant des ODD</a:t>
            </a:r>
            <a:endParaRPr lang="fr-FR" dirty="0"/>
          </a:p>
        </p:txBody>
      </p:sp>
      <p:sp>
        <p:nvSpPr>
          <p:cNvPr id="3" name="Espace réservé du contenu 2"/>
          <p:cNvSpPr>
            <a:spLocks noGrp="1"/>
          </p:cNvSpPr>
          <p:nvPr>
            <p:ph sz="half" idx="1"/>
          </p:nvPr>
        </p:nvSpPr>
        <p:spPr>
          <a:xfrm>
            <a:off x="838200" y="1825624"/>
            <a:ext cx="5181600" cy="5032375"/>
          </a:xfrm>
        </p:spPr>
        <p:txBody>
          <a:bodyPr>
            <a:normAutofit fontScale="92500" lnSpcReduction="10000"/>
          </a:bodyPr>
          <a:lstStyle/>
          <a:p>
            <a:r>
              <a:rPr lang="fr-FR" dirty="0"/>
              <a:t>Objectif 1 : Pas de </a:t>
            </a:r>
            <a:r>
              <a:rPr lang="fr-FR" dirty="0" smtClean="0"/>
              <a:t>pauvreté</a:t>
            </a:r>
          </a:p>
          <a:p>
            <a:r>
              <a:rPr lang="fr-FR" dirty="0"/>
              <a:t>Objectif 2 : Faim « zéro </a:t>
            </a:r>
            <a:r>
              <a:rPr lang="fr-FR" dirty="0" smtClean="0"/>
              <a:t>»</a:t>
            </a:r>
          </a:p>
          <a:p>
            <a:endParaRPr lang="fr-FR" dirty="0"/>
          </a:p>
          <a:p>
            <a:r>
              <a:rPr lang="fr-FR" dirty="0"/>
              <a:t>Objectif 3 : Bonne santé et bien </a:t>
            </a:r>
            <a:r>
              <a:rPr lang="fr-FR" dirty="0" smtClean="0"/>
              <a:t>être</a:t>
            </a:r>
          </a:p>
          <a:p>
            <a:r>
              <a:rPr lang="fr-FR" dirty="0"/>
              <a:t>Objectif 6 : Eau propre et </a:t>
            </a:r>
            <a:r>
              <a:rPr lang="fr-FR" dirty="0" smtClean="0"/>
              <a:t>assainissement</a:t>
            </a:r>
          </a:p>
          <a:p>
            <a:r>
              <a:rPr lang="fr-FR" dirty="0"/>
              <a:t>Objectif 7 : Energie propre et d’un coût </a:t>
            </a:r>
            <a:r>
              <a:rPr lang="fr-FR" dirty="0" smtClean="0"/>
              <a:t>abordable</a:t>
            </a:r>
          </a:p>
          <a:p>
            <a:r>
              <a:rPr lang="fr-FR" dirty="0"/>
              <a:t>Objectif 9 : Industrie, innovation et </a:t>
            </a:r>
            <a:r>
              <a:rPr lang="fr-FR" dirty="0" smtClean="0"/>
              <a:t>infrastructure</a:t>
            </a:r>
          </a:p>
          <a:p>
            <a:r>
              <a:rPr lang="fr-FR" dirty="0" smtClean="0"/>
              <a:t>…</a:t>
            </a:r>
            <a:endParaRPr lang="fr-FR" dirty="0"/>
          </a:p>
        </p:txBody>
      </p:sp>
      <p:sp>
        <p:nvSpPr>
          <p:cNvPr id="4" name="Espace réservé du contenu 3"/>
          <p:cNvSpPr>
            <a:spLocks noGrp="1"/>
          </p:cNvSpPr>
          <p:nvPr>
            <p:ph sz="half" idx="2"/>
          </p:nvPr>
        </p:nvSpPr>
        <p:spPr>
          <a:xfrm>
            <a:off x="5419165" y="1825625"/>
            <a:ext cx="6669741" cy="4351338"/>
          </a:xfrm>
        </p:spPr>
        <p:txBody>
          <a:bodyPr>
            <a:normAutofit fontScale="92500" lnSpcReduction="10000"/>
          </a:bodyPr>
          <a:lstStyle/>
          <a:p>
            <a:r>
              <a:rPr lang="fr-FR" sz="2400" dirty="0"/>
              <a:t>« Donnez ce que vous n’utilisez pas » =&gt; </a:t>
            </a:r>
            <a:r>
              <a:rPr lang="fr-FR" sz="2400" dirty="0" err="1" smtClean="0"/>
              <a:t>Gratiferia</a:t>
            </a:r>
            <a:endParaRPr lang="fr-FR" sz="2400" dirty="0" smtClean="0"/>
          </a:p>
          <a:p>
            <a:r>
              <a:rPr lang="fr-FR" sz="2400" dirty="0"/>
              <a:t>Sensibiliser les futurs enseignants à des modes de production agricoles durables =&gt; potager et </a:t>
            </a:r>
            <a:r>
              <a:rPr lang="fr-FR" sz="2400" dirty="0" err="1" smtClean="0"/>
              <a:t>permaculture</a:t>
            </a:r>
            <a:endParaRPr lang="fr-FR" sz="2400" dirty="0" smtClean="0"/>
          </a:p>
          <a:p>
            <a:r>
              <a:rPr lang="fr-FR" sz="2400" dirty="0"/>
              <a:t>Actions de l’Université sur la prévention : SIDA et MST, Tabac et </a:t>
            </a:r>
            <a:r>
              <a:rPr lang="fr-FR" sz="2400" dirty="0" smtClean="0"/>
              <a:t>drogues</a:t>
            </a:r>
          </a:p>
          <a:p>
            <a:r>
              <a:rPr lang="fr-FR" sz="2400" dirty="0"/>
              <a:t>Sensibilisation à la lutte contre le gaspillage de </a:t>
            </a:r>
            <a:r>
              <a:rPr lang="fr-FR" sz="2400" dirty="0" smtClean="0"/>
              <a:t>l’eau =&gt;A </a:t>
            </a:r>
            <a:r>
              <a:rPr lang="fr-FR" sz="2400" dirty="0"/>
              <a:t>faire : récupérateur d’eau de </a:t>
            </a:r>
            <a:r>
              <a:rPr lang="fr-FR" sz="2400" dirty="0" smtClean="0"/>
              <a:t>pluie</a:t>
            </a:r>
          </a:p>
          <a:p>
            <a:r>
              <a:rPr lang="fr-FR" sz="2400" dirty="0"/>
              <a:t>Utilisation d’ampoules à basse consommation.</a:t>
            </a:r>
          </a:p>
          <a:p>
            <a:r>
              <a:rPr lang="fr-FR" sz="2400" dirty="0"/>
              <a:t>Réglage de la chaudière pour réduire la consommation d’énergie en </a:t>
            </a:r>
            <a:r>
              <a:rPr lang="fr-FR" sz="2400" dirty="0" smtClean="0"/>
              <a:t>hiver</a:t>
            </a:r>
          </a:p>
          <a:p>
            <a:r>
              <a:rPr lang="fr-FR" sz="2400" dirty="0"/>
              <a:t>Action possible : utiliser une monnaie locale (si elle existe…)</a:t>
            </a:r>
          </a:p>
          <a:p>
            <a:endParaRPr lang="fr-FR" sz="2400" dirty="0"/>
          </a:p>
          <a:p>
            <a:endParaRPr lang="fr-FR" sz="2400" dirty="0"/>
          </a:p>
        </p:txBody>
      </p:sp>
    </p:spTree>
    <p:extLst>
      <p:ext uri="{BB962C8B-B14F-4D97-AF65-F5344CB8AC3E}">
        <p14:creationId xmlns:p14="http://schemas.microsoft.com/office/powerpoint/2010/main" val="180839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0191" y="738613"/>
            <a:ext cx="5326487" cy="3292475"/>
          </a:xfrm>
        </p:spPr>
        <p:txBody>
          <a:bodyPr>
            <a:normAutofit/>
          </a:bodyPr>
          <a:lstStyle/>
          <a:p>
            <a:r>
              <a:rPr lang="fr-FR" sz="2800" dirty="0" smtClean="0"/>
              <a:t>Une simple histoire de poules…</a:t>
            </a: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4945487" cy="6321054"/>
          </a:xfrm>
          <a:ln>
            <a:solidFill>
              <a:schemeClr val="tx1"/>
            </a:solidFill>
          </a:ln>
        </p:spPr>
      </p:pic>
      <p:sp>
        <p:nvSpPr>
          <p:cNvPr id="5" name="ZoneTexte 4"/>
          <p:cNvSpPr txBox="1"/>
          <p:nvPr/>
        </p:nvSpPr>
        <p:spPr>
          <a:xfrm>
            <a:off x="6040191" y="5756856"/>
            <a:ext cx="5576553" cy="646331"/>
          </a:xfrm>
          <a:prstGeom prst="rect">
            <a:avLst/>
          </a:prstGeom>
          <a:noFill/>
        </p:spPr>
        <p:txBody>
          <a:bodyPr wrap="square" rtlCol="0">
            <a:spAutoFit/>
          </a:bodyPr>
          <a:lstStyle/>
          <a:p>
            <a:r>
              <a:rPr lang="fr-FR" dirty="0" smtClean="0"/>
              <a:t>Affiche exposée à l’</a:t>
            </a:r>
            <a:r>
              <a:rPr lang="fr-FR" dirty="0" err="1" smtClean="0"/>
              <a:t>Inspé</a:t>
            </a:r>
            <a:r>
              <a:rPr lang="fr-FR" dirty="0" smtClean="0"/>
              <a:t> pour annoncer l’arrivée des poules, 2017-18.</a:t>
            </a:r>
            <a:endParaRPr lang="fr-FR" dirty="0"/>
          </a:p>
        </p:txBody>
      </p:sp>
    </p:spTree>
    <p:extLst>
      <p:ext uri="{BB962C8B-B14F-4D97-AF65-F5344CB8AC3E}">
        <p14:creationId xmlns:p14="http://schemas.microsoft.com/office/powerpoint/2010/main" val="1502910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879" y="376239"/>
            <a:ext cx="6574946" cy="4936352"/>
          </a:xfrm>
          <a:ln>
            <a:solidFill>
              <a:schemeClr val="tx1"/>
            </a:solidFill>
          </a:ln>
        </p:spPr>
      </p:pic>
      <p:sp>
        <p:nvSpPr>
          <p:cNvPr id="5" name="ZoneTexte 4"/>
          <p:cNvSpPr txBox="1"/>
          <p:nvPr/>
        </p:nvSpPr>
        <p:spPr>
          <a:xfrm>
            <a:off x="7100047" y="5849471"/>
            <a:ext cx="4289612" cy="369332"/>
          </a:xfrm>
          <a:prstGeom prst="rect">
            <a:avLst/>
          </a:prstGeom>
          <a:noFill/>
        </p:spPr>
        <p:txBody>
          <a:bodyPr wrap="square" rtlCol="0">
            <a:spAutoFit/>
          </a:bodyPr>
          <a:lstStyle/>
          <a:p>
            <a:r>
              <a:rPr lang="fr-FR" dirty="0" smtClean="0"/>
              <a:t>Affiche réalisée en mai 2018…</a:t>
            </a:r>
            <a:endParaRPr lang="fr-FR" dirty="0"/>
          </a:p>
        </p:txBody>
      </p:sp>
    </p:spTree>
    <p:extLst>
      <p:ext uri="{BB962C8B-B14F-4D97-AF65-F5344CB8AC3E}">
        <p14:creationId xmlns:p14="http://schemas.microsoft.com/office/powerpoint/2010/main" val="23410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44" y="365125"/>
            <a:ext cx="4740089" cy="6320118"/>
          </a:xfrm>
          <a:prstGeom prst="rect">
            <a:avLst/>
          </a:prstGeom>
          <a:ln>
            <a:solidFill>
              <a:schemeClr val="tx1"/>
            </a:solidFill>
          </a:ln>
        </p:spPr>
      </p:pic>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0" y="365124"/>
            <a:ext cx="4740088" cy="6320119"/>
          </a:xfrm>
          <a:ln>
            <a:solidFill>
              <a:schemeClr val="tx1"/>
            </a:solidFill>
          </a:ln>
        </p:spPr>
      </p:pic>
    </p:spTree>
    <p:extLst>
      <p:ext uri="{BB962C8B-B14F-4D97-AF65-F5344CB8AC3E}">
        <p14:creationId xmlns:p14="http://schemas.microsoft.com/office/powerpoint/2010/main" val="411095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90208" y="5065915"/>
            <a:ext cx="3451538" cy="1296250"/>
          </a:xfrm>
        </p:spPr>
        <p:txBody>
          <a:bodyPr>
            <a:normAutofit fontScale="90000"/>
          </a:bodyPr>
          <a:lstStyle/>
          <a:p>
            <a:r>
              <a:rPr lang="fr-FR" sz="2400" dirty="0" smtClean="0"/>
              <a:t>Document diffusé au sein de l’</a:t>
            </a:r>
            <a:r>
              <a:rPr lang="fr-FR" sz="2400" dirty="0" err="1" smtClean="0"/>
              <a:t>INSPé</a:t>
            </a:r>
            <a:r>
              <a:rPr lang="fr-FR" sz="2400" dirty="0" smtClean="0"/>
              <a:t> au moment de l’arrivée des poules, 2017-18</a:t>
            </a:r>
            <a:endParaRPr lang="fr-FR" sz="2400" dirty="0"/>
          </a:p>
        </p:txBody>
      </p:sp>
      <p:pic>
        <p:nvPicPr>
          <p:cNvPr id="6" name="Espace réservé du contenu 5"/>
          <p:cNvPicPr>
            <a:picLocks noGrp="1" noChangeAspect="1"/>
          </p:cNvPicPr>
          <p:nvPr>
            <p:ph idx="1"/>
          </p:nvPr>
        </p:nvPicPr>
        <p:blipFill rotWithShape="1">
          <a:blip r:embed="rId2"/>
          <a:srcRect l="30475" t="14575" r="30586" b="5215"/>
          <a:stretch/>
        </p:blipFill>
        <p:spPr>
          <a:xfrm>
            <a:off x="1725769" y="90373"/>
            <a:ext cx="5653825" cy="6547803"/>
          </a:xfrm>
          <a:prstGeom prst="rect">
            <a:avLst/>
          </a:prstGeom>
          <a:ln w="12700">
            <a:solidFill>
              <a:schemeClr val="tx1"/>
            </a:solidFill>
          </a:ln>
        </p:spPr>
      </p:pic>
    </p:spTree>
    <p:extLst>
      <p:ext uri="{BB962C8B-B14F-4D97-AF65-F5344CB8AC3E}">
        <p14:creationId xmlns:p14="http://schemas.microsoft.com/office/powerpoint/2010/main" val="168323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4434255" cy="661434"/>
          </a:xfrm>
        </p:spPr>
        <p:txBody>
          <a:bodyPr>
            <a:normAutofit/>
          </a:bodyPr>
          <a:lstStyle/>
          <a:p>
            <a:r>
              <a:rPr lang="fr-FR" sz="2000" dirty="0" smtClean="0"/>
              <a:t>Mettre en œuvre à l’</a:t>
            </a:r>
            <a:r>
              <a:rPr lang="fr-FR" sz="2000" dirty="0" err="1" smtClean="0"/>
              <a:t>Inspé</a:t>
            </a:r>
            <a:r>
              <a:rPr lang="fr-FR" sz="2000" dirty="0" smtClean="0"/>
              <a:t> une démarche comparable à celle du label E3D</a:t>
            </a:r>
            <a:endParaRPr lang="fr-FR" sz="2000" dirty="0"/>
          </a:p>
        </p:txBody>
      </p:sp>
      <p:sp>
        <p:nvSpPr>
          <p:cNvPr id="15" name="Zone de texte 2"/>
          <p:cNvSpPr txBox="1">
            <a:spLocks noChangeArrowheads="1"/>
          </p:cNvSpPr>
          <p:nvPr/>
        </p:nvSpPr>
        <p:spPr bwMode="auto">
          <a:xfrm>
            <a:off x="5215571" y="3552205"/>
            <a:ext cx="856425" cy="3179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Faire !</a:t>
            </a:r>
            <a:endParaRPr kumimoji="0" lang="fr-FR" altLang="fr-FR" b="0" i="0" u="none" strike="noStrike" cap="none" normalizeH="0" baseline="0" dirty="0" smtClean="0">
              <a:ln>
                <a:noFill/>
              </a:ln>
              <a:solidFill>
                <a:schemeClr val="tx1"/>
              </a:solidFill>
              <a:effectLst/>
              <a:latin typeface="Arial" panose="020B0604020202020204" pitchFamily="34" charset="0"/>
            </a:endParaRPr>
          </a:p>
        </p:txBody>
      </p:sp>
      <p:sp>
        <p:nvSpPr>
          <p:cNvPr id="16" name="Text Box 23"/>
          <p:cNvSpPr txBox="1">
            <a:spLocks noChangeArrowheads="1"/>
          </p:cNvSpPr>
          <p:nvPr/>
        </p:nvSpPr>
        <p:spPr bwMode="auto">
          <a:xfrm>
            <a:off x="5892459" y="1466138"/>
            <a:ext cx="2690394" cy="15186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potager : </a:t>
            </a:r>
            <a:endParaRPr kumimoji="0" lang="fr-FR" altLang="fr-F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Mettre les mains dans la terre et cultiver légumes et plantes pour mesurer les enjeux d’une agriculture durable et d’une alimentation saine </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p:txBody>
      </p:sp>
      <p:sp>
        <p:nvSpPr>
          <p:cNvPr id="17" name="Text Box 19"/>
          <p:cNvSpPr txBox="1">
            <a:spLocks noChangeArrowheads="1"/>
          </p:cNvSpPr>
          <p:nvPr/>
        </p:nvSpPr>
        <p:spPr bwMode="auto">
          <a:xfrm>
            <a:off x="2561124" y="1861643"/>
            <a:ext cx="2594109" cy="1090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poulailler : </a:t>
            </a:r>
            <a:endParaRPr kumimoji="0" lang="fr-FR" altLang="fr-F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Elever des poules pour découvrir le vivant, apprendre à le respecter et réduire ses déchets alimentaires</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p:txBody>
      </p:sp>
      <p:sp>
        <p:nvSpPr>
          <p:cNvPr id="18" name="Text Box 22"/>
          <p:cNvSpPr txBox="1">
            <a:spLocks noChangeArrowheads="1"/>
          </p:cNvSpPr>
          <p:nvPr/>
        </p:nvSpPr>
        <p:spPr bwMode="auto">
          <a:xfrm>
            <a:off x="6568305" y="3396054"/>
            <a:ext cx="2382286" cy="11695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compost : </a:t>
            </a:r>
            <a:endParaRPr kumimoji="0" lang="fr-FR" altLang="fr-F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Utiliser un composteur pour réduire ses déchets et mesurer les problèmes posés par l’augmentation de ceux-ci</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p:txBody>
      </p:sp>
      <p:sp>
        <p:nvSpPr>
          <p:cNvPr id="19" name="Text Box 21"/>
          <p:cNvSpPr txBox="1">
            <a:spLocks noChangeArrowheads="1"/>
          </p:cNvSpPr>
          <p:nvPr/>
        </p:nvSpPr>
        <p:spPr bwMode="auto">
          <a:xfrm>
            <a:off x="1918347" y="3505124"/>
            <a:ext cx="2721872" cy="1200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refuge LPO : </a:t>
            </a:r>
            <a:endParaRPr kumimoji="0" lang="fr-FR" altLang="fr-F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prendre conscience de la biodiversité, favoriser et protéger les oiseaux </a:t>
            </a:r>
            <a:endParaRPr kumimoji="0" lang="fr-FR" altLang="fr-FR" sz="1600" b="0" i="0" u="none" strike="noStrike" cap="none" normalizeH="0" baseline="0" dirty="0" smtClean="0">
              <a:ln>
                <a:noFill/>
              </a:ln>
              <a:solidFill>
                <a:schemeClr val="tx1"/>
              </a:solidFill>
              <a:effectLst/>
              <a:latin typeface="Arial" panose="020B0604020202020204" pitchFamily="34" charset="0"/>
            </a:endParaRPr>
          </a:p>
        </p:txBody>
      </p:sp>
      <p:sp>
        <p:nvSpPr>
          <p:cNvPr id="20" name="Text Box 24"/>
          <p:cNvSpPr txBox="1">
            <a:spLocks noChangeArrowheads="1"/>
          </p:cNvSpPr>
          <p:nvPr/>
        </p:nvSpPr>
        <p:spPr bwMode="auto">
          <a:xfrm>
            <a:off x="4397030" y="5080467"/>
            <a:ext cx="2586866" cy="1237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Covoiturer et circuler à vélo : </a:t>
            </a:r>
            <a:endParaRPr kumimoji="0" lang="fr-FR" altLang="fr-F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Favoriser le covoiturage et l’usage du vélo pour réduire nos émissions de gaz à effets de serre</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p:txBody>
      </p:sp>
      <p:pic>
        <p:nvPicPr>
          <p:cNvPr id="2075"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19" y="3982417"/>
            <a:ext cx="724564" cy="601060"/>
          </a:xfrm>
          <a:prstGeom prst="rect">
            <a:avLst/>
          </a:prstGeom>
          <a:noFill/>
          <a:extLst>
            <a:ext uri="{909E8E84-426E-40DD-AFC4-6F175D3DCCD1}">
              <a14:hiddenFill xmlns:a14="http://schemas.microsoft.com/office/drawing/2010/main">
                <a:solidFill>
                  <a:srgbClr val="FFFFFF"/>
                </a:solidFill>
              </a14:hiddenFill>
            </a:ext>
          </a:extLst>
        </p:spPr>
      </p:pic>
      <p:pic>
        <p:nvPicPr>
          <p:cNvPr id="2076"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10592">
            <a:off x="5967898" y="3780269"/>
            <a:ext cx="757343" cy="917868"/>
          </a:xfrm>
          <a:prstGeom prst="rect">
            <a:avLst/>
          </a:prstGeom>
          <a:noFill/>
          <a:extLst>
            <a:ext uri="{909E8E84-426E-40DD-AFC4-6F175D3DCCD1}">
              <a14:hiddenFill xmlns:a14="http://schemas.microsoft.com/office/drawing/2010/main">
                <a:solidFill>
                  <a:srgbClr val="FFFFFF"/>
                </a:solidFill>
              </a14:hiddenFill>
            </a:ext>
          </a:extLst>
        </p:spPr>
      </p:pic>
      <p:pic>
        <p:nvPicPr>
          <p:cNvPr id="2077"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90928">
            <a:off x="5304545" y="4222940"/>
            <a:ext cx="607440" cy="73619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0"/>
          <p:cNvSpPr>
            <a:spLocks noChangeArrowheads="1"/>
          </p:cNvSpPr>
          <p:nvPr/>
        </p:nvSpPr>
        <p:spPr bwMode="auto">
          <a:xfrm>
            <a:off x="4015408" y="14709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6" name="Image 25"/>
          <p:cNvPicPr>
            <a:picLocks noChangeAspect="1"/>
          </p:cNvPicPr>
          <p:nvPr/>
        </p:nvPicPr>
        <p:blipFill>
          <a:blip r:embed="rId4"/>
          <a:stretch>
            <a:fillRect/>
          </a:stretch>
        </p:blipFill>
        <p:spPr>
          <a:xfrm rot="11205946">
            <a:off x="4198236" y="2698796"/>
            <a:ext cx="1012024" cy="1115665"/>
          </a:xfrm>
          <a:prstGeom prst="rect">
            <a:avLst/>
          </a:prstGeom>
        </p:spPr>
      </p:pic>
      <p:pic>
        <p:nvPicPr>
          <p:cNvPr id="27" name="Image 26"/>
          <p:cNvPicPr>
            <a:picLocks noChangeAspect="1"/>
          </p:cNvPicPr>
          <p:nvPr/>
        </p:nvPicPr>
        <p:blipFill>
          <a:blip r:embed="rId4"/>
          <a:stretch>
            <a:fillRect/>
          </a:stretch>
        </p:blipFill>
        <p:spPr>
          <a:xfrm rot="15858943">
            <a:off x="5612074" y="2750487"/>
            <a:ext cx="716236" cy="789586"/>
          </a:xfrm>
          <a:prstGeom prst="rect">
            <a:avLst/>
          </a:prstGeom>
        </p:spPr>
      </p:pic>
    </p:spTree>
    <p:extLst>
      <p:ext uri="{BB962C8B-B14F-4D97-AF65-F5344CB8AC3E}">
        <p14:creationId xmlns:p14="http://schemas.microsoft.com/office/powerpoint/2010/main" val="388271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potager</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16" y="1529789"/>
            <a:ext cx="5149976" cy="3862482"/>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8389" y="1529789"/>
            <a:ext cx="5149976" cy="3862482"/>
          </a:xfrm>
          <a:prstGeom prst="rect">
            <a:avLst/>
          </a:prstGeom>
        </p:spPr>
      </p:pic>
    </p:spTree>
    <p:extLst>
      <p:ext uri="{BB962C8B-B14F-4D97-AF65-F5344CB8AC3E}">
        <p14:creationId xmlns:p14="http://schemas.microsoft.com/office/powerpoint/2010/main" val="4078964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21" y="79188"/>
            <a:ext cx="3683374" cy="491116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684" y="2272553"/>
            <a:ext cx="5898776" cy="4424082"/>
          </a:xfrm>
          <a:prstGeom prst="rect">
            <a:avLst/>
          </a:prstGeom>
        </p:spPr>
      </p:pic>
      <p:pic>
        <p:nvPicPr>
          <p:cNvPr id="8" name="Espace réservé du contenu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799119" y="639016"/>
            <a:ext cx="3263503" cy="4351338"/>
          </a:xfrm>
        </p:spPr>
      </p:pic>
    </p:spTree>
    <p:extLst>
      <p:ext uri="{BB962C8B-B14F-4D97-AF65-F5344CB8AC3E}">
        <p14:creationId xmlns:p14="http://schemas.microsoft.com/office/powerpoint/2010/main" val="1164572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poulailler</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990" y="1980033"/>
            <a:ext cx="4612092" cy="3459069"/>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024" y="793377"/>
            <a:ext cx="6580095" cy="4935071"/>
          </a:xfrm>
          <a:prstGeom prst="rect">
            <a:avLst/>
          </a:prstGeom>
        </p:spPr>
      </p:pic>
    </p:spTree>
    <p:extLst>
      <p:ext uri="{BB962C8B-B14F-4D97-AF65-F5344CB8AC3E}">
        <p14:creationId xmlns:p14="http://schemas.microsoft.com/office/powerpoint/2010/main" val="32923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408" y="255681"/>
            <a:ext cx="4350933" cy="3263200"/>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48" y="3644155"/>
            <a:ext cx="4041651" cy="303123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495" y="1465731"/>
            <a:ext cx="5809129" cy="4356847"/>
          </a:xfrm>
          <a:prstGeom prst="rect">
            <a:avLst/>
          </a:prstGeom>
        </p:spPr>
      </p:pic>
    </p:spTree>
    <p:extLst>
      <p:ext uri="{BB962C8B-B14F-4D97-AF65-F5344CB8AC3E}">
        <p14:creationId xmlns:p14="http://schemas.microsoft.com/office/powerpoint/2010/main" val="279543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529</Words>
  <Application>Microsoft Office PowerPoint</Application>
  <PresentationFormat>Grand écran</PresentationFormat>
  <Paragraphs>113</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Times New Roman</vt:lpstr>
      <vt:lpstr>Thème Office</vt:lpstr>
      <vt:lpstr>Une pédagogie par l’action : Faire, sensibiliser et former</vt:lpstr>
      <vt:lpstr>Une simple histoire de poules…</vt:lpstr>
      <vt:lpstr>Présentation PowerPoint</vt:lpstr>
      <vt:lpstr>Document diffusé au sein de l’INSPé au moment de l’arrivée des poules, 2017-18</vt:lpstr>
      <vt:lpstr>Mettre en œuvre à l’Inspé une démarche comparable à celle du label E3D</vt:lpstr>
      <vt:lpstr>Un potager</vt:lpstr>
      <vt:lpstr>Présentation PowerPoint</vt:lpstr>
      <vt:lpstr>Un poulailler</vt:lpstr>
      <vt:lpstr>Présentation PowerPoint</vt:lpstr>
      <vt:lpstr>Présentation PowerPoint</vt:lpstr>
      <vt:lpstr>La fête de la Terre</vt:lpstr>
      <vt:lpstr>Le Printemps des Poètes 2019 : La Beauté </vt:lpstr>
      <vt:lpstr>Présentation PowerPoint</vt:lpstr>
      <vt:lpstr>Présentation PowerPoint</vt:lpstr>
      <vt:lpstr>Des limites…</vt:lpstr>
      <vt:lpstr>Des interrogations…</vt:lpstr>
      <vt:lpstr>Quelques remarques…</vt:lpstr>
      <vt:lpstr>Présentation PowerPoint</vt:lpstr>
      <vt:lpstr>Une réflexion sur les actions possibles en partant des ODD</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pédagogie par l’action : Faire, sensibiliser et former</dc:title>
  <dc:creator>Sandra Plantier</dc:creator>
  <cp:lastModifiedBy>Didier MULNET</cp:lastModifiedBy>
  <cp:revision>22</cp:revision>
  <dcterms:created xsi:type="dcterms:W3CDTF">2020-03-09T14:27:19Z</dcterms:created>
  <dcterms:modified xsi:type="dcterms:W3CDTF">2020-03-20T16:59:32Z</dcterms:modified>
</cp:coreProperties>
</file>