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82" r:id="rId3"/>
    <p:sldId id="260" r:id="rId4"/>
    <p:sldId id="262" r:id="rId5"/>
    <p:sldId id="264" r:id="rId6"/>
    <p:sldId id="266" r:id="rId7"/>
    <p:sldId id="265" r:id="rId8"/>
    <p:sldId id="269" r:id="rId9"/>
    <p:sldId id="270" r:id="rId10"/>
    <p:sldId id="271" r:id="rId11"/>
    <p:sldId id="274" r:id="rId12"/>
    <p:sldId id="272" r:id="rId13"/>
    <p:sldId id="275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689B4-6945-48F9-8B0A-CB9AD95F2B78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B3362-B661-4AC1-9F9C-406307903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95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6EC0D-1266-4A04-BA4B-FF4EB3635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3C8318-053C-43E1-8902-8F7D2178D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FE837-607D-41EA-9E62-35AF1741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1BF31-A7F2-499D-8459-1C45EE20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38EBE-4399-473D-A9EC-A40C5C7A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41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7EC190-F67A-4EE6-8AD5-237B7984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3F30F1-A688-439B-86B1-BDCB14ACC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30496B-BE16-4478-B61D-0EA8C476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DD4804-BC0D-43D1-B1EE-B183F0E4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6869B7-0AB9-4FC1-BA0C-1E2BCB36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14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721C235-2ECB-49D8-93E4-0A7C3F2B9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EE19B-386A-4E8E-8A29-2B68287A8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C35AF2-DCE8-4D1F-A8B4-53576B54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C3F119-2B91-4CFD-97AC-23A92F5C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BBDE7-7B46-430B-A6D7-7C642CDC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3698A-D862-48E7-A71C-8E8CD073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C3687D-A37B-475B-A3B2-D5A38ACCB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B3BF45-CE77-4767-BCFE-689C7F65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702995-BBB3-4051-B2F0-DBFC830F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BEDC6A-4E4D-481F-89DF-0992AF85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65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9DBD5-54DD-426A-9C92-340351BF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8A056F-CF86-4CAF-B988-9670A3F17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CE422-8DD9-4FD5-A001-1DED7B1C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397392-5461-4EB6-A659-3E9876AE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452726-353B-4625-89CF-412917B0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13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D595A-311B-4EB7-92D2-C8579BA3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B7916-E55C-4823-9224-75002A522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56CF71-B11E-4D63-9DAF-1E2F93385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A7484E-D004-4EA0-AD67-FE1C91D0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DD8D78-5EF0-481B-A17E-3E664D78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CA1897-340C-4EF0-A37C-9C9D5555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79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4F114-1A07-47B2-85C7-EF85F56A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4A1A40-EE5A-4864-856A-5922AB77C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62B6F0-F482-4136-8165-AE4A548F9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B447B1-B6EA-4380-AF9F-F38A2F1BC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53C4A6-17CA-4D25-AC66-FCB0330F7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36C264-AF94-4473-9DE6-A1663E74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5E6F01-7538-4859-9915-24DB8E40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580BDA-5257-4113-9E7C-BA5209B5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5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FC3AA-F1A6-4D49-9A2D-50F516B8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1A0BF1-D310-480A-8030-656B9901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C04755-7705-4A5D-B25B-CDEAD27F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359824-B975-4A73-9CBB-DFCB94FB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74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D9F5D0-ECE8-4F0C-89C6-C137DFC9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55CBE8-9076-493D-B340-64C713AF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38FEC2-F18D-4A05-A103-C3FFD34E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D29CA-EFFF-4DDB-919B-9F4874E7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8237F9-9158-4FEE-A7D3-CC07FEA7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6F08FA-6CDE-45D7-BF9E-90F5B18B8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CAAC42-39D7-4F48-84A9-F3B94C9A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DAF36-33EA-4330-9F74-11D7D3693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427681-94E2-4486-8FFA-CE1E1F85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3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B10E5-DC5E-4B99-82B0-689B6205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FC5571-CA17-455D-A0F4-8778A3024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4735D5-BBA0-4F60-9579-58729B90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07DB2F-6358-4EB8-884D-636637ED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2F9BB6-9473-4094-A419-88F80FDB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025096-201F-46FF-8688-15EEA6A0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1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D1105B-8B2E-49AA-981F-8D0FDBC0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0BBB8B-0629-4FDC-9B7B-A8B46EEF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A27D6-AD87-4D65-824E-7C1553E54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08E6-95CE-4503-8BAC-E910D6E3D4A3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796989-5DD4-4F33-9B0E-FFE22136E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78B09-5727-485D-A102-4C53DAA79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E6D8-E562-4B92-962A-072CADEBA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69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07D9F3-2ED4-481C-900E-45417889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98"/>
            <a:ext cx="10515600" cy="821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Séminaire : « Former les enseignants du XXI</a:t>
            </a:r>
            <a:r>
              <a:rPr lang="fr-FR" sz="24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 siècle à une prise en compte éducative des Objectifs du Développement Durable</a:t>
            </a:r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1289B17-77E3-47DF-AEE8-18529E3B1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0" y="1531039"/>
            <a:ext cx="5307668" cy="1452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14CDD7-725F-455F-AD0F-ABEF9BA9F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56" y="1695826"/>
            <a:ext cx="2586544" cy="11231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E52DA7-1AA2-40C2-95FE-00B262527E49}"/>
              </a:ext>
            </a:extLst>
          </p:cNvPr>
          <p:cNvSpPr/>
          <p:nvPr/>
        </p:nvSpPr>
        <p:spPr>
          <a:xfrm>
            <a:off x="858982" y="123964"/>
            <a:ext cx="10381673" cy="92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5582F8-19F4-421C-ADD3-F0BB144248A8}"/>
              </a:ext>
            </a:extLst>
          </p:cNvPr>
          <p:cNvSpPr txBox="1"/>
          <p:nvPr/>
        </p:nvSpPr>
        <p:spPr>
          <a:xfrm>
            <a:off x="1935332" y="3572635"/>
            <a:ext cx="886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i="1" dirty="0">
                <a:latin typeface="Cambria" panose="02040503050406030204" pitchFamily="18" charset="0"/>
                <a:ea typeface="Cambria" panose="02040503050406030204" pitchFamily="18" charset="0"/>
              </a:rPr>
              <a:t>« </a:t>
            </a:r>
            <a:r>
              <a:rPr lang="fr-FR" sz="4200" b="1" dirty="0">
                <a:latin typeface="Cambria" panose="02040503050406030204" pitchFamily="18" charset="0"/>
                <a:ea typeface="Cambria" panose="02040503050406030204" pitchFamily="18" charset="0"/>
              </a:rPr>
              <a:t>Vivre l’insularité</a:t>
            </a:r>
            <a:r>
              <a:rPr lang="fr-FR" sz="4200" b="1" i="1" dirty="0">
                <a:latin typeface="Cambria" panose="02040503050406030204" pitchFamily="18" charset="0"/>
                <a:ea typeface="Cambria" panose="02040503050406030204" pitchFamily="18" charset="0"/>
              </a:rPr>
              <a:t> »</a:t>
            </a:r>
          </a:p>
          <a:p>
            <a:pPr algn="ctr"/>
            <a:endParaRPr lang="fr-FR" dirty="0"/>
          </a:p>
          <a:p>
            <a:pPr algn="ctr"/>
            <a:r>
              <a:rPr lang="fr-FR" sz="2400" i="1" dirty="0"/>
              <a:t>Les ODD dans les pratiques pédagogiques des centres de diffusion de culture scientifique (exemple de Vulcania) : bénéfices et limites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3F259A-F365-4396-BBD9-6D27A9788E28}"/>
              </a:ext>
            </a:extLst>
          </p:cNvPr>
          <p:cNvSpPr txBox="1"/>
          <p:nvPr/>
        </p:nvSpPr>
        <p:spPr>
          <a:xfrm>
            <a:off x="4216893" y="5770853"/>
            <a:ext cx="78922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Jean Duchesne</a:t>
            </a:r>
            <a:r>
              <a:rPr lang="fr-FR" sz="1600" b="1" baseline="30000" dirty="0"/>
              <a:t>1</a:t>
            </a:r>
            <a:r>
              <a:rPr lang="fr-FR" sz="1600" b="1" dirty="0"/>
              <a:t>, Saïd Mourtada</a:t>
            </a:r>
            <a:r>
              <a:rPr lang="fr-FR" sz="1600" b="1" baseline="30000" dirty="0"/>
              <a:t>2</a:t>
            </a:r>
            <a:r>
              <a:rPr lang="fr-FR" sz="1600" b="1" dirty="0"/>
              <a:t> et Isabelle Buisson</a:t>
            </a:r>
            <a:r>
              <a:rPr lang="fr-FR" sz="1600" b="1" baseline="30000" dirty="0"/>
              <a:t>3</a:t>
            </a:r>
            <a:endParaRPr lang="fr-FR" sz="1600" b="1" dirty="0"/>
          </a:p>
          <a:p>
            <a:r>
              <a:rPr lang="fr-FR" sz="1400" dirty="0"/>
              <a:t>1. Etudiant MEEF2, INSPE Clermont-Ferrand, 63 402 Chamalières</a:t>
            </a:r>
            <a:br>
              <a:rPr lang="fr-FR" sz="1400" dirty="0"/>
            </a:br>
            <a:r>
              <a:rPr lang="fr-FR" sz="1400" dirty="0"/>
              <a:t>2. Service scientifique et pôle pédagogique de Vulcania, Route de Mazaves, 63 260 Saint-Ours-les-Roches</a:t>
            </a:r>
            <a:br>
              <a:rPr lang="fr-FR" sz="1400" dirty="0"/>
            </a:br>
            <a:r>
              <a:rPr lang="fr-FR" sz="1400" dirty="0"/>
              <a:t>3. Professeure SVT, Lycée jeanne d’Arc, 63 000 Clermont-Ferrand</a:t>
            </a:r>
          </a:p>
        </p:txBody>
      </p:sp>
    </p:spTree>
    <p:extLst>
      <p:ext uri="{BB962C8B-B14F-4D97-AF65-F5344CB8AC3E}">
        <p14:creationId xmlns:p14="http://schemas.microsoft.com/office/powerpoint/2010/main" val="3872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6A69B7C-0DC4-435C-95E5-7E4CC53135DB}"/>
              </a:ext>
            </a:extLst>
          </p:cNvPr>
          <p:cNvSpPr/>
          <p:nvPr/>
        </p:nvSpPr>
        <p:spPr>
          <a:xfrm>
            <a:off x="1421907" y="408373"/>
            <a:ext cx="9348186" cy="96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PHASE 1 : Présentation de la démarche en contextualisant la thématique du jeu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CECD1C0-5EF9-4678-BE52-8A6147F50E13}"/>
              </a:ext>
            </a:extLst>
          </p:cNvPr>
          <p:cNvSpPr/>
          <p:nvPr/>
        </p:nvSpPr>
        <p:spPr>
          <a:xfrm>
            <a:off x="1421907" y="1954568"/>
            <a:ext cx="9348186" cy="96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PHASE 2 : Appropriation des documents ressources et préparation de l’argumentaire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F35AA50-2C26-4249-8029-E95B70ADE666}"/>
              </a:ext>
            </a:extLst>
          </p:cNvPr>
          <p:cNvSpPr/>
          <p:nvPr/>
        </p:nvSpPr>
        <p:spPr>
          <a:xfrm>
            <a:off x="1421907" y="3500763"/>
            <a:ext cx="9348186" cy="96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PHASE 3 : Echange, débat et vote sur le projet le plus pertinent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C6B06E6-3451-41EB-BD99-2F3CF6DC9D6E}"/>
              </a:ext>
            </a:extLst>
          </p:cNvPr>
          <p:cNvSpPr/>
          <p:nvPr/>
        </p:nvSpPr>
        <p:spPr>
          <a:xfrm>
            <a:off x="1421907" y="5046958"/>
            <a:ext cx="9348186" cy="96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PHASE 4 : Analyse et conclusion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B4C8DC31-2D95-4E21-A0BD-0017AA741D1A}"/>
              </a:ext>
            </a:extLst>
          </p:cNvPr>
          <p:cNvSpPr/>
          <p:nvPr/>
        </p:nvSpPr>
        <p:spPr>
          <a:xfrm>
            <a:off x="5928804" y="1487750"/>
            <a:ext cx="334392" cy="35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9B3D168A-C33A-42BE-903E-D0AFAF5F6658}"/>
              </a:ext>
            </a:extLst>
          </p:cNvPr>
          <p:cNvSpPr/>
          <p:nvPr/>
        </p:nvSpPr>
        <p:spPr>
          <a:xfrm>
            <a:off x="5928804" y="3033945"/>
            <a:ext cx="334392" cy="35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AC2184E-B962-4859-92BD-203D12B46486}"/>
              </a:ext>
            </a:extLst>
          </p:cNvPr>
          <p:cNvSpPr/>
          <p:nvPr/>
        </p:nvSpPr>
        <p:spPr>
          <a:xfrm>
            <a:off x="5928804" y="4580140"/>
            <a:ext cx="334392" cy="35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41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56CBB6-4E61-42A6-A055-8C174F153D7B}"/>
              </a:ext>
            </a:extLst>
          </p:cNvPr>
          <p:cNvSpPr txBox="1"/>
          <p:nvPr/>
        </p:nvSpPr>
        <p:spPr>
          <a:xfrm>
            <a:off x="736847" y="594804"/>
            <a:ext cx="83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PHASE 1 : Présentation de la démarche et contextualisation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4C5A2A-C19A-4F5E-8F9F-39E39AE2433D}"/>
              </a:ext>
            </a:extLst>
          </p:cNvPr>
          <p:cNvSpPr txBox="1"/>
          <p:nvPr/>
        </p:nvSpPr>
        <p:spPr>
          <a:xfrm>
            <a:off x="887767" y="1287262"/>
            <a:ext cx="101027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Explication développement de la séance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Explication et distribution des rôles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Répartition des groupes + distribution des documents 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b="1" dirty="0">
                <a:solidFill>
                  <a:srgbClr val="FF0000"/>
                </a:solidFill>
              </a:rPr>
              <a:t>DEUX SOLUTIONS POUR LA REPARTITION DES GROUPES </a:t>
            </a:r>
            <a:r>
              <a:rPr lang="fr-FR" sz="2000" dirty="0"/>
              <a:t>:  EN AMONT de la séance // AU DEBUT de la séance</a:t>
            </a:r>
          </a:p>
          <a:p>
            <a:r>
              <a:rPr lang="fr-FR" sz="2000" dirty="0"/>
              <a:t>+ BUT DE L’ACTIVITE : une participation équilibrée</a:t>
            </a:r>
          </a:p>
          <a:p>
            <a:endParaRPr lang="fr-FR" sz="2000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CE3208-8237-4170-BAFB-F0EF23A1FC7F}"/>
              </a:ext>
            </a:extLst>
          </p:cNvPr>
          <p:cNvSpPr txBox="1"/>
          <p:nvPr/>
        </p:nvSpPr>
        <p:spPr>
          <a:xfrm>
            <a:off x="887767" y="2306109"/>
            <a:ext cx="413699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Représentants Maldives 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Représentants des migrants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Représentantes association « Espoir pour les femmes</a:t>
            </a:r>
          </a:p>
          <a:p>
            <a:pPr marL="285750" indent="-285750">
              <a:buFontTx/>
              <a:buChar char="-"/>
            </a:pPr>
            <a:r>
              <a:rPr lang="fr-FR" dirty="0"/>
              <a:t>Anciens gérants d’une île-hôtel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40F80B-CE2A-4D13-B5E6-7A9FBCB94F02}"/>
              </a:ext>
            </a:extLst>
          </p:cNvPr>
          <p:cNvSpPr txBox="1"/>
          <p:nvPr/>
        </p:nvSpPr>
        <p:spPr>
          <a:xfrm>
            <a:off x="6276512" y="2306109"/>
            <a:ext cx="471404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Représentants Vanuatu </a:t>
            </a:r>
            <a:r>
              <a:rPr lang="fr-FR" dirty="0"/>
              <a:t>:</a:t>
            </a:r>
          </a:p>
          <a:p>
            <a:pPr marL="285750" indent="-285750">
              <a:buFontTx/>
              <a:buChar char="-"/>
            </a:pPr>
            <a:r>
              <a:rPr lang="fr-FR" dirty="0"/>
              <a:t>Mairie de Luganville</a:t>
            </a:r>
          </a:p>
          <a:p>
            <a:pPr marL="285750" indent="-285750">
              <a:buFontTx/>
              <a:buChar char="-"/>
            </a:pPr>
            <a:r>
              <a:rPr lang="fr-FR" dirty="0"/>
              <a:t>Représentantes des femmes des « cases restaurants »</a:t>
            </a:r>
          </a:p>
          <a:p>
            <a:pPr marL="285750" indent="-285750">
              <a:buFontTx/>
              <a:buChar char="-"/>
            </a:pPr>
            <a:r>
              <a:rPr lang="fr-FR" dirty="0"/>
              <a:t>Ingénieur environnement</a:t>
            </a:r>
          </a:p>
        </p:txBody>
      </p:sp>
    </p:spTree>
    <p:extLst>
      <p:ext uri="{BB962C8B-B14F-4D97-AF65-F5344CB8AC3E}">
        <p14:creationId xmlns:p14="http://schemas.microsoft.com/office/powerpoint/2010/main" val="127381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56CBB6-4E61-42A6-A055-8C174F153D7B}"/>
              </a:ext>
            </a:extLst>
          </p:cNvPr>
          <p:cNvSpPr txBox="1"/>
          <p:nvPr/>
        </p:nvSpPr>
        <p:spPr>
          <a:xfrm>
            <a:off x="736847" y="594804"/>
            <a:ext cx="83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PHASE 2 : Appropriation des documents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4C5A2A-C19A-4F5E-8F9F-39E39AE2433D}"/>
              </a:ext>
            </a:extLst>
          </p:cNvPr>
          <p:cNvSpPr txBox="1"/>
          <p:nvPr/>
        </p:nvSpPr>
        <p:spPr>
          <a:xfrm>
            <a:off x="887767" y="1287262"/>
            <a:ext cx="1010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Appropriation des documents via une fiche synthèse pour chaque groupe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FE79C2-FF22-4261-B770-767453BFD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8" y="2024260"/>
            <a:ext cx="6597782" cy="4402915"/>
          </a:xfrm>
          <a:prstGeom prst="rect">
            <a:avLst/>
          </a:prstGeom>
        </p:spPr>
      </p:pic>
      <p:pic>
        <p:nvPicPr>
          <p:cNvPr id="13" name="Image 1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13F4DDE-C899-4806-8B49-0F218CEFC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19" y="1687372"/>
            <a:ext cx="4384703" cy="50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22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56CBB6-4E61-42A6-A055-8C174F153D7B}"/>
              </a:ext>
            </a:extLst>
          </p:cNvPr>
          <p:cNvSpPr txBox="1"/>
          <p:nvPr/>
        </p:nvSpPr>
        <p:spPr>
          <a:xfrm>
            <a:off x="736847" y="594804"/>
            <a:ext cx="83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PHASE 3 : Débat</a:t>
            </a:r>
            <a:endParaRPr lang="fr-FR" sz="2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E2B51C-DD9A-48EA-A11F-81C58DE167F4}"/>
              </a:ext>
            </a:extLst>
          </p:cNvPr>
          <p:cNvSpPr txBox="1"/>
          <p:nvPr/>
        </p:nvSpPr>
        <p:spPr>
          <a:xfrm>
            <a:off x="852256" y="1216241"/>
            <a:ext cx="10877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/>
              <a:t>Présidé par le représentant de l’ONU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Régler les questions de cohabitation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Guider le débat en gardant en tête le modèle de Développement Durable de l’Education Nationale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Etablissement d’un </a:t>
            </a:r>
            <a:r>
              <a:rPr lang="fr-FR" sz="2000" b="1" dirty="0"/>
              <a:t>consensus</a:t>
            </a:r>
          </a:p>
          <a:p>
            <a:pPr marL="285750" indent="-285750">
              <a:buFontTx/>
              <a:buChar char="-"/>
            </a:pPr>
            <a:r>
              <a:rPr lang="fr-FR" sz="2000" b="1" dirty="0"/>
              <a:t>Vote</a:t>
            </a:r>
            <a:r>
              <a:rPr lang="fr-FR" sz="2000" dirty="0"/>
              <a:t> sur un possible consensus pour le </a:t>
            </a:r>
            <a:r>
              <a:rPr lang="fr-FR" sz="2000" b="1" dirty="0"/>
              <a:t>projet</a:t>
            </a:r>
            <a:r>
              <a:rPr lang="fr-FR" sz="2000" dirty="0"/>
              <a:t> </a:t>
            </a:r>
            <a:r>
              <a:rPr lang="fr-FR" sz="2000" b="1" dirty="0"/>
              <a:t>de</a:t>
            </a:r>
            <a:r>
              <a:rPr lang="fr-FR" sz="2000" dirty="0"/>
              <a:t> </a:t>
            </a:r>
            <a:r>
              <a:rPr lang="fr-FR" sz="2000" b="1" dirty="0"/>
              <a:t>cohabitation</a:t>
            </a:r>
            <a:r>
              <a:rPr lang="fr-FR" sz="2000" dirty="0"/>
              <a:t> </a:t>
            </a:r>
            <a:r>
              <a:rPr lang="fr-FR" sz="2000" b="1" dirty="0"/>
              <a:t>future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BCC3CC-852D-4010-9576-2B80853D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96" y="2231524"/>
            <a:ext cx="3456413" cy="32918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5C1524-4AD4-4D44-98B1-EC0C4930B32C}"/>
              </a:ext>
            </a:extLst>
          </p:cNvPr>
          <p:cNvSpPr txBox="1"/>
          <p:nvPr/>
        </p:nvSpPr>
        <p:spPr>
          <a:xfrm>
            <a:off x="8182880" y="5154014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2"/>
                </a:solidFill>
              </a:rPr>
              <a:t>Source : Eduscol</a:t>
            </a:r>
          </a:p>
        </p:txBody>
      </p:sp>
    </p:spTree>
    <p:extLst>
      <p:ext uri="{BB962C8B-B14F-4D97-AF65-F5344CB8AC3E}">
        <p14:creationId xmlns:p14="http://schemas.microsoft.com/office/powerpoint/2010/main" val="426033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56CBB6-4E61-42A6-A055-8C174F153D7B}"/>
              </a:ext>
            </a:extLst>
          </p:cNvPr>
          <p:cNvSpPr txBox="1"/>
          <p:nvPr/>
        </p:nvSpPr>
        <p:spPr>
          <a:xfrm>
            <a:off x="736847" y="594804"/>
            <a:ext cx="83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PHASE 4 : Conclusion et analyse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E2B51C-DD9A-48EA-A11F-81C58DE167F4}"/>
              </a:ext>
            </a:extLst>
          </p:cNvPr>
          <p:cNvSpPr txBox="1"/>
          <p:nvPr/>
        </p:nvSpPr>
        <p:spPr>
          <a:xfrm>
            <a:off x="2565647" y="1319600"/>
            <a:ext cx="7625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l’issue du vote, l’enseignant fait sortir les élèves de leurs rôles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BF4B80C-8509-4FE6-839D-78785F64FE81}"/>
              </a:ext>
            </a:extLst>
          </p:cNvPr>
          <p:cNvSpPr/>
          <p:nvPr/>
        </p:nvSpPr>
        <p:spPr>
          <a:xfrm>
            <a:off x="736847" y="1944389"/>
            <a:ext cx="10547927" cy="2183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/>
              <a:t>Nous répondons aux questions</a:t>
            </a:r>
            <a:r>
              <a:rPr lang="fr-FR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Que venons-nous de faire ?</a:t>
            </a:r>
          </a:p>
          <a:p>
            <a:pPr algn="ctr"/>
            <a:r>
              <a:rPr lang="fr-FR" dirty="0"/>
              <a:t>Avons-nous réussi à mettre en place un projet ?</a:t>
            </a:r>
          </a:p>
          <a:p>
            <a:pPr algn="ctr"/>
            <a:r>
              <a:rPr lang="fr-FR" dirty="0"/>
              <a:t>Ressentez-vous l’urgence de la migration climatique et difficultés associées ?</a:t>
            </a:r>
          </a:p>
          <a:p>
            <a:pPr algn="ctr"/>
            <a:r>
              <a:rPr lang="fr-FR" dirty="0"/>
              <a:t>Avez-vous ressenti des limites à notre simulation ?</a:t>
            </a:r>
          </a:p>
          <a:p>
            <a:pPr algn="ctr"/>
            <a:r>
              <a:rPr lang="fr-FR" dirty="0"/>
              <a:t>Qu’êtes vous prêts à faire ? </a:t>
            </a:r>
            <a:r>
              <a:rPr lang="fr-FR" b="1" dirty="0"/>
              <a:t>Agir</a:t>
            </a:r>
            <a:r>
              <a:rPr lang="fr-FR" dirty="0"/>
              <a:t> ?...</a:t>
            </a:r>
          </a:p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BE8E786-8274-432F-A810-CDD96180E12B}"/>
              </a:ext>
            </a:extLst>
          </p:cNvPr>
          <p:cNvSpPr/>
          <p:nvPr/>
        </p:nvSpPr>
        <p:spPr>
          <a:xfrm>
            <a:off x="728596" y="4668387"/>
            <a:ext cx="10564427" cy="1740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/>
              <a:t>CONCLUSION</a:t>
            </a:r>
            <a:r>
              <a:rPr lang="fr-FR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La Terre = une île.</a:t>
            </a:r>
            <a:br>
              <a:rPr lang="fr-FR" dirty="0"/>
            </a:br>
            <a:r>
              <a:rPr lang="fr-FR" dirty="0"/>
              <a:t>Situation inéluctable, nous y serons TOUS confrontés.</a:t>
            </a:r>
          </a:p>
        </p:txBody>
      </p:sp>
    </p:spTree>
    <p:extLst>
      <p:ext uri="{BB962C8B-B14F-4D97-AF65-F5344CB8AC3E}">
        <p14:creationId xmlns:p14="http://schemas.microsoft.com/office/powerpoint/2010/main" val="337062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56CBB6-4E61-42A6-A055-8C174F153D7B}"/>
              </a:ext>
            </a:extLst>
          </p:cNvPr>
          <p:cNvSpPr txBox="1"/>
          <p:nvPr/>
        </p:nvSpPr>
        <p:spPr>
          <a:xfrm>
            <a:off x="736847" y="594804"/>
            <a:ext cx="83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PHASE 4 : Conclusion et analyse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E2B51C-DD9A-48EA-A11F-81C58DE167F4}"/>
              </a:ext>
            </a:extLst>
          </p:cNvPr>
          <p:cNvSpPr txBox="1"/>
          <p:nvPr/>
        </p:nvSpPr>
        <p:spPr>
          <a:xfrm>
            <a:off x="2565647" y="1319600"/>
            <a:ext cx="7625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l’issue du vote, l’enseignant fait sortir les élèves de leurs rôles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BF4B80C-8509-4FE6-839D-78785F64FE81}"/>
              </a:ext>
            </a:extLst>
          </p:cNvPr>
          <p:cNvSpPr/>
          <p:nvPr/>
        </p:nvSpPr>
        <p:spPr>
          <a:xfrm>
            <a:off x="736847" y="1944389"/>
            <a:ext cx="10547927" cy="2183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/>
              <a:t>Nous répondons aux questions</a:t>
            </a:r>
            <a:r>
              <a:rPr lang="fr-FR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Que venons-nous de faire ?</a:t>
            </a:r>
          </a:p>
          <a:p>
            <a:pPr algn="ctr"/>
            <a:r>
              <a:rPr lang="fr-FR" dirty="0"/>
              <a:t>Avons-nous réussi à mettre en place un projet ?</a:t>
            </a:r>
          </a:p>
          <a:p>
            <a:pPr algn="ctr"/>
            <a:r>
              <a:rPr lang="fr-FR" dirty="0"/>
              <a:t>Ressentez-vous l’urgence de la migration climatique et difficultés associées ?</a:t>
            </a:r>
          </a:p>
          <a:p>
            <a:pPr algn="ctr"/>
            <a:r>
              <a:rPr lang="fr-FR" dirty="0"/>
              <a:t>Avez-vous ressenti des limites à notre simulation ?</a:t>
            </a:r>
          </a:p>
          <a:p>
            <a:pPr algn="ctr"/>
            <a:r>
              <a:rPr lang="fr-FR" dirty="0"/>
              <a:t>Qu’êtes vous prêts à faire ? </a:t>
            </a:r>
            <a:r>
              <a:rPr lang="fr-FR" b="1" dirty="0"/>
              <a:t>Agir</a:t>
            </a:r>
            <a:r>
              <a:rPr lang="fr-FR" dirty="0"/>
              <a:t> ?...</a:t>
            </a:r>
          </a:p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BE8E786-8274-432F-A810-CDD96180E12B}"/>
              </a:ext>
            </a:extLst>
          </p:cNvPr>
          <p:cNvSpPr/>
          <p:nvPr/>
        </p:nvSpPr>
        <p:spPr>
          <a:xfrm>
            <a:off x="728596" y="4668387"/>
            <a:ext cx="10564427" cy="1740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/>
              <a:t>CONCLUSION</a:t>
            </a:r>
            <a:r>
              <a:rPr lang="fr-FR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La Terre = une île.</a:t>
            </a:r>
            <a:br>
              <a:rPr lang="fr-FR" dirty="0"/>
            </a:br>
            <a:r>
              <a:rPr lang="fr-FR" dirty="0"/>
              <a:t>Situation inéluctable, nous y serons TOUS confrontés.</a:t>
            </a: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86D0507D-C8DD-42DD-B4D1-9B0485A9503B}"/>
              </a:ext>
            </a:extLst>
          </p:cNvPr>
          <p:cNvSpPr/>
          <p:nvPr/>
        </p:nvSpPr>
        <p:spPr>
          <a:xfrm>
            <a:off x="8818486" y="4484588"/>
            <a:ext cx="3373514" cy="210762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Attention à ne pas tomber dans le </a:t>
            </a:r>
            <a:r>
              <a:rPr lang="fr-FR" b="1" dirty="0"/>
              <a:t>catastrophisme</a:t>
            </a:r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52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47677-DFCC-4FBA-A2BD-60864DA9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467341"/>
            <a:ext cx="10515600" cy="536528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Analyse, bénéfices et limites de la démarche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653699-74A2-4BF7-A043-6FB58A423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29" y="2614029"/>
            <a:ext cx="5207382" cy="24846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0CF27D1-87BD-488A-A01A-B537840567DF}"/>
              </a:ext>
            </a:extLst>
          </p:cNvPr>
          <p:cNvSpPr txBox="1"/>
          <p:nvPr/>
        </p:nvSpPr>
        <p:spPr>
          <a:xfrm>
            <a:off x="9657346" y="3429000"/>
            <a:ext cx="246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2"/>
                </a:solidFill>
              </a:rPr>
              <a:t>Source : uved.fr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8788E4-A6B0-4EDD-8C99-16A110A36CBC}"/>
              </a:ext>
            </a:extLst>
          </p:cNvPr>
          <p:cNvSpPr txBox="1"/>
          <p:nvPr/>
        </p:nvSpPr>
        <p:spPr>
          <a:xfrm>
            <a:off x="522672" y="1025371"/>
            <a:ext cx="1114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Jeu de rôle positionné selon les </a:t>
            </a:r>
            <a:r>
              <a:rPr lang="fr-FR" b="1" dirty="0"/>
              <a:t>5 nouvelles Métacompétences</a:t>
            </a:r>
            <a:r>
              <a:rPr lang="fr-FR" dirty="0"/>
              <a:t> nouvellement définies dans le référentiel du développement durable.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B9DD2-D407-48BC-86C8-F855AE1FF9E3}"/>
              </a:ext>
            </a:extLst>
          </p:cNvPr>
          <p:cNvSpPr/>
          <p:nvPr/>
        </p:nvSpPr>
        <p:spPr>
          <a:xfrm>
            <a:off x="8059000" y="4561638"/>
            <a:ext cx="4064414" cy="13570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Vision systémique </a:t>
            </a:r>
            <a:r>
              <a:rPr lang="fr-FR" dirty="0"/>
              <a:t>: mobilisation et analyse des connaissances pour la compréhension d’un système, reformulation de problèmes…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44552-C4EA-43B8-A242-A1FBE216EB33}"/>
              </a:ext>
            </a:extLst>
          </p:cNvPr>
          <p:cNvSpPr/>
          <p:nvPr/>
        </p:nvSpPr>
        <p:spPr>
          <a:xfrm>
            <a:off x="3428871" y="5184723"/>
            <a:ext cx="4401233" cy="14886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Vision prospective : évaluation de la résilience, analyse critique des scénarios, choix d’une stratégie en fonction des futurs explorés, réflexions sur une logique de transition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FB9B6-6DC1-4477-AB9D-628F0F18E76C}"/>
              </a:ext>
            </a:extLst>
          </p:cNvPr>
          <p:cNvSpPr/>
          <p:nvPr/>
        </p:nvSpPr>
        <p:spPr>
          <a:xfrm>
            <a:off x="7628010" y="1509204"/>
            <a:ext cx="4285823" cy="1104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Compétences collectives</a:t>
            </a:r>
            <a:r>
              <a:rPr lang="fr-FR" dirty="0"/>
              <a:t> : Reconnaissance des différences culturelles, co-construction d’un travail, mise en œuvre d’un projet collectif…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531CF-CDD4-4455-80A4-B0E0831A5838}"/>
              </a:ext>
            </a:extLst>
          </p:cNvPr>
          <p:cNvSpPr/>
          <p:nvPr/>
        </p:nvSpPr>
        <p:spPr>
          <a:xfrm>
            <a:off x="278167" y="2040491"/>
            <a:ext cx="3791556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Compétences en termes de </a:t>
            </a:r>
            <a:r>
              <a:rPr lang="fr-FR" b="1" dirty="0"/>
              <a:t>changement</a:t>
            </a:r>
            <a:r>
              <a:rPr lang="fr-FR" dirty="0"/>
              <a:t> : bonne connaissance des conditions de départ, questions sur la nature du changement…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B6427-9179-4553-A2BA-8C58F6C685C3}"/>
              </a:ext>
            </a:extLst>
          </p:cNvPr>
          <p:cNvSpPr/>
          <p:nvPr/>
        </p:nvSpPr>
        <p:spPr>
          <a:xfrm>
            <a:off x="235870" y="3655775"/>
            <a:ext cx="3791556" cy="12003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Responsabilité et éthique</a:t>
            </a:r>
            <a:r>
              <a:rPr lang="fr-FR" dirty="0"/>
              <a:t> : Connaissance et respect des lois, de la DDHC,…</a:t>
            </a:r>
          </a:p>
        </p:txBody>
      </p:sp>
    </p:spTree>
    <p:extLst>
      <p:ext uri="{BB962C8B-B14F-4D97-AF65-F5344CB8AC3E}">
        <p14:creationId xmlns:p14="http://schemas.microsoft.com/office/powerpoint/2010/main" val="43909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47677-DFCC-4FBA-A2BD-60864DA9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467341"/>
            <a:ext cx="10515600" cy="536528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Analyse, bénéfices et limites de la démarche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93F11FC-BA0C-445A-BE72-B167FE466F34}"/>
              </a:ext>
            </a:extLst>
          </p:cNvPr>
          <p:cNvSpPr txBox="1"/>
          <p:nvPr/>
        </p:nvSpPr>
        <p:spPr>
          <a:xfrm>
            <a:off x="497150" y="1100831"/>
            <a:ext cx="102803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b="1" dirty="0"/>
              <a:t>Timing</a:t>
            </a:r>
            <a:r>
              <a:rPr lang="fr-FR" sz="2000" dirty="0"/>
              <a:t> : 1h30 convient MAIS pas de débordement possible, nécessite une répartition en amont : les élèves doivent savoir pourquoi ils viennent aujourd’hui.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Les élèves ressortent avec une </a:t>
            </a:r>
            <a:r>
              <a:rPr lang="fr-FR" sz="2000" b="1" dirty="0"/>
              <a:t>meilleure vision de la problématique de la migration climatique</a:t>
            </a:r>
            <a:r>
              <a:rPr lang="fr-FR" sz="2000" dirty="0"/>
              <a:t>.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Majorité des élèves </a:t>
            </a:r>
            <a:r>
              <a:rPr lang="fr-FR" sz="2000" b="1" dirty="0"/>
              <a:t>ont participé au débat</a:t>
            </a:r>
            <a:r>
              <a:rPr lang="fr-FR" sz="2000" dirty="0"/>
              <a:t>. MAIS il revient à l’enseignant de jouer le rôle de guide.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Les élèves arrivent à bien saisir les </a:t>
            </a:r>
            <a:r>
              <a:rPr lang="fr-FR" sz="2000" b="1" dirty="0"/>
              <a:t>aspects « factuels</a:t>
            </a:r>
            <a:r>
              <a:rPr lang="fr-FR" sz="2000" dirty="0"/>
              <a:t> » du débat (données scientifiques, sociales…)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Le débat fait émerger le dilemme entre des </a:t>
            </a:r>
            <a:r>
              <a:rPr lang="fr-FR" sz="2000" b="1" dirty="0"/>
              <a:t>considérations purement scientifiques</a:t>
            </a:r>
            <a:r>
              <a:rPr lang="fr-FR" sz="2000" dirty="0"/>
              <a:t> et les </a:t>
            </a:r>
            <a:r>
              <a:rPr lang="fr-FR" sz="2000" b="1" dirty="0"/>
              <a:t>considérations humanistes.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dirty="0"/>
              <a:t>Lors du vote, les élèves prennent conscience de la </a:t>
            </a:r>
            <a:r>
              <a:rPr lang="fr-FR" sz="2000" b="1" dirty="0"/>
              <a:t>difficulté de trouver un consensus</a:t>
            </a:r>
            <a:r>
              <a:rPr lang="fr-FR" sz="2000" dirty="0"/>
              <a:t> en aussi peu de temps et que globalement le processus de prise de décision est très complexe.</a:t>
            </a:r>
          </a:p>
        </p:txBody>
      </p:sp>
    </p:spTree>
    <p:extLst>
      <p:ext uri="{BB962C8B-B14F-4D97-AF65-F5344CB8AC3E}">
        <p14:creationId xmlns:p14="http://schemas.microsoft.com/office/powerpoint/2010/main" val="304403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47677-DFCC-4FBA-A2BD-60864DA9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467340"/>
            <a:ext cx="10515600" cy="599245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Analyse</a:t>
            </a:r>
            <a:r>
              <a:rPr lang="fr-FR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bénéfices </a:t>
            </a:r>
            <a:r>
              <a:rPr lang="fr-FR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limites de la démarche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331EF0F-0015-4340-BCCC-1FCEEE84258E}"/>
              </a:ext>
            </a:extLst>
          </p:cNvPr>
          <p:cNvSpPr/>
          <p:nvPr/>
        </p:nvSpPr>
        <p:spPr>
          <a:xfrm>
            <a:off x="4251331" y="1554177"/>
            <a:ext cx="3189899" cy="10815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 de conscience des élèves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FAADA3D-EE6B-45DF-A6F6-F6C1A12C3E31}"/>
              </a:ext>
            </a:extLst>
          </p:cNvPr>
          <p:cNvSpPr/>
          <p:nvPr/>
        </p:nvSpPr>
        <p:spPr>
          <a:xfrm>
            <a:off x="7629831" y="1267889"/>
            <a:ext cx="4209997" cy="108154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C’est une sensibilisation : inspiré de la réalité MAIS reste FICTIVE pour les participants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228F571-1DDE-4187-82E9-0883263D43C0}"/>
              </a:ext>
            </a:extLst>
          </p:cNvPr>
          <p:cNvSpPr/>
          <p:nvPr/>
        </p:nvSpPr>
        <p:spPr>
          <a:xfrm>
            <a:off x="452283" y="1267889"/>
            <a:ext cx="3539613" cy="1081548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Contraintes logistiques et de temps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B4EC9C-817B-4121-B860-51ABF772F737}"/>
              </a:ext>
            </a:extLst>
          </p:cNvPr>
          <p:cNvSpPr/>
          <p:nvPr/>
        </p:nvSpPr>
        <p:spPr>
          <a:xfrm>
            <a:off x="1592827" y="3149985"/>
            <a:ext cx="4503173" cy="117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L’enseignant doit avoir une bonne maitrise du développement durable et des deux modèles évoqués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C8F39EE-8D59-48BA-8905-523D5ACA11F3}"/>
              </a:ext>
            </a:extLst>
          </p:cNvPr>
          <p:cNvSpPr/>
          <p:nvPr/>
        </p:nvSpPr>
        <p:spPr>
          <a:xfrm>
            <a:off x="6931742" y="3149985"/>
            <a:ext cx="4503173" cy="117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L’enseignant doit favoriser l’argumentation tout en restant neutre, tout en gérant l’aspect « émotionnel » du débat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4F7FCC6-056E-4C2C-B959-589A33ED37F5}"/>
              </a:ext>
            </a:extLst>
          </p:cNvPr>
          <p:cNvSpPr/>
          <p:nvPr/>
        </p:nvSpPr>
        <p:spPr>
          <a:xfrm>
            <a:off x="3441290" y="5273175"/>
            <a:ext cx="5791200" cy="108154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Nécessité d’une formation pour mener correctement cette activité ?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99594F8-7FE9-4404-B293-57C1D20E56EC}"/>
              </a:ext>
            </a:extLst>
          </p:cNvPr>
          <p:cNvSpPr/>
          <p:nvPr/>
        </p:nvSpPr>
        <p:spPr>
          <a:xfrm rot="19265298">
            <a:off x="4621161" y="4591410"/>
            <a:ext cx="324465" cy="425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0E97DBA3-34FA-4657-9904-B43E53E02ADB}"/>
              </a:ext>
            </a:extLst>
          </p:cNvPr>
          <p:cNvSpPr/>
          <p:nvPr/>
        </p:nvSpPr>
        <p:spPr>
          <a:xfrm rot="2247805">
            <a:off x="7987455" y="4591510"/>
            <a:ext cx="324465" cy="425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23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91AB417-A736-4F3B-A7ED-B3F12018DB5E}"/>
              </a:ext>
            </a:extLst>
          </p:cNvPr>
          <p:cNvSpPr/>
          <p:nvPr/>
        </p:nvSpPr>
        <p:spPr>
          <a:xfrm>
            <a:off x="1856913" y="310719"/>
            <a:ext cx="8478174" cy="1500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Contexte :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PROBLEMATIQUES ENVIRONNEMENTALES ET SOCIETALES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5132F2A-76B6-42BC-B99B-07533584F481}"/>
              </a:ext>
            </a:extLst>
          </p:cNvPr>
          <p:cNvSpPr/>
          <p:nvPr/>
        </p:nvSpPr>
        <p:spPr>
          <a:xfrm>
            <a:off x="1873188" y="2583401"/>
            <a:ext cx="8469297" cy="1482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Solutions envisageables :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ACCES A LA CULTURE SCIENTIFIQUE, EDUCATION AU DEVELOPPEMENT DURABLE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CC3FACE-1801-479E-A5E8-87DB11ACD2C7}"/>
              </a:ext>
            </a:extLst>
          </p:cNvPr>
          <p:cNvSpPr/>
          <p:nvPr/>
        </p:nvSpPr>
        <p:spPr>
          <a:xfrm>
            <a:off x="1856913" y="4838328"/>
            <a:ext cx="8461899" cy="1500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PROPOSITION D’OUTILS PEDAGOGIQUES: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Activité : « </a:t>
            </a:r>
            <a:r>
              <a:rPr lang="fr-FR" sz="2400" i="1" dirty="0"/>
              <a:t>Vivre l’insularité</a:t>
            </a:r>
            <a:r>
              <a:rPr lang="fr-FR" sz="2400" dirty="0"/>
              <a:t> » par Vulcania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9601A7E5-C89A-4C4E-BFC5-E9B6084371BD}"/>
              </a:ext>
            </a:extLst>
          </p:cNvPr>
          <p:cNvSpPr/>
          <p:nvPr/>
        </p:nvSpPr>
        <p:spPr>
          <a:xfrm>
            <a:off x="5920666" y="1939770"/>
            <a:ext cx="334392" cy="514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B6E06BD9-BE8C-455A-8C6D-17CB3AE18505}"/>
              </a:ext>
            </a:extLst>
          </p:cNvPr>
          <p:cNvSpPr/>
          <p:nvPr/>
        </p:nvSpPr>
        <p:spPr>
          <a:xfrm>
            <a:off x="5920666" y="4194697"/>
            <a:ext cx="334392" cy="5149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34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5B5001-650A-4D80-B60C-3F1D5C7CB922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b="1" dirty="0">
                <a:latin typeface="+mj-lt"/>
                <a:ea typeface="+mj-ea"/>
                <a:cs typeface="+mj-cs"/>
              </a:rPr>
              <a:t>Descriptif</a:t>
            </a:r>
            <a:r>
              <a:rPr lang="en-US" sz="2800" b="1" dirty="0">
                <a:latin typeface="+mj-lt"/>
                <a:ea typeface="+mj-ea"/>
                <a:cs typeface="+mj-cs"/>
              </a:rPr>
              <a:t>, </a:t>
            </a:r>
            <a:r>
              <a:rPr lang="fr-FR" sz="2800" b="1" dirty="0">
                <a:latin typeface="+mj-lt"/>
                <a:ea typeface="+mj-ea"/>
                <a:cs typeface="+mj-cs"/>
              </a:rPr>
              <a:t>objectifs</a:t>
            </a:r>
            <a:r>
              <a:rPr lang="en-US" sz="2800" b="1" dirty="0">
                <a:latin typeface="+mj-lt"/>
                <a:ea typeface="+mj-ea"/>
                <a:cs typeface="+mj-cs"/>
              </a:rPr>
              <a:t> et </a:t>
            </a:r>
            <a:r>
              <a:rPr lang="fr-FR" sz="2800" b="1" dirty="0">
                <a:latin typeface="+mj-lt"/>
                <a:ea typeface="+mj-ea"/>
                <a:cs typeface="+mj-cs"/>
              </a:rPr>
              <a:t>enjeux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fr-FR" sz="2800" b="1" dirty="0">
                <a:latin typeface="+mj-lt"/>
                <a:ea typeface="+mj-ea"/>
                <a:cs typeface="+mj-cs"/>
              </a:rPr>
              <a:t>attendus</a:t>
            </a:r>
            <a:r>
              <a:rPr lang="en-US" sz="2800" b="1" dirty="0">
                <a:latin typeface="+mj-lt"/>
                <a:ea typeface="+mj-ea"/>
                <a:cs typeface="+mj-cs"/>
              </a:rPr>
              <a:t> de </a:t>
            </a:r>
            <a:r>
              <a:rPr lang="fr-FR" sz="2800" b="1" dirty="0">
                <a:latin typeface="+mj-lt"/>
                <a:ea typeface="+mj-ea"/>
                <a:cs typeface="+mj-cs"/>
              </a:rPr>
              <a:t>ce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fr-FR" sz="2800" b="1" dirty="0">
                <a:latin typeface="+mj-lt"/>
                <a:ea typeface="+mj-ea"/>
                <a:cs typeface="+mj-cs"/>
              </a:rPr>
              <a:t>jeu</a:t>
            </a:r>
            <a:r>
              <a:rPr lang="en-US" sz="2800" b="1" dirty="0">
                <a:latin typeface="+mj-lt"/>
                <a:ea typeface="+mj-ea"/>
                <a:cs typeface="+mj-cs"/>
              </a:rPr>
              <a:t> de </a:t>
            </a:r>
            <a:r>
              <a:rPr lang="fr-FR" sz="2800" b="1" dirty="0">
                <a:latin typeface="+mj-lt"/>
                <a:ea typeface="+mj-ea"/>
                <a:cs typeface="+mj-cs"/>
              </a:rPr>
              <a:t>rôle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F0799D2-E730-42BA-9C9D-F3F11C11977A}"/>
              </a:ext>
            </a:extLst>
          </p:cNvPr>
          <p:cNvSpPr/>
          <p:nvPr/>
        </p:nvSpPr>
        <p:spPr>
          <a:xfrm>
            <a:off x="590719" y="2330505"/>
            <a:ext cx="4559425" cy="3979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Envisager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certains</a:t>
            </a:r>
            <a:r>
              <a:rPr lang="en-US" sz="2000" dirty="0">
                <a:solidFill>
                  <a:schemeClr val="tx1"/>
                </a:solidFill>
              </a:rPr>
              <a:t> des 17 ODD dans </a:t>
            </a:r>
            <a:r>
              <a:rPr lang="en-US" sz="2000" dirty="0" err="1">
                <a:solidFill>
                  <a:schemeClr val="tx1"/>
                </a:solidFill>
              </a:rPr>
              <a:t>une</a:t>
            </a:r>
            <a:r>
              <a:rPr lang="en-US" sz="2000" dirty="0">
                <a:solidFill>
                  <a:schemeClr val="tx1"/>
                </a:solidFill>
              </a:rPr>
              <a:t> situation </a:t>
            </a:r>
            <a:r>
              <a:rPr lang="en-US" sz="2000" dirty="0" err="1">
                <a:solidFill>
                  <a:schemeClr val="tx1"/>
                </a:solidFill>
              </a:rPr>
              <a:t>concrète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 </a:t>
            </a:r>
            <a:r>
              <a:rPr lang="en-US" sz="2000" dirty="0" err="1">
                <a:solidFill>
                  <a:schemeClr val="tx1"/>
                </a:solidFill>
              </a:rPr>
              <a:t>rendre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compte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l’urgence</a:t>
            </a:r>
            <a:r>
              <a:rPr lang="en-US" sz="2000" dirty="0">
                <a:solidFill>
                  <a:schemeClr val="tx1"/>
                </a:solidFill>
              </a:rPr>
              <a:t> de la situation de la migration </a:t>
            </a:r>
            <a:r>
              <a:rPr lang="en-US" sz="2000" dirty="0" err="1">
                <a:solidFill>
                  <a:schemeClr val="tx1"/>
                </a:solidFill>
              </a:rPr>
              <a:t>climatique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Participer</a:t>
            </a:r>
            <a:r>
              <a:rPr lang="en-US" sz="2000" dirty="0">
                <a:solidFill>
                  <a:schemeClr val="tx1"/>
                </a:solidFill>
              </a:rPr>
              <a:t> à un </a:t>
            </a:r>
            <a:r>
              <a:rPr lang="en-US" sz="2000" dirty="0" err="1">
                <a:solidFill>
                  <a:schemeClr val="tx1"/>
                </a:solidFill>
              </a:rPr>
              <a:t>débat</a:t>
            </a:r>
            <a:r>
              <a:rPr lang="en-US" sz="2000" dirty="0">
                <a:solidFill>
                  <a:schemeClr val="tx1"/>
                </a:solidFill>
              </a:rPr>
              <a:t> de le cadre de </a:t>
            </a:r>
            <a:r>
              <a:rPr lang="en-US" sz="2000" dirty="0" err="1">
                <a:solidFill>
                  <a:schemeClr val="tx1"/>
                </a:solidFill>
              </a:rPr>
              <a:t>l’éducation</a:t>
            </a:r>
            <a:r>
              <a:rPr lang="en-US" sz="2000" dirty="0">
                <a:solidFill>
                  <a:schemeClr val="tx1"/>
                </a:solidFill>
              </a:rPr>
              <a:t> à </a:t>
            </a:r>
            <a:r>
              <a:rPr lang="en-US" sz="2000" dirty="0" err="1">
                <a:solidFill>
                  <a:schemeClr val="tx1"/>
                </a:solidFill>
              </a:rPr>
              <a:t>l’esprit</a:t>
            </a:r>
            <a:r>
              <a:rPr lang="en-US" sz="2000" dirty="0">
                <a:solidFill>
                  <a:schemeClr val="tx1"/>
                </a:solidFill>
              </a:rPr>
              <a:t> critique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rue, signe, poteau&#10;&#10;Description générée automatiquement">
            <a:extLst>
              <a:ext uri="{FF2B5EF4-FFF2-40B4-BE49-F238E27FC236}">
                <a16:creationId xmlns:a16="http://schemas.microsoft.com/office/drawing/2014/main" id="{D5A3FDC7-B13D-41AA-B6ED-82595777F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FECDA-ED7E-421E-A1FB-9CCB7C60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Description du scénario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3EBD32-6A3B-40EB-BA15-2150D01C1C9C}"/>
              </a:ext>
            </a:extLst>
          </p:cNvPr>
          <p:cNvSpPr/>
          <p:nvPr/>
        </p:nvSpPr>
        <p:spPr>
          <a:xfrm>
            <a:off x="838200" y="1420427"/>
            <a:ext cx="10515600" cy="4705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3200" dirty="0"/>
              <a:t>Dérèglement climatique </a:t>
            </a:r>
            <a:r>
              <a:rPr lang="fr-FR" sz="3200" dirty="0">
                <a:sym typeface="Wingdings" panose="05000000000000000000" pitchFamily="2" charset="2"/>
              </a:rPr>
              <a:t></a:t>
            </a:r>
            <a:r>
              <a:rPr lang="fr-FR" sz="3200" dirty="0"/>
              <a:t> Montée des eaux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3200" dirty="0"/>
              <a:t>Disparition des îles des Maldives</a:t>
            </a:r>
          </a:p>
          <a:p>
            <a:pPr algn="ctr"/>
            <a:endParaRPr lang="fr-FR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3200" dirty="0"/>
              <a:t>La population est forcée de déménager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3200" dirty="0"/>
              <a:t>Appel à l’aide à l’ONU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3200" dirty="0"/>
              <a:t>Réponse favorable d’une terre d’accueil : île Espiritu Santo (Archipel Vanuatu)</a:t>
            </a:r>
          </a:p>
        </p:txBody>
      </p:sp>
    </p:spTree>
    <p:extLst>
      <p:ext uri="{BB962C8B-B14F-4D97-AF65-F5344CB8AC3E}">
        <p14:creationId xmlns:p14="http://schemas.microsoft.com/office/powerpoint/2010/main" val="137272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FECDA-ED7E-421E-A1FB-9CCB7C60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Description du scénario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3EBD32-6A3B-40EB-BA15-2150D01C1C9C}"/>
              </a:ext>
            </a:extLst>
          </p:cNvPr>
          <p:cNvSpPr/>
          <p:nvPr/>
        </p:nvSpPr>
        <p:spPr>
          <a:xfrm>
            <a:off x="838200" y="1393794"/>
            <a:ext cx="10515600" cy="519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Mise en place d’un débat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ctr"/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38E0261-DB02-4D2E-8916-970C0584ADEE}"/>
              </a:ext>
            </a:extLst>
          </p:cNvPr>
          <p:cNvSpPr/>
          <p:nvPr/>
        </p:nvSpPr>
        <p:spPr>
          <a:xfrm>
            <a:off x="5039557" y="2361461"/>
            <a:ext cx="2112885" cy="11807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Présidé par : représentant de l’ONU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8ACB295-2E8D-4A35-9E14-91D7D8078941}"/>
              </a:ext>
            </a:extLst>
          </p:cNvPr>
          <p:cNvSpPr/>
          <p:nvPr/>
        </p:nvSpPr>
        <p:spPr>
          <a:xfrm>
            <a:off x="7674005" y="3542191"/>
            <a:ext cx="3158231" cy="11807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Représentants</a:t>
            </a:r>
            <a:br>
              <a:rPr lang="fr-FR" dirty="0"/>
            </a:br>
            <a:r>
              <a:rPr lang="fr-FR" dirty="0"/>
              <a:t>Espiritu Santo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603FB99-79C9-4B16-9BF3-D6D7CE860BD7}"/>
              </a:ext>
            </a:extLst>
          </p:cNvPr>
          <p:cNvSpPr/>
          <p:nvPr/>
        </p:nvSpPr>
        <p:spPr>
          <a:xfrm>
            <a:off x="1359762" y="3542192"/>
            <a:ext cx="3158231" cy="1180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Représentants Maldives</a:t>
            </a:r>
          </a:p>
        </p:txBody>
      </p:sp>
    </p:spTree>
    <p:extLst>
      <p:ext uri="{BB962C8B-B14F-4D97-AF65-F5344CB8AC3E}">
        <p14:creationId xmlns:p14="http://schemas.microsoft.com/office/powerpoint/2010/main" val="284801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FECDA-ED7E-421E-A1FB-9CCB7C60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Description du scénario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3EBD32-6A3B-40EB-BA15-2150D01C1C9C}"/>
              </a:ext>
            </a:extLst>
          </p:cNvPr>
          <p:cNvSpPr/>
          <p:nvPr/>
        </p:nvSpPr>
        <p:spPr>
          <a:xfrm>
            <a:off x="838200" y="1393794"/>
            <a:ext cx="10515600" cy="519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Mise en place d’un débat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ctr"/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38E0261-DB02-4D2E-8916-970C0584ADEE}"/>
              </a:ext>
            </a:extLst>
          </p:cNvPr>
          <p:cNvSpPr/>
          <p:nvPr/>
        </p:nvSpPr>
        <p:spPr>
          <a:xfrm>
            <a:off x="5039557" y="2361461"/>
            <a:ext cx="2112885" cy="11807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Présidé par : représentant de l’ONU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8ACB295-2E8D-4A35-9E14-91D7D8078941}"/>
              </a:ext>
            </a:extLst>
          </p:cNvPr>
          <p:cNvSpPr/>
          <p:nvPr/>
        </p:nvSpPr>
        <p:spPr>
          <a:xfrm>
            <a:off x="7674005" y="3542191"/>
            <a:ext cx="3158231" cy="11807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Représentants</a:t>
            </a:r>
            <a:br>
              <a:rPr lang="fr-FR" dirty="0"/>
            </a:br>
            <a:r>
              <a:rPr lang="fr-FR" dirty="0"/>
              <a:t>Espiritu Santo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603FB99-79C9-4B16-9BF3-D6D7CE860BD7}"/>
              </a:ext>
            </a:extLst>
          </p:cNvPr>
          <p:cNvSpPr/>
          <p:nvPr/>
        </p:nvSpPr>
        <p:spPr>
          <a:xfrm>
            <a:off x="1359762" y="3542192"/>
            <a:ext cx="3158231" cy="1180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Représentants Maldives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D563DE-D1EF-4672-A7F8-B6ECC82A10ED}"/>
              </a:ext>
            </a:extLst>
          </p:cNvPr>
          <p:cNvCxnSpPr/>
          <p:nvPr/>
        </p:nvCxnSpPr>
        <p:spPr>
          <a:xfrm>
            <a:off x="5125374" y="4141434"/>
            <a:ext cx="19412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1DDEBFC-BBF2-4AF1-883E-F4CE9BC97966}"/>
              </a:ext>
            </a:extLst>
          </p:cNvPr>
          <p:cNvSpPr txBox="1"/>
          <p:nvPr/>
        </p:nvSpPr>
        <p:spPr>
          <a:xfrm>
            <a:off x="5452737" y="4372213"/>
            <a:ext cx="127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Débat</a:t>
            </a:r>
          </a:p>
        </p:txBody>
      </p:sp>
    </p:spTree>
    <p:extLst>
      <p:ext uri="{BB962C8B-B14F-4D97-AF65-F5344CB8AC3E}">
        <p14:creationId xmlns:p14="http://schemas.microsoft.com/office/powerpoint/2010/main" val="287136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FFECDA-ED7E-421E-A1FB-9CCB7C60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Description du scénario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3EBD32-6A3B-40EB-BA15-2150D01C1C9C}"/>
              </a:ext>
            </a:extLst>
          </p:cNvPr>
          <p:cNvSpPr/>
          <p:nvPr/>
        </p:nvSpPr>
        <p:spPr>
          <a:xfrm>
            <a:off x="838200" y="1393794"/>
            <a:ext cx="10515600" cy="5193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dirty="0"/>
              <a:t>Mise en place d’un débat 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ctr"/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2400" dirty="0"/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38E0261-DB02-4D2E-8916-970C0584ADEE}"/>
              </a:ext>
            </a:extLst>
          </p:cNvPr>
          <p:cNvSpPr/>
          <p:nvPr/>
        </p:nvSpPr>
        <p:spPr>
          <a:xfrm>
            <a:off x="5039557" y="2361461"/>
            <a:ext cx="2112885" cy="11807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Présidé par : représentant de l’ONU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8ACB295-2E8D-4A35-9E14-91D7D8078941}"/>
              </a:ext>
            </a:extLst>
          </p:cNvPr>
          <p:cNvSpPr/>
          <p:nvPr/>
        </p:nvSpPr>
        <p:spPr>
          <a:xfrm>
            <a:off x="7674005" y="3542191"/>
            <a:ext cx="3158231" cy="11807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Représentants</a:t>
            </a:r>
            <a:br>
              <a:rPr lang="fr-FR" dirty="0"/>
            </a:br>
            <a:r>
              <a:rPr lang="fr-FR" dirty="0"/>
              <a:t>Espiritu Santo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603FB99-79C9-4B16-9BF3-D6D7CE860BD7}"/>
              </a:ext>
            </a:extLst>
          </p:cNvPr>
          <p:cNvSpPr/>
          <p:nvPr/>
        </p:nvSpPr>
        <p:spPr>
          <a:xfrm>
            <a:off x="1359762" y="3542192"/>
            <a:ext cx="3158231" cy="1180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Représentants Maldives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BD563DE-D1EF-4672-A7F8-B6ECC82A10ED}"/>
              </a:ext>
            </a:extLst>
          </p:cNvPr>
          <p:cNvCxnSpPr/>
          <p:nvPr/>
        </p:nvCxnSpPr>
        <p:spPr>
          <a:xfrm>
            <a:off x="5125374" y="4141434"/>
            <a:ext cx="19412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1DDEBFC-BBF2-4AF1-883E-F4CE9BC97966}"/>
              </a:ext>
            </a:extLst>
          </p:cNvPr>
          <p:cNvSpPr txBox="1"/>
          <p:nvPr/>
        </p:nvSpPr>
        <p:spPr>
          <a:xfrm>
            <a:off x="5452737" y="4372213"/>
            <a:ext cx="127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Débat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79B2927B-FBD8-4655-833D-A0A4A647986F}"/>
              </a:ext>
            </a:extLst>
          </p:cNvPr>
          <p:cNvSpPr/>
          <p:nvPr/>
        </p:nvSpPr>
        <p:spPr>
          <a:xfrm>
            <a:off x="6006666" y="5064656"/>
            <a:ext cx="170523" cy="5592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6E8AC4-D899-45EF-9F41-5067E85E8542}"/>
              </a:ext>
            </a:extLst>
          </p:cNvPr>
          <p:cNvSpPr txBox="1"/>
          <p:nvPr/>
        </p:nvSpPr>
        <p:spPr>
          <a:xfrm>
            <a:off x="4548137" y="5768821"/>
            <a:ext cx="325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CONSCENSUS ???</a:t>
            </a:r>
          </a:p>
        </p:txBody>
      </p:sp>
    </p:spTree>
    <p:extLst>
      <p:ext uri="{BB962C8B-B14F-4D97-AF65-F5344CB8AC3E}">
        <p14:creationId xmlns:p14="http://schemas.microsoft.com/office/powerpoint/2010/main" val="8235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0229938-069D-49E2-B184-1AAD1BDE7B5C}"/>
              </a:ext>
            </a:extLst>
          </p:cNvPr>
          <p:cNvSpPr/>
          <p:nvPr/>
        </p:nvSpPr>
        <p:spPr>
          <a:xfrm>
            <a:off x="4091126" y="372863"/>
            <a:ext cx="4009747" cy="86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 débat fait émerger des difficultés :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7ED2CA-BF99-4331-9DFB-4ADDE8EDAB15}"/>
              </a:ext>
            </a:extLst>
          </p:cNvPr>
          <p:cNvSpPr/>
          <p:nvPr/>
        </p:nvSpPr>
        <p:spPr>
          <a:xfrm>
            <a:off x="568170" y="1487010"/>
            <a:ext cx="2929631" cy="9232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Cohabitation autochtones - immigrés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1EE8F00-7D81-4789-ADCE-1F4809C303C6}"/>
              </a:ext>
            </a:extLst>
          </p:cNvPr>
          <p:cNvSpPr/>
          <p:nvPr/>
        </p:nvSpPr>
        <p:spPr>
          <a:xfrm>
            <a:off x="1447060" y="3164890"/>
            <a:ext cx="2317072" cy="8611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Intérêts individuels et collectifs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3EB80F1-D920-4431-9072-36738DDC617F}"/>
              </a:ext>
            </a:extLst>
          </p:cNvPr>
          <p:cNvSpPr/>
          <p:nvPr/>
        </p:nvSpPr>
        <p:spPr>
          <a:xfrm>
            <a:off x="8427870" y="3164890"/>
            <a:ext cx="2512381" cy="8611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Résilience d’une population sur territoire étranger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4451C05-08C7-42AA-BFBC-AAE5EA9E6830}"/>
              </a:ext>
            </a:extLst>
          </p:cNvPr>
          <p:cNvSpPr/>
          <p:nvPr/>
        </p:nvSpPr>
        <p:spPr>
          <a:xfrm>
            <a:off x="4835368" y="2241612"/>
            <a:ext cx="2521259" cy="9232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Maintien de cultures traditionnelles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E00CF0B-2B4F-4B17-8F33-1C409C7B0922}"/>
              </a:ext>
            </a:extLst>
          </p:cNvPr>
          <p:cNvSpPr/>
          <p:nvPr/>
        </p:nvSpPr>
        <p:spPr>
          <a:xfrm>
            <a:off x="627355" y="5082463"/>
            <a:ext cx="2811259" cy="8611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Gestion de ressources limitées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BD6590A-C654-46AC-8D86-C21D13580F2E}"/>
              </a:ext>
            </a:extLst>
          </p:cNvPr>
          <p:cNvSpPr/>
          <p:nvPr/>
        </p:nvSpPr>
        <p:spPr>
          <a:xfrm>
            <a:off x="4879758" y="5544102"/>
            <a:ext cx="2432481" cy="9232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 en compte risque volcanique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8DCA542-5125-4045-8C4D-7D77C1A15AF9}"/>
              </a:ext>
            </a:extLst>
          </p:cNvPr>
          <p:cNvSpPr/>
          <p:nvPr/>
        </p:nvSpPr>
        <p:spPr>
          <a:xfrm>
            <a:off x="8694196" y="1549154"/>
            <a:ext cx="2512381" cy="8611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Citoyenneté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76104BC-9A26-4CAF-B527-3B32B7A7529B}"/>
              </a:ext>
            </a:extLst>
          </p:cNvPr>
          <p:cNvSpPr/>
          <p:nvPr/>
        </p:nvSpPr>
        <p:spPr>
          <a:xfrm>
            <a:off x="8753383" y="5084679"/>
            <a:ext cx="2894120" cy="9232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Impact sur l’environnement</a:t>
            </a:r>
          </a:p>
        </p:txBody>
      </p:sp>
    </p:spTree>
    <p:extLst>
      <p:ext uri="{BB962C8B-B14F-4D97-AF65-F5344CB8AC3E}">
        <p14:creationId xmlns:p14="http://schemas.microsoft.com/office/powerpoint/2010/main" val="193769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0229938-069D-49E2-B184-1AAD1BDE7B5C}"/>
              </a:ext>
            </a:extLst>
          </p:cNvPr>
          <p:cNvSpPr/>
          <p:nvPr/>
        </p:nvSpPr>
        <p:spPr>
          <a:xfrm>
            <a:off x="4091126" y="372863"/>
            <a:ext cx="4009747" cy="86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 débat fait émerger des difficultés :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7ED2CA-BF99-4331-9DFB-4ADDE8EDAB15}"/>
              </a:ext>
            </a:extLst>
          </p:cNvPr>
          <p:cNvSpPr/>
          <p:nvPr/>
        </p:nvSpPr>
        <p:spPr>
          <a:xfrm>
            <a:off x="568170" y="1487010"/>
            <a:ext cx="2929631" cy="9232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Cohabitation autochtones - immigrés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1EE8F00-7D81-4789-ADCE-1F4809C303C6}"/>
              </a:ext>
            </a:extLst>
          </p:cNvPr>
          <p:cNvSpPr/>
          <p:nvPr/>
        </p:nvSpPr>
        <p:spPr>
          <a:xfrm>
            <a:off x="1447060" y="3164890"/>
            <a:ext cx="2317072" cy="8611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Intérêts individuels et collectifs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649BC7C-1128-4DE3-BDCB-13FF3F0E2DC7}"/>
              </a:ext>
            </a:extLst>
          </p:cNvPr>
          <p:cNvSpPr/>
          <p:nvPr/>
        </p:nvSpPr>
        <p:spPr>
          <a:xfrm>
            <a:off x="4523170" y="3710866"/>
            <a:ext cx="3145656" cy="13715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Enjeux économiques, sociaux et environnementaux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3EB80F1-D920-4431-9072-36738DDC617F}"/>
              </a:ext>
            </a:extLst>
          </p:cNvPr>
          <p:cNvSpPr/>
          <p:nvPr/>
        </p:nvSpPr>
        <p:spPr>
          <a:xfrm>
            <a:off x="8427870" y="3164890"/>
            <a:ext cx="2512381" cy="8611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Résilience d’une population sur territoire étranger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4451C05-08C7-42AA-BFBC-AAE5EA9E6830}"/>
              </a:ext>
            </a:extLst>
          </p:cNvPr>
          <p:cNvSpPr/>
          <p:nvPr/>
        </p:nvSpPr>
        <p:spPr>
          <a:xfrm>
            <a:off x="4835368" y="2241612"/>
            <a:ext cx="2521259" cy="9232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Maintien de cultures traditionnelles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E00CF0B-2B4F-4B17-8F33-1C409C7B0922}"/>
              </a:ext>
            </a:extLst>
          </p:cNvPr>
          <p:cNvSpPr/>
          <p:nvPr/>
        </p:nvSpPr>
        <p:spPr>
          <a:xfrm>
            <a:off x="627355" y="5082463"/>
            <a:ext cx="2811259" cy="8611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Gestion de ressources limitées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BD6590A-C654-46AC-8D86-C21D13580F2E}"/>
              </a:ext>
            </a:extLst>
          </p:cNvPr>
          <p:cNvSpPr/>
          <p:nvPr/>
        </p:nvSpPr>
        <p:spPr>
          <a:xfrm>
            <a:off x="4879758" y="5544102"/>
            <a:ext cx="2432481" cy="9232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 en compte risque volcanique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8DCA542-5125-4045-8C4D-7D77C1A15AF9}"/>
              </a:ext>
            </a:extLst>
          </p:cNvPr>
          <p:cNvSpPr/>
          <p:nvPr/>
        </p:nvSpPr>
        <p:spPr>
          <a:xfrm>
            <a:off x="8694196" y="1549154"/>
            <a:ext cx="2512381" cy="86113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Citoyenneté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76104BC-9A26-4CAF-B527-3B32B7A7529B}"/>
              </a:ext>
            </a:extLst>
          </p:cNvPr>
          <p:cNvSpPr/>
          <p:nvPr/>
        </p:nvSpPr>
        <p:spPr>
          <a:xfrm>
            <a:off x="8753383" y="5084679"/>
            <a:ext cx="2894120" cy="92327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Impact sur l’environnement</a:t>
            </a:r>
          </a:p>
        </p:txBody>
      </p:sp>
    </p:spTree>
    <p:extLst>
      <p:ext uri="{BB962C8B-B14F-4D97-AF65-F5344CB8AC3E}">
        <p14:creationId xmlns:p14="http://schemas.microsoft.com/office/powerpoint/2010/main" val="33584888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879</Words>
  <Application>Microsoft Office PowerPoint</Application>
  <PresentationFormat>Grand écran</PresentationFormat>
  <Paragraphs>190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Thème Office</vt:lpstr>
      <vt:lpstr>Présentation PowerPoint</vt:lpstr>
      <vt:lpstr>Présentation PowerPoint</vt:lpstr>
      <vt:lpstr>Présentation PowerPoint</vt:lpstr>
      <vt:lpstr>Description du scénario</vt:lpstr>
      <vt:lpstr>Description du scénario</vt:lpstr>
      <vt:lpstr>Description du scénario</vt:lpstr>
      <vt:lpstr>Description du scénario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Duchesne</dc:creator>
  <cp:lastModifiedBy>Jean Duchesne</cp:lastModifiedBy>
  <cp:revision>24</cp:revision>
  <dcterms:created xsi:type="dcterms:W3CDTF">2020-03-10T16:16:48Z</dcterms:created>
  <dcterms:modified xsi:type="dcterms:W3CDTF">2020-03-10T21:12:14Z</dcterms:modified>
</cp:coreProperties>
</file>