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82" r:id="rId3"/>
    <p:sldId id="278" r:id="rId4"/>
    <p:sldId id="279" r:id="rId5"/>
    <p:sldId id="306" r:id="rId6"/>
    <p:sldId id="283" r:id="rId7"/>
    <p:sldId id="307" r:id="rId8"/>
    <p:sldId id="286" r:id="rId9"/>
    <p:sldId id="274" r:id="rId10"/>
    <p:sldId id="31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Marc" initials="JM" lastIdx="1" clrIdx="0">
    <p:extLst>
      <p:ext uri="{19B8F6BF-5375-455C-9EA6-DF929625EA0E}">
        <p15:presenceInfo xmlns:p15="http://schemas.microsoft.com/office/powerpoint/2012/main" userId="49d392246e39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4249" autoAdjust="0"/>
  </p:normalViewPr>
  <p:slideViewPr>
    <p:cSldViewPr snapToGrid="0">
      <p:cViewPr varScale="1">
        <p:scale>
          <a:sx n="68" d="100"/>
          <a:sy n="68"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FC890E-AAAC-4976-B77C-2877CFAF7548}" type="datetimeFigureOut">
              <a:rPr lang="fr-FR" smtClean="0"/>
              <a:t>17/01/2021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85AD1-A242-4C2E-BFE3-752035F45B0A}" type="slidenum">
              <a:rPr lang="fr-FR" smtClean="0"/>
              <a:t>‹N°›</a:t>
            </a:fld>
            <a:endParaRPr lang="fr-FR" dirty="0"/>
          </a:p>
        </p:txBody>
      </p:sp>
    </p:spTree>
    <p:extLst>
      <p:ext uri="{BB962C8B-B14F-4D97-AF65-F5344CB8AC3E}">
        <p14:creationId xmlns:p14="http://schemas.microsoft.com/office/powerpoint/2010/main" val="307742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document de l’OCDE définit divers concepts en rapport avec les menaces systémiques et passe en revue les approches et les stratégies d’analyse et de gouvernance permettant de gérer ces menaces et de renforcer la résilience afin d’y faire face. </a:t>
            </a:r>
          </a:p>
        </p:txBody>
      </p:sp>
      <p:sp>
        <p:nvSpPr>
          <p:cNvPr id="4" name="Espace réservé du numéro de diapositive 3"/>
          <p:cNvSpPr>
            <a:spLocks noGrp="1"/>
          </p:cNvSpPr>
          <p:nvPr>
            <p:ph type="sldNum" sz="quarter" idx="5"/>
          </p:nvPr>
        </p:nvSpPr>
        <p:spPr/>
        <p:txBody>
          <a:bodyPr/>
          <a:lstStyle/>
          <a:p>
            <a:fld id="{0A285AD1-A242-4C2E-BFE3-752035F45B0A}" type="slidenum">
              <a:rPr lang="fr-FR" smtClean="0"/>
              <a:t>1</a:t>
            </a:fld>
            <a:endParaRPr lang="fr-FR" dirty="0"/>
          </a:p>
        </p:txBody>
      </p:sp>
    </p:spTree>
    <p:extLst>
      <p:ext uri="{BB962C8B-B14F-4D97-AF65-F5344CB8AC3E}">
        <p14:creationId xmlns:p14="http://schemas.microsoft.com/office/powerpoint/2010/main" val="383978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Sur le schéma, on remarque en abscisse les 4 phases temporelles de la résilience (anticipation – absorption – récupération – adaptation) ; l’ordonnée correspond au degré de fonctionnalité du système à chaque instant en % ; ce schéma est normalisé à des fins de comparabilité.</a:t>
            </a:r>
          </a:p>
        </p:txBody>
      </p:sp>
      <p:sp>
        <p:nvSpPr>
          <p:cNvPr id="4" name="Espace réservé du numéro de diapositive 3"/>
          <p:cNvSpPr>
            <a:spLocks noGrp="1"/>
          </p:cNvSpPr>
          <p:nvPr>
            <p:ph type="sldNum" sz="quarter" idx="5"/>
          </p:nvPr>
        </p:nvSpPr>
        <p:spPr/>
        <p:txBody>
          <a:bodyPr/>
          <a:lstStyle/>
          <a:p>
            <a:fld id="{0A285AD1-A242-4C2E-BFE3-752035F45B0A}" type="slidenum">
              <a:rPr lang="fr-FR" smtClean="0"/>
              <a:t>3</a:t>
            </a:fld>
            <a:endParaRPr lang="fr-FR" dirty="0"/>
          </a:p>
        </p:txBody>
      </p:sp>
    </p:spTree>
    <p:extLst>
      <p:ext uri="{BB962C8B-B14F-4D97-AF65-F5344CB8AC3E}">
        <p14:creationId xmlns:p14="http://schemas.microsoft.com/office/powerpoint/2010/main" val="3511598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graphique présente le taux d’accroissement annuel du nombre de visiteurs non-résidents en Tunisie depuis 1990. Après une longue phase de forte croissance quasi continue, les aléas de 2009 et surtout 2010 entrainent une baisse de plus de 30% de l’activité, puis une « rechute ou réplique » du même ordre de grandeur en 2015 vient durablement compromettre le retour à la normale de l’activité touristique après une crise de plus de dix ans… retrouver un rythme de croissance similaire à celui de la période 1990-2008 reste un espoir de long terme et c’est à ce niveau que l’utilisation d’une matrice de résilience pourrait aider les responsables touristiques de la Tunisie à clairement identifier les problèmes et à rechercher les solutions à mettre en œuvre.</a:t>
            </a:r>
          </a:p>
        </p:txBody>
      </p:sp>
      <p:sp>
        <p:nvSpPr>
          <p:cNvPr id="4" name="Espace réservé du numéro de diapositive 3"/>
          <p:cNvSpPr>
            <a:spLocks noGrp="1"/>
          </p:cNvSpPr>
          <p:nvPr>
            <p:ph type="sldNum" sz="quarter" idx="5"/>
          </p:nvPr>
        </p:nvSpPr>
        <p:spPr/>
        <p:txBody>
          <a:bodyPr/>
          <a:lstStyle/>
          <a:p>
            <a:fld id="{0A285AD1-A242-4C2E-BFE3-752035F45B0A}" type="slidenum">
              <a:rPr lang="fr-FR" smtClean="0"/>
              <a:t>5</a:t>
            </a:fld>
            <a:endParaRPr lang="fr-FR" dirty="0"/>
          </a:p>
        </p:txBody>
      </p:sp>
    </p:spTree>
    <p:extLst>
      <p:ext uri="{BB962C8B-B14F-4D97-AF65-F5344CB8AC3E}">
        <p14:creationId xmlns:p14="http://schemas.microsoft.com/office/powerpoint/2010/main" val="2918904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tableau présente en code couleur les différents degrés d’adaptabilité pour les deux stades que sont l’absorption et la récupération.</a:t>
            </a:r>
          </a:p>
        </p:txBody>
      </p:sp>
      <p:sp>
        <p:nvSpPr>
          <p:cNvPr id="4" name="Espace réservé du numéro de diapositive 3"/>
          <p:cNvSpPr>
            <a:spLocks noGrp="1"/>
          </p:cNvSpPr>
          <p:nvPr>
            <p:ph type="sldNum" sz="quarter" idx="5"/>
          </p:nvPr>
        </p:nvSpPr>
        <p:spPr/>
        <p:txBody>
          <a:bodyPr/>
          <a:lstStyle/>
          <a:p>
            <a:fld id="{0A285AD1-A242-4C2E-BFE3-752035F45B0A}" type="slidenum">
              <a:rPr lang="fr-FR" smtClean="0"/>
              <a:t>9</a:t>
            </a:fld>
            <a:endParaRPr lang="fr-FR" dirty="0"/>
          </a:p>
        </p:txBody>
      </p:sp>
    </p:spTree>
    <p:extLst>
      <p:ext uri="{BB962C8B-B14F-4D97-AF65-F5344CB8AC3E}">
        <p14:creationId xmlns:p14="http://schemas.microsoft.com/office/powerpoint/2010/main" val="2843356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39E1BD-FCD1-46AB-AC17-668334D7E42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D023669-04D1-46A3-9BE9-FE3ACD3D3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E8F96E-F0A1-465A-9B7E-D7C1241EA540}"/>
              </a:ext>
            </a:extLst>
          </p:cNvPr>
          <p:cNvSpPr>
            <a:spLocks noGrp="1"/>
          </p:cNvSpPr>
          <p:nvPr>
            <p:ph type="dt" sz="half" idx="10"/>
          </p:nvPr>
        </p:nvSpPr>
        <p:spPr/>
        <p:txBody>
          <a:bodyPr/>
          <a:lstStyle/>
          <a:p>
            <a:fld id="{D83F2812-F77B-45E8-BD56-D9BE81B76BC6}"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F2158978-1A77-4E60-8332-0350D64756D6}"/>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A778847B-0D73-448B-A94B-12BD2C7D1E7B}"/>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3759616357"/>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2AD05E-C549-4CA3-8878-5FF3289533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9723A0A-7AB9-4925-99F4-D254FE72E82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45585A-3ED9-4B72-9F3F-8670B719DFA5}"/>
              </a:ext>
            </a:extLst>
          </p:cNvPr>
          <p:cNvSpPr>
            <a:spLocks noGrp="1"/>
          </p:cNvSpPr>
          <p:nvPr>
            <p:ph type="dt" sz="half" idx="10"/>
          </p:nvPr>
        </p:nvSpPr>
        <p:spPr/>
        <p:txBody>
          <a:bodyPr/>
          <a:lstStyle/>
          <a:p>
            <a:fld id="{BF7EE6A0-98A8-4EA7-B927-9ADA170BBF83}"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95EC83A4-2F60-4A52-845A-3DB76C1B1627}"/>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BA0CB83F-6663-4FDF-AC94-43A8DDE0BA95}"/>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2299568196"/>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A2CC5C-67E5-4E93-91DA-BFC4A986999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D3BA8F2-A316-477D-AD94-D360D0DEE52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D91B47-0B5C-4C8A-B606-A020B7BB4668}"/>
              </a:ext>
            </a:extLst>
          </p:cNvPr>
          <p:cNvSpPr>
            <a:spLocks noGrp="1"/>
          </p:cNvSpPr>
          <p:nvPr>
            <p:ph type="dt" sz="half" idx="10"/>
          </p:nvPr>
        </p:nvSpPr>
        <p:spPr/>
        <p:txBody>
          <a:bodyPr/>
          <a:lstStyle/>
          <a:p>
            <a:fld id="{4D3808F3-0D6B-4EE9-988D-EF73C6AF874A}"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72FD28E1-850A-41EA-AC71-9257ED8C1D5A}"/>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675EBF1F-9373-4DE2-8B78-A4BCAB7A906D}"/>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150432275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FB1A26-BE7F-433E-A6B5-66E055F319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CCA247-AD6C-4166-86FA-781B0296608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3FA4DC-AEB9-42C3-ABFD-51470A1BA066}"/>
              </a:ext>
            </a:extLst>
          </p:cNvPr>
          <p:cNvSpPr>
            <a:spLocks noGrp="1"/>
          </p:cNvSpPr>
          <p:nvPr>
            <p:ph type="dt" sz="half" idx="10"/>
          </p:nvPr>
        </p:nvSpPr>
        <p:spPr/>
        <p:txBody>
          <a:bodyPr/>
          <a:lstStyle/>
          <a:p>
            <a:fld id="{D4C1754C-A777-4F3B-A9F2-3C0A51DEC846}"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65989B03-D58D-4765-B944-8892E2B0BD3B}"/>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4229F7A8-3458-4672-8B01-A1E9B1644F50}"/>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379339847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737F11-0E3B-49D0-9EDB-3812419AC4E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A4CEDC-5AC4-4BFB-9CDD-1B37F28EBB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E4191-4034-4007-A6B5-FA13F797AF15}"/>
              </a:ext>
            </a:extLst>
          </p:cNvPr>
          <p:cNvSpPr>
            <a:spLocks noGrp="1"/>
          </p:cNvSpPr>
          <p:nvPr>
            <p:ph type="dt" sz="half" idx="10"/>
          </p:nvPr>
        </p:nvSpPr>
        <p:spPr/>
        <p:txBody>
          <a:bodyPr/>
          <a:lstStyle/>
          <a:p>
            <a:fld id="{90670119-2181-4B0D-8420-E1638459255E}"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CBA0561B-BFCD-4E7F-95D2-155EC2DD4789}"/>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66967494-2350-4418-AA97-D4B472091CAF}"/>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129082224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92D60-6B7A-4C8E-9BE0-31C1F98B383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E7D4A5E-3956-494B-B575-4170843A5B1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ED668A8-1F5F-43D1-9DB9-10F290B1918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3D529B-B915-4001-9273-93A4266B9AB1}"/>
              </a:ext>
            </a:extLst>
          </p:cNvPr>
          <p:cNvSpPr>
            <a:spLocks noGrp="1"/>
          </p:cNvSpPr>
          <p:nvPr>
            <p:ph type="dt" sz="half" idx="10"/>
          </p:nvPr>
        </p:nvSpPr>
        <p:spPr/>
        <p:txBody>
          <a:bodyPr/>
          <a:lstStyle/>
          <a:p>
            <a:fld id="{B6AC038C-4F88-4A84-96FF-9816CD81E1BB}" type="datetime1">
              <a:rPr lang="fr-FR" smtClean="0"/>
              <a:t>17/01/2021</a:t>
            </a:fld>
            <a:endParaRPr lang="fr-FR" dirty="0"/>
          </a:p>
        </p:txBody>
      </p:sp>
      <p:sp>
        <p:nvSpPr>
          <p:cNvPr id="6" name="Espace réservé du pied de page 5">
            <a:extLst>
              <a:ext uri="{FF2B5EF4-FFF2-40B4-BE49-F238E27FC236}">
                <a16:creationId xmlns:a16="http://schemas.microsoft.com/office/drawing/2014/main" id="{54136509-5780-46E3-B8F4-BD4E86C77E9A}"/>
              </a:ext>
            </a:extLst>
          </p:cNvPr>
          <p:cNvSpPr>
            <a:spLocks noGrp="1"/>
          </p:cNvSpPr>
          <p:nvPr>
            <p:ph type="ftr" sz="quarter" idx="11"/>
          </p:nvPr>
        </p:nvSpPr>
        <p:spPr/>
        <p:txBody>
          <a:bodyPr/>
          <a:lstStyle/>
          <a:p>
            <a:r>
              <a:rPr lang="fr-FR" dirty="0"/>
              <a:t>Jean-Marc G. LUSSON - jeanmarclusson@ymail.com</a:t>
            </a:r>
          </a:p>
        </p:txBody>
      </p:sp>
      <p:sp>
        <p:nvSpPr>
          <p:cNvPr id="7" name="Espace réservé du numéro de diapositive 6">
            <a:extLst>
              <a:ext uri="{FF2B5EF4-FFF2-40B4-BE49-F238E27FC236}">
                <a16:creationId xmlns:a16="http://schemas.microsoft.com/office/drawing/2014/main" id="{BA5480DF-3F96-40C9-BFB2-AFDB7544DA0B}"/>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218036031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A809C-D2F6-495C-8DB6-1D3623B5523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DF3BFCC-AE77-49D6-8684-4D659BC46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010999D-5C41-4AEB-B8E0-0AED874A3EF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9B224D2-112A-43FB-A718-1BD0A80B88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03F8D4E-5BCF-4D4A-8C17-DEFC5F8EE4F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E6DDD33-0D1A-46CE-820F-646409948FFC}"/>
              </a:ext>
            </a:extLst>
          </p:cNvPr>
          <p:cNvSpPr>
            <a:spLocks noGrp="1"/>
          </p:cNvSpPr>
          <p:nvPr>
            <p:ph type="dt" sz="half" idx="10"/>
          </p:nvPr>
        </p:nvSpPr>
        <p:spPr/>
        <p:txBody>
          <a:bodyPr/>
          <a:lstStyle/>
          <a:p>
            <a:fld id="{C741CBE0-BE4D-4ED3-A2E1-03E9D594E7B4}" type="datetime1">
              <a:rPr lang="fr-FR" smtClean="0"/>
              <a:t>17/01/2021</a:t>
            </a:fld>
            <a:endParaRPr lang="fr-FR" dirty="0"/>
          </a:p>
        </p:txBody>
      </p:sp>
      <p:sp>
        <p:nvSpPr>
          <p:cNvPr id="8" name="Espace réservé du pied de page 7">
            <a:extLst>
              <a:ext uri="{FF2B5EF4-FFF2-40B4-BE49-F238E27FC236}">
                <a16:creationId xmlns:a16="http://schemas.microsoft.com/office/drawing/2014/main" id="{2FFA96B6-8892-4BEE-ACDF-6593CC841D14}"/>
              </a:ext>
            </a:extLst>
          </p:cNvPr>
          <p:cNvSpPr>
            <a:spLocks noGrp="1"/>
          </p:cNvSpPr>
          <p:nvPr>
            <p:ph type="ftr" sz="quarter" idx="11"/>
          </p:nvPr>
        </p:nvSpPr>
        <p:spPr/>
        <p:txBody>
          <a:bodyPr/>
          <a:lstStyle/>
          <a:p>
            <a:r>
              <a:rPr lang="fr-FR" dirty="0"/>
              <a:t>Jean-Marc G. LUSSON - jeanmarclusson@ymail.com</a:t>
            </a:r>
          </a:p>
        </p:txBody>
      </p:sp>
      <p:sp>
        <p:nvSpPr>
          <p:cNvPr id="9" name="Espace réservé du numéro de diapositive 8">
            <a:extLst>
              <a:ext uri="{FF2B5EF4-FFF2-40B4-BE49-F238E27FC236}">
                <a16:creationId xmlns:a16="http://schemas.microsoft.com/office/drawing/2014/main" id="{82E1C4C0-0F55-4E19-BDDF-504563CE8FDA}"/>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251120238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7EBFDA-F374-4059-B580-8B5E08EFE33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913B96A-1E38-4224-9C63-1B812E10248A}"/>
              </a:ext>
            </a:extLst>
          </p:cNvPr>
          <p:cNvSpPr>
            <a:spLocks noGrp="1"/>
          </p:cNvSpPr>
          <p:nvPr>
            <p:ph type="dt" sz="half" idx="10"/>
          </p:nvPr>
        </p:nvSpPr>
        <p:spPr/>
        <p:txBody>
          <a:bodyPr/>
          <a:lstStyle/>
          <a:p>
            <a:fld id="{EF8B4EE7-D575-463C-8CFF-16937B1F9E13}" type="datetime1">
              <a:rPr lang="fr-FR" smtClean="0"/>
              <a:t>17/01/2021</a:t>
            </a:fld>
            <a:endParaRPr lang="fr-FR" dirty="0"/>
          </a:p>
        </p:txBody>
      </p:sp>
      <p:sp>
        <p:nvSpPr>
          <p:cNvPr id="4" name="Espace réservé du pied de page 3">
            <a:extLst>
              <a:ext uri="{FF2B5EF4-FFF2-40B4-BE49-F238E27FC236}">
                <a16:creationId xmlns:a16="http://schemas.microsoft.com/office/drawing/2014/main" id="{AD558551-0CC1-4629-9822-D591C3981F16}"/>
              </a:ext>
            </a:extLst>
          </p:cNvPr>
          <p:cNvSpPr>
            <a:spLocks noGrp="1"/>
          </p:cNvSpPr>
          <p:nvPr>
            <p:ph type="ftr" sz="quarter" idx="11"/>
          </p:nvPr>
        </p:nvSpPr>
        <p:spPr/>
        <p:txBody>
          <a:bodyPr/>
          <a:lstStyle/>
          <a:p>
            <a:r>
              <a:rPr lang="fr-FR" dirty="0"/>
              <a:t>Jean-Marc G. LUSSON - jeanmarclusson@ymail.com</a:t>
            </a:r>
          </a:p>
        </p:txBody>
      </p:sp>
      <p:sp>
        <p:nvSpPr>
          <p:cNvPr id="5" name="Espace réservé du numéro de diapositive 4">
            <a:extLst>
              <a:ext uri="{FF2B5EF4-FFF2-40B4-BE49-F238E27FC236}">
                <a16:creationId xmlns:a16="http://schemas.microsoft.com/office/drawing/2014/main" id="{10192DE5-750C-4929-ACAA-1C3A1AA6363E}"/>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354346053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285D13-44FA-465C-8D2C-E721F7565D94}"/>
              </a:ext>
            </a:extLst>
          </p:cNvPr>
          <p:cNvSpPr>
            <a:spLocks noGrp="1"/>
          </p:cNvSpPr>
          <p:nvPr>
            <p:ph type="dt" sz="half" idx="10"/>
          </p:nvPr>
        </p:nvSpPr>
        <p:spPr/>
        <p:txBody>
          <a:bodyPr/>
          <a:lstStyle/>
          <a:p>
            <a:fld id="{D1EEA886-B857-4F4C-80A2-C781C7504E35}" type="datetime1">
              <a:rPr lang="fr-FR" smtClean="0"/>
              <a:t>17/01/2021</a:t>
            </a:fld>
            <a:endParaRPr lang="fr-FR" dirty="0"/>
          </a:p>
        </p:txBody>
      </p:sp>
      <p:sp>
        <p:nvSpPr>
          <p:cNvPr id="3" name="Espace réservé du pied de page 2">
            <a:extLst>
              <a:ext uri="{FF2B5EF4-FFF2-40B4-BE49-F238E27FC236}">
                <a16:creationId xmlns:a16="http://schemas.microsoft.com/office/drawing/2014/main" id="{31A77AE8-A590-4995-9F06-7DE0F60E4C28}"/>
              </a:ext>
            </a:extLst>
          </p:cNvPr>
          <p:cNvSpPr>
            <a:spLocks noGrp="1"/>
          </p:cNvSpPr>
          <p:nvPr>
            <p:ph type="ftr" sz="quarter" idx="11"/>
          </p:nvPr>
        </p:nvSpPr>
        <p:spPr/>
        <p:txBody>
          <a:bodyPr/>
          <a:lstStyle/>
          <a:p>
            <a:r>
              <a:rPr lang="fr-FR" dirty="0"/>
              <a:t>Jean-Marc G. LUSSON - jeanmarclusson@ymail.com</a:t>
            </a:r>
          </a:p>
        </p:txBody>
      </p:sp>
      <p:sp>
        <p:nvSpPr>
          <p:cNvPr id="4" name="Espace réservé du numéro de diapositive 3">
            <a:extLst>
              <a:ext uri="{FF2B5EF4-FFF2-40B4-BE49-F238E27FC236}">
                <a16:creationId xmlns:a16="http://schemas.microsoft.com/office/drawing/2014/main" id="{3A1392EF-445A-4DAE-BE08-261269B9E049}"/>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90530938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A9E33-B8A3-4209-BF27-4A06973C45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1134CAE-F2B4-4B5B-A8B5-9F15CE8B3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8E17ACF-6918-4C5B-82B6-01D0CFBD6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89E408-5D81-43C6-8384-8D7303D9390A}"/>
              </a:ext>
            </a:extLst>
          </p:cNvPr>
          <p:cNvSpPr>
            <a:spLocks noGrp="1"/>
          </p:cNvSpPr>
          <p:nvPr>
            <p:ph type="dt" sz="half" idx="10"/>
          </p:nvPr>
        </p:nvSpPr>
        <p:spPr/>
        <p:txBody>
          <a:bodyPr/>
          <a:lstStyle/>
          <a:p>
            <a:fld id="{2587956F-86B9-4E77-A940-2A14777F568A}" type="datetime1">
              <a:rPr lang="fr-FR" smtClean="0"/>
              <a:t>17/01/2021</a:t>
            </a:fld>
            <a:endParaRPr lang="fr-FR" dirty="0"/>
          </a:p>
        </p:txBody>
      </p:sp>
      <p:sp>
        <p:nvSpPr>
          <p:cNvPr id="6" name="Espace réservé du pied de page 5">
            <a:extLst>
              <a:ext uri="{FF2B5EF4-FFF2-40B4-BE49-F238E27FC236}">
                <a16:creationId xmlns:a16="http://schemas.microsoft.com/office/drawing/2014/main" id="{452B12A9-1A8C-4ED9-8908-3A0C68E06B55}"/>
              </a:ext>
            </a:extLst>
          </p:cNvPr>
          <p:cNvSpPr>
            <a:spLocks noGrp="1"/>
          </p:cNvSpPr>
          <p:nvPr>
            <p:ph type="ftr" sz="quarter" idx="11"/>
          </p:nvPr>
        </p:nvSpPr>
        <p:spPr/>
        <p:txBody>
          <a:bodyPr/>
          <a:lstStyle/>
          <a:p>
            <a:r>
              <a:rPr lang="fr-FR" dirty="0"/>
              <a:t>Jean-Marc G. LUSSON - jeanmarclusson@ymail.com</a:t>
            </a:r>
          </a:p>
        </p:txBody>
      </p:sp>
      <p:sp>
        <p:nvSpPr>
          <p:cNvPr id="7" name="Espace réservé du numéro de diapositive 6">
            <a:extLst>
              <a:ext uri="{FF2B5EF4-FFF2-40B4-BE49-F238E27FC236}">
                <a16:creationId xmlns:a16="http://schemas.microsoft.com/office/drawing/2014/main" id="{FF56B23C-26B6-4D48-9C80-9C54A4969559}"/>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74931632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322AA-E7B0-48CE-B55E-515631726DA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CDB0365-9E35-4D1D-BD5B-719A4EEB3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52B06201-F5C4-4716-99D0-AA2130084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9350A1B-E93C-4355-81D1-E52766269958}"/>
              </a:ext>
            </a:extLst>
          </p:cNvPr>
          <p:cNvSpPr>
            <a:spLocks noGrp="1"/>
          </p:cNvSpPr>
          <p:nvPr>
            <p:ph type="dt" sz="half" idx="10"/>
          </p:nvPr>
        </p:nvSpPr>
        <p:spPr/>
        <p:txBody>
          <a:bodyPr/>
          <a:lstStyle/>
          <a:p>
            <a:fld id="{0384D898-D9FF-4776-B228-23035AC3A476}" type="datetime1">
              <a:rPr lang="fr-FR" smtClean="0"/>
              <a:t>17/01/2021</a:t>
            </a:fld>
            <a:endParaRPr lang="fr-FR" dirty="0"/>
          </a:p>
        </p:txBody>
      </p:sp>
      <p:sp>
        <p:nvSpPr>
          <p:cNvPr id="6" name="Espace réservé du pied de page 5">
            <a:extLst>
              <a:ext uri="{FF2B5EF4-FFF2-40B4-BE49-F238E27FC236}">
                <a16:creationId xmlns:a16="http://schemas.microsoft.com/office/drawing/2014/main" id="{A06B40C6-97CD-4D16-BCB6-5CEED95D275F}"/>
              </a:ext>
            </a:extLst>
          </p:cNvPr>
          <p:cNvSpPr>
            <a:spLocks noGrp="1"/>
          </p:cNvSpPr>
          <p:nvPr>
            <p:ph type="ftr" sz="quarter" idx="11"/>
          </p:nvPr>
        </p:nvSpPr>
        <p:spPr/>
        <p:txBody>
          <a:bodyPr/>
          <a:lstStyle/>
          <a:p>
            <a:r>
              <a:rPr lang="fr-FR" dirty="0"/>
              <a:t>Jean-Marc G. LUSSON - jeanmarclusson@ymail.com</a:t>
            </a:r>
          </a:p>
        </p:txBody>
      </p:sp>
      <p:sp>
        <p:nvSpPr>
          <p:cNvPr id="7" name="Espace réservé du numéro de diapositive 6">
            <a:extLst>
              <a:ext uri="{FF2B5EF4-FFF2-40B4-BE49-F238E27FC236}">
                <a16:creationId xmlns:a16="http://schemas.microsoft.com/office/drawing/2014/main" id="{FD005B61-55FC-4F4B-A79E-A645C57D2B31}"/>
              </a:ext>
            </a:extLst>
          </p:cNvPr>
          <p:cNvSpPr>
            <a:spLocks noGrp="1"/>
          </p:cNvSpPr>
          <p:nvPr>
            <p:ph type="sldNum" sz="quarter" idx="12"/>
          </p:nvPr>
        </p:nvSpPr>
        <p:spPr/>
        <p:txBody>
          <a:bodyPr/>
          <a:lstStyle/>
          <a:p>
            <a:fld id="{88F23370-F02B-4594-82D9-A663CF61B2B3}" type="slidenum">
              <a:rPr lang="fr-FR" smtClean="0"/>
              <a:t>‹N°›</a:t>
            </a:fld>
            <a:endParaRPr lang="fr-FR" dirty="0"/>
          </a:p>
        </p:txBody>
      </p:sp>
    </p:spTree>
    <p:extLst>
      <p:ext uri="{BB962C8B-B14F-4D97-AF65-F5344CB8AC3E}">
        <p14:creationId xmlns:p14="http://schemas.microsoft.com/office/powerpoint/2010/main" val="427408417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9A000FE-9E25-4DB0-991C-A2879BF100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E709EFE-FABB-4C12-9F2E-0B4D23C042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1607D0F-8DD8-40BA-8D04-FEAA50CAA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ABE60-21C6-47D4-A64A-5B1E7F37B693}" type="datetime1">
              <a:rPr lang="fr-FR" smtClean="0"/>
              <a:t>17/01/2021</a:t>
            </a:fld>
            <a:endParaRPr lang="fr-FR" dirty="0"/>
          </a:p>
        </p:txBody>
      </p:sp>
      <p:sp>
        <p:nvSpPr>
          <p:cNvPr id="5" name="Espace réservé du pied de page 4">
            <a:extLst>
              <a:ext uri="{FF2B5EF4-FFF2-40B4-BE49-F238E27FC236}">
                <a16:creationId xmlns:a16="http://schemas.microsoft.com/office/drawing/2014/main" id="{F6B26381-17C3-44AD-A872-4BC149B1B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365C5B0B-6E12-454C-B918-2D18102F88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23370-F02B-4594-82D9-A663CF61B2B3}" type="slidenum">
              <a:rPr lang="fr-FR" smtClean="0"/>
              <a:t>‹N°›</a:t>
            </a:fld>
            <a:endParaRPr lang="fr-FR" dirty="0"/>
          </a:p>
        </p:txBody>
      </p:sp>
    </p:spTree>
    <p:extLst>
      <p:ext uri="{BB962C8B-B14F-4D97-AF65-F5344CB8AC3E}">
        <p14:creationId xmlns:p14="http://schemas.microsoft.com/office/powerpoint/2010/main" val="384211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eanmarclusson@ymail.com" TargetMode="External"/><Relationship Id="rId4" Type="http://schemas.openxmlformats.org/officeDocument/2006/relationships/hyperlink" Target="https://fr.slideshare.net/GRFDavos/resilience-metrics-and-approaches-for-quantification-igor-link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CCD83B-B43B-43CD-B29C-8DE1D6E005BD}"/>
              </a:ext>
            </a:extLst>
          </p:cNvPr>
          <p:cNvSpPr>
            <a:spLocks noGrp="1"/>
          </p:cNvSpPr>
          <p:nvPr>
            <p:ph type="ctrTitle"/>
          </p:nvPr>
        </p:nvSpPr>
        <p:spPr/>
        <p:txBody>
          <a:bodyPr>
            <a:normAutofit/>
          </a:bodyPr>
          <a:lstStyle/>
          <a:p>
            <a:r>
              <a:rPr lang="fr-FR" sz="4800" dirty="0">
                <a:sym typeface="Wingdings" panose="05000000000000000000" pitchFamily="2" charset="2"/>
              </a:rPr>
              <a:t>Méthode qualitative d’observation territoriale de la résilience</a:t>
            </a:r>
          </a:p>
        </p:txBody>
      </p:sp>
      <p:sp>
        <p:nvSpPr>
          <p:cNvPr id="3" name="Sous-titre 2">
            <a:extLst>
              <a:ext uri="{FF2B5EF4-FFF2-40B4-BE49-F238E27FC236}">
                <a16:creationId xmlns:a16="http://schemas.microsoft.com/office/drawing/2014/main" id="{30CA29AD-964E-4312-840C-5CF9E597F237}"/>
              </a:ext>
            </a:extLst>
          </p:cNvPr>
          <p:cNvSpPr>
            <a:spLocks noGrp="1"/>
          </p:cNvSpPr>
          <p:nvPr>
            <p:ph type="subTitle" idx="1"/>
          </p:nvPr>
        </p:nvSpPr>
        <p:spPr>
          <a:xfrm>
            <a:off x="1131376" y="3602037"/>
            <a:ext cx="9918916" cy="2535291"/>
          </a:xfrm>
        </p:spPr>
        <p:txBody>
          <a:bodyPr>
            <a:normAutofit/>
          </a:bodyPr>
          <a:lstStyle/>
          <a:p>
            <a:r>
              <a:rPr lang="fr-FR" sz="3100" b="1" dirty="0"/>
              <a:t>La Matrice de résilience de Linkov :</a:t>
            </a:r>
            <a:endParaRPr lang="fr-FR" b="1" dirty="0"/>
          </a:p>
          <a:p>
            <a:r>
              <a:rPr lang="fr-FR" i="1" dirty="0"/>
              <a:t>Cette méthode se démarque d’autres méthodes d’approche de la résilience plus quantitatives : la présentation qui suit est issue d’une discussion proposée en septembre 2019 par le S.G. de l’OCDE.</a:t>
            </a:r>
          </a:p>
          <a:p>
            <a:r>
              <a:rPr lang="fr-FR" sz="1600" dirty="0">
                <a:hlinkClick r:id="rId4"/>
              </a:rPr>
              <a:t>https://fr.slideshare.net/GRFDavos/resilience-metrics-and-approaches-for-quantification-igor-linkov</a:t>
            </a:r>
            <a:r>
              <a:rPr lang="fr-FR" sz="1600" dirty="0"/>
              <a:t> </a:t>
            </a:r>
          </a:p>
          <a:p>
            <a:r>
              <a:rPr lang="fr-FR" sz="1600" dirty="0"/>
              <a:t>Présenté par Jean-Marc Lusson – </a:t>
            </a:r>
            <a:r>
              <a:rPr lang="fr-FR" sz="1600" dirty="0">
                <a:hlinkClick r:id="rId5"/>
              </a:rPr>
              <a:t>jeanmarclusson@ymail.com</a:t>
            </a:r>
            <a:r>
              <a:rPr lang="fr-FR" sz="1600" dirty="0"/>
              <a:t> </a:t>
            </a:r>
          </a:p>
        </p:txBody>
      </p:sp>
    </p:spTree>
    <p:extLst>
      <p:ext uri="{BB962C8B-B14F-4D97-AF65-F5344CB8AC3E}">
        <p14:creationId xmlns:p14="http://schemas.microsoft.com/office/powerpoint/2010/main" val="255000994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D67BAD7-64C1-48DF-AEEF-CE977F341B63}"/>
              </a:ext>
            </a:extLst>
          </p:cNvPr>
          <p:cNvSpPr>
            <a:spLocks noGrp="1"/>
          </p:cNvSpPr>
          <p:nvPr>
            <p:ph type="title"/>
          </p:nvPr>
        </p:nvSpPr>
        <p:spPr>
          <a:solidFill>
            <a:schemeClr val="accent6">
              <a:lumMod val="40000"/>
              <a:lumOff val="60000"/>
            </a:schemeClr>
          </a:solidFill>
        </p:spPr>
        <p:txBody>
          <a:bodyPr>
            <a:normAutofit/>
          </a:bodyPr>
          <a:lstStyle/>
          <a:p>
            <a:r>
              <a:rPr lang="fr-FR" sz="4800" dirty="0"/>
              <a:t>Je vous remercie pour votre attention.</a:t>
            </a:r>
          </a:p>
        </p:txBody>
      </p:sp>
      <p:sp>
        <p:nvSpPr>
          <p:cNvPr id="5" name="Espace réservé du texte 4">
            <a:extLst>
              <a:ext uri="{FF2B5EF4-FFF2-40B4-BE49-F238E27FC236}">
                <a16:creationId xmlns:a16="http://schemas.microsoft.com/office/drawing/2014/main" id="{F7832ABA-A227-44E6-AB70-F1A71BB6B63F}"/>
              </a:ext>
            </a:extLst>
          </p:cNvPr>
          <p:cNvSpPr>
            <a:spLocks noGrp="1"/>
          </p:cNvSpPr>
          <p:nvPr>
            <p:ph type="body" idx="1"/>
          </p:nvPr>
        </p:nvSpPr>
        <p:spPr/>
        <p:txBody>
          <a:bodyPr/>
          <a:lstStyle/>
          <a:p>
            <a:r>
              <a:rPr lang="fr-FR" dirty="0"/>
              <a:t>NB : une présentation animée et beaucoup plus détaillée est disponible auprès de Frédérique (compter environ 1 heure minimum).</a:t>
            </a:r>
          </a:p>
        </p:txBody>
      </p:sp>
      <p:sp>
        <p:nvSpPr>
          <p:cNvPr id="6" name="Espace réservé du pied de page 5">
            <a:extLst>
              <a:ext uri="{FF2B5EF4-FFF2-40B4-BE49-F238E27FC236}">
                <a16:creationId xmlns:a16="http://schemas.microsoft.com/office/drawing/2014/main" id="{BD2C8FBE-3B88-47E1-9288-68EC85422F01}"/>
              </a:ext>
            </a:extLst>
          </p:cNvPr>
          <p:cNvSpPr>
            <a:spLocks noGrp="1"/>
          </p:cNvSpPr>
          <p:nvPr>
            <p:ph type="ftr" sz="quarter" idx="11"/>
          </p:nvPr>
        </p:nvSpPr>
        <p:spPr/>
        <p:txBody>
          <a:bodyPr/>
          <a:lstStyle/>
          <a:p>
            <a:r>
              <a:rPr lang="fr-FR" dirty="0"/>
              <a:t>Jean-Marc G. LUSSON - jeanmarclusson@ymail.com</a:t>
            </a:r>
          </a:p>
        </p:txBody>
      </p:sp>
      <p:sp>
        <p:nvSpPr>
          <p:cNvPr id="7" name="Espace réservé du numéro de diapositive 6">
            <a:extLst>
              <a:ext uri="{FF2B5EF4-FFF2-40B4-BE49-F238E27FC236}">
                <a16:creationId xmlns:a16="http://schemas.microsoft.com/office/drawing/2014/main" id="{8787D6E6-3267-4A19-A579-16EF2741DFDC}"/>
              </a:ext>
            </a:extLst>
          </p:cNvPr>
          <p:cNvSpPr>
            <a:spLocks noGrp="1"/>
          </p:cNvSpPr>
          <p:nvPr>
            <p:ph type="sldNum" sz="quarter" idx="12"/>
          </p:nvPr>
        </p:nvSpPr>
        <p:spPr/>
        <p:txBody>
          <a:bodyPr/>
          <a:lstStyle/>
          <a:p>
            <a:fld id="{88F23370-F02B-4594-82D9-A663CF61B2B3}" type="slidenum">
              <a:rPr lang="fr-FR" smtClean="0"/>
              <a:t>10</a:t>
            </a:fld>
            <a:endParaRPr lang="fr-FR" dirty="0"/>
          </a:p>
        </p:txBody>
      </p:sp>
    </p:spTree>
    <p:extLst>
      <p:ext uri="{BB962C8B-B14F-4D97-AF65-F5344CB8AC3E}">
        <p14:creationId xmlns:p14="http://schemas.microsoft.com/office/powerpoint/2010/main" val="338636400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8AD177-D2F8-4069-BAC5-AC4DA5383E57}"/>
              </a:ext>
            </a:extLst>
          </p:cNvPr>
          <p:cNvSpPr>
            <a:spLocks noGrp="1"/>
          </p:cNvSpPr>
          <p:nvPr>
            <p:ph type="title"/>
          </p:nvPr>
        </p:nvSpPr>
        <p:spPr/>
        <p:txBody>
          <a:bodyPr/>
          <a:lstStyle/>
          <a:p>
            <a:r>
              <a:rPr lang="fr-FR" dirty="0"/>
              <a:t>Approche semi-quantitative fondée sur une « matrice de résilience »</a:t>
            </a:r>
          </a:p>
        </p:txBody>
      </p:sp>
      <p:sp>
        <p:nvSpPr>
          <p:cNvPr id="3" name="Espace réservé du contenu 2">
            <a:extLst>
              <a:ext uri="{FF2B5EF4-FFF2-40B4-BE49-F238E27FC236}">
                <a16:creationId xmlns:a16="http://schemas.microsoft.com/office/drawing/2014/main" id="{D29C4893-0098-4BF1-8F22-E45782613262}"/>
              </a:ext>
            </a:extLst>
          </p:cNvPr>
          <p:cNvSpPr>
            <a:spLocks noGrp="1"/>
          </p:cNvSpPr>
          <p:nvPr>
            <p:ph sz="half" idx="1"/>
          </p:nvPr>
        </p:nvSpPr>
        <p:spPr>
          <a:xfrm>
            <a:off x="530087" y="1825625"/>
            <a:ext cx="5489713" cy="4351338"/>
          </a:xfrm>
        </p:spPr>
        <p:txBody>
          <a:bodyPr>
            <a:normAutofit/>
          </a:bodyPr>
          <a:lstStyle/>
          <a:p>
            <a:pPr algn="just"/>
            <a:r>
              <a:rPr lang="fr-FR" sz="1800" dirty="0"/>
              <a:t>Cette matrice offre aux utilisateurs un cadre permettant de </a:t>
            </a:r>
            <a:r>
              <a:rPr lang="fr-FR" sz="1800" b="1" dirty="0"/>
              <a:t>comparer différents indicateurs de décision</a:t>
            </a:r>
            <a:r>
              <a:rPr lang="fr-FR" sz="1800" dirty="0"/>
              <a:t> dans le cadre d’</a:t>
            </a:r>
            <a:r>
              <a:rPr lang="fr-FR" sz="1800" b="1" dirty="0"/>
              <a:t>une réflexion générale portant sur la résilience</a:t>
            </a:r>
            <a:r>
              <a:rPr lang="fr-FR" sz="1800" dirty="0"/>
              <a:t> et les </a:t>
            </a:r>
            <a:r>
              <a:rPr lang="fr-FR" sz="1800" b="1" dirty="0"/>
              <a:t>actions à mener</a:t>
            </a:r>
            <a:r>
              <a:rPr lang="fr-FR" sz="1800" dirty="0"/>
              <a:t>.</a:t>
            </a:r>
          </a:p>
          <a:p>
            <a:pPr algn="just"/>
            <a:r>
              <a:rPr lang="fr-FR" sz="1800" dirty="0"/>
              <a:t>Elle aide les parties prenantes et les décideurs à l’échelon local souhaitant développer une culture de la résilience et « </a:t>
            </a:r>
            <a:r>
              <a:rPr lang="fr-FR" sz="1800" b="1" dirty="0"/>
              <a:t>adopter la vision plus globale de la résilience nécessaire à la réduction des répercussions d’un événement défavorable </a:t>
            </a:r>
            <a:r>
              <a:rPr lang="fr-FR" sz="1800" dirty="0"/>
              <a:t>». </a:t>
            </a:r>
          </a:p>
          <a:p>
            <a:pPr algn="just"/>
            <a:r>
              <a:rPr lang="fr-FR" sz="1800" dirty="0"/>
              <a:t>La </a:t>
            </a:r>
            <a:r>
              <a:rPr lang="fr-FR" sz="1800" b="1" dirty="0"/>
              <a:t>conception</a:t>
            </a:r>
            <a:r>
              <a:rPr lang="fr-FR" sz="1800" dirty="0"/>
              <a:t> et l’</a:t>
            </a:r>
            <a:r>
              <a:rPr lang="fr-FR" sz="1800" b="1" dirty="0"/>
              <a:t>application</a:t>
            </a:r>
            <a:r>
              <a:rPr lang="fr-FR" sz="1800" dirty="0"/>
              <a:t> de cette matrice permettent d’établir des </a:t>
            </a:r>
            <a:r>
              <a:rPr lang="fr-FR" sz="1800" b="1" dirty="0"/>
              <a:t>lignes d’action robustes et transparentes</a:t>
            </a:r>
            <a:r>
              <a:rPr lang="fr-FR" sz="1800" dirty="0"/>
              <a:t> pour la réalisation des objectifs (ODD par ex.) et des politiques publiques ; la matrice met en évidence des </a:t>
            </a:r>
            <a:r>
              <a:rPr lang="fr-FR" sz="1800" b="1" dirty="0"/>
              <a:t>améliorations possibles</a:t>
            </a:r>
            <a:r>
              <a:rPr lang="fr-FR" sz="1800" dirty="0"/>
              <a:t> dans les divers domaines d’activités pris en compte.</a:t>
            </a:r>
          </a:p>
        </p:txBody>
      </p:sp>
      <p:graphicFrame>
        <p:nvGraphicFramePr>
          <p:cNvPr id="5" name="Tableau 5">
            <a:extLst>
              <a:ext uri="{FF2B5EF4-FFF2-40B4-BE49-F238E27FC236}">
                <a16:creationId xmlns:a16="http://schemas.microsoft.com/office/drawing/2014/main" id="{098CBBA0-2861-49C5-97AD-7C6F45F27293}"/>
              </a:ext>
            </a:extLst>
          </p:cNvPr>
          <p:cNvGraphicFramePr>
            <a:graphicFrameLocks noGrp="1"/>
          </p:cNvGraphicFramePr>
          <p:nvPr>
            <p:ph sz="half" idx="2"/>
            <p:extLst>
              <p:ext uri="{D42A27DB-BD31-4B8C-83A1-F6EECF244321}">
                <p14:modId xmlns:p14="http://schemas.microsoft.com/office/powerpoint/2010/main" val="3398209695"/>
              </p:ext>
            </p:extLst>
          </p:nvPr>
        </p:nvGraphicFramePr>
        <p:xfrm>
          <a:off x="6172200" y="1825625"/>
          <a:ext cx="5181595" cy="3901440"/>
        </p:xfrm>
        <a:graphic>
          <a:graphicData uri="http://schemas.openxmlformats.org/drawingml/2006/table">
            <a:tbl>
              <a:tblPr firstRow="1" bandRow="1">
                <a:tableStyleId>{5C22544A-7EE6-4342-B048-85BDC9FD1C3A}</a:tableStyleId>
              </a:tblPr>
              <a:tblGrid>
                <a:gridCol w="1275522">
                  <a:extLst>
                    <a:ext uri="{9D8B030D-6E8A-4147-A177-3AD203B41FA5}">
                      <a16:colId xmlns:a16="http://schemas.microsoft.com/office/drawing/2014/main" val="1662736644"/>
                    </a:ext>
                  </a:extLst>
                </a:gridCol>
                <a:gridCol w="1139687">
                  <a:extLst>
                    <a:ext uri="{9D8B030D-6E8A-4147-A177-3AD203B41FA5}">
                      <a16:colId xmlns:a16="http://schemas.microsoft.com/office/drawing/2014/main" val="784085467"/>
                    </a:ext>
                  </a:extLst>
                </a:gridCol>
                <a:gridCol w="993913">
                  <a:extLst>
                    <a:ext uri="{9D8B030D-6E8A-4147-A177-3AD203B41FA5}">
                      <a16:colId xmlns:a16="http://schemas.microsoft.com/office/drawing/2014/main" val="740232563"/>
                    </a:ext>
                  </a:extLst>
                </a:gridCol>
                <a:gridCol w="736154">
                  <a:extLst>
                    <a:ext uri="{9D8B030D-6E8A-4147-A177-3AD203B41FA5}">
                      <a16:colId xmlns:a16="http://schemas.microsoft.com/office/drawing/2014/main" val="2469355303"/>
                    </a:ext>
                  </a:extLst>
                </a:gridCol>
                <a:gridCol w="1036319">
                  <a:extLst>
                    <a:ext uri="{9D8B030D-6E8A-4147-A177-3AD203B41FA5}">
                      <a16:colId xmlns:a16="http://schemas.microsoft.com/office/drawing/2014/main" val="607976623"/>
                    </a:ext>
                  </a:extLst>
                </a:gridCol>
              </a:tblGrid>
              <a:tr h="290085">
                <a:tc gridSpan="5">
                  <a:txBody>
                    <a:bodyPr/>
                    <a:lstStyle/>
                    <a:p>
                      <a:pPr algn="just"/>
                      <a:r>
                        <a:rPr lang="fr-FR" sz="1600" dirty="0"/>
                        <a:t>Graphique 4. Présentation d’une matrice de résilience. </a:t>
                      </a:r>
                    </a:p>
                    <a:p>
                      <a:pPr algn="just"/>
                      <a:r>
                        <a:rPr lang="fr-FR" sz="1600" dirty="0"/>
                        <a:t>Les 4 domaines de la résilience figurent en ordonnée et les 4 phases de la résilience, telles qu’établies par l’Académie nationale des sciences (NAS), figurent en abscisse.</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648493420"/>
                  </a:ext>
                </a:extLst>
              </a:tr>
              <a:tr h="320040">
                <a:tc>
                  <a:txBody>
                    <a:bodyPr/>
                    <a:lstStyle/>
                    <a:p>
                      <a:pPr algn="just"/>
                      <a:endParaRPr lang="fr-FR" sz="1600" dirty="0"/>
                    </a:p>
                  </a:txBody>
                  <a:tcPr/>
                </a:tc>
                <a:tc>
                  <a:txBody>
                    <a:bodyPr/>
                    <a:lstStyle/>
                    <a:p>
                      <a:pPr algn="just"/>
                      <a:r>
                        <a:rPr lang="fr-FR" sz="1400" dirty="0"/>
                        <a:t>Préparation</a:t>
                      </a:r>
                    </a:p>
                  </a:txBody>
                  <a:tcPr/>
                </a:tc>
                <a:tc>
                  <a:txBody>
                    <a:bodyPr/>
                    <a:lstStyle/>
                    <a:p>
                      <a:pPr algn="just"/>
                      <a:r>
                        <a:rPr lang="fr-FR" sz="1400" dirty="0"/>
                        <a:t>Absorption</a:t>
                      </a:r>
                    </a:p>
                  </a:txBody>
                  <a:tcPr/>
                </a:tc>
                <a:tc>
                  <a:txBody>
                    <a:bodyPr/>
                    <a:lstStyle/>
                    <a:p>
                      <a:pPr algn="just"/>
                      <a:r>
                        <a:rPr lang="fr-FR" sz="1400" dirty="0"/>
                        <a:t>Récupé-ration</a:t>
                      </a:r>
                    </a:p>
                  </a:txBody>
                  <a:tcPr/>
                </a:tc>
                <a:tc>
                  <a:txBody>
                    <a:bodyPr/>
                    <a:lstStyle/>
                    <a:p>
                      <a:pPr algn="just"/>
                      <a:r>
                        <a:rPr lang="fr-FR" sz="1400" dirty="0"/>
                        <a:t>Adaptation</a:t>
                      </a:r>
                    </a:p>
                  </a:txBody>
                  <a:tcPr/>
                </a:tc>
                <a:extLst>
                  <a:ext uri="{0D108BD9-81ED-4DB2-BD59-A6C34878D82A}">
                    <a16:rowId xmlns:a16="http://schemas.microsoft.com/office/drawing/2014/main" val="2742558446"/>
                  </a:ext>
                </a:extLst>
              </a:tr>
              <a:tr h="370840">
                <a:tc>
                  <a:txBody>
                    <a:bodyPr/>
                    <a:lstStyle/>
                    <a:p>
                      <a:pPr algn="just"/>
                      <a:r>
                        <a:rPr lang="fr-FR" sz="1600" dirty="0"/>
                        <a:t>Domaine physique</a:t>
                      </a:r>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extLst>
                  <a:ext uri="{0D108BD9-81ED-4DB2-BD59-A6C34878D82A}">
                    <a16:rowId xmlns:a16="http://schemas.microsoft.com/office/drawing/2014/main" val="2099770964"/>
                  </a:ext>
                </a:extLst>
              </a:tr>
              <a:tr h="370840">
                <a:tc>
                  <a:txBody>
                    <a:bodyPr/>
                    <a:lstStyle/>
                    <a:p>
                      <a:pPr algn="just"/>
                      <a:r>
                        <a:rPr lang="fr-FR" sz="1600" dirty="0"/>
                        <a:t>Domaine de l’information</a:t>
                      </a:r>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extLst>
                  <a:ext uri="{0D108BD9-81ED-4DB2-BD59-A6C34878D82A}">
                    <a16:rowId xmlns:a16="http://schemas.microsoft.com/office/drawing/2014/main" val="1115317126"/>
                  </a:ext>
                </a:extLst>
              </a:tr>
              <a:tr h="370840">
                <a:tc>
                  <a:txBody>
                    <a:bodyPr/>
                    <a:lstStyle/>
                    <a:p>
                      <a:pPr algn="just"/>
                      <a:r>
                        <a:rPr lang="fr-FR" sz="1600" dirty="0"/>
                        <a:t>Domaine cognitif</a:t>
                      </a:r>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extLst>
                  <a:ext uri="{0D108BD9-81ED-4DB2-BD59-A6C34878D82A}">
                    <a16:rowId xmlns:a16="http://schemas.microsoft.com/office/drawing/2014/main" val="455676635"/>
                  </a:ext>
                </a:extLst>
              </a:tr>
              <a:tr h="370840">
                <a:tc>
                  <a:txBody>
                    <a:bodyPr/>
                    <a:lstStyle/>
                    <a:p>
                      <a:pPr algn="just"/>
                      <a:r>
                        <a:rPr lang="fr-FR" sz="1600" dirty="0"/>
                        <a:t>Domaine social</a:t>
                      </a:r>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tc>
                  <a:txBody>
                    <a:bodyPr/>
                    <a:lstStyle/>
                    <a:p>
                      <a:pPr algn="just"/>
                      <a:endParaRPr lang="fr-FR" sz="1600" dirty="0"/>
                    </a:p>
                  </a:txBody>
                  <a:tcPr/>
                </a:tc>
                <a:extLst>
                  <a:ext uri="{0D108BD9-81ED-4DB2-BD59-A6C34878D82A}">
                    <a16:rowId xmlns:a16="http://schemas.microsoft.com/office/drawing/2014/main" val="151536151"/>
                  </a:ext>
                </a:extLst>
              </a:tr>
            </a:tbl>
          </a:graphicData>
        </a:graphic>
      </p:graphicFrame>
      <p:sp>
        <p:nvSpPr>
          <p:cNvPr id="6" name="Espace réservé du pied de page 5">
            <a:extLst>
              <a:ext uri="{FF2B5EF4-FFF2-40B4-BE49-F238E27FC236}">
                <a16:creationId xmlns:a16="http://schemas.microsoft.com/office/drawing/2014/main" id="{7B2CC5EF-F62E-43EC-B5A3-DD004F31C7F8}"/>
              </a:ext>
            </a:extLst>
          </p:cNvPr>
          <p:cNvSpPr>
            <a:spLocks noGrp="1"/>
          </p:cNvSpPr>
          <p:nvPr>
            <p:ph type="ftr" sz="quarter" idx="11"/>
          </p:nvPr>
        </p:nvSpPr>
        <p:spPr/>
        <p:txBody>
          <a:bodyPr/>
          <a:lstStyle/>
          <a:p>
            <a:r>
              <a:rPr lang="fr-FR" dirty="0"/>
              <a:t>Jean-Marc G. LUSSON - jeanmarclusson@ymail.com</a:t>
            </a:r>
          </a:p>
        </p:txBody>
      </p:sp>
      <p:sp>
        <p:nvSpPr>
          <p:cNvPr id="7" name="Espace réservé du numéro de diapositive 6">
            <a:extLst>
              <a:ext uri="{FF2B5EF4-FFF2-40B4-BE49-F238E27FC236}">
                <a16:creationId xmlns:a16="http://schemas.microsoft.com/office/drawing/2014/main" id="{12FCAC13-5B5C-4098-AA7D-1FAB83AD4F9E}"/>
              </a:ext>
            </a:extLst>
          </p:cNvPr>
          <p:cNvSpPr>
            <a:spLocks noGrp="1"/>
          </p:cNvSpPr>
          <p:nvPr>
            <p:ph type="sldNum" sz="quarter" idx="12"/>
          </p:nvPr>
        </p:nvSpPr>
        <p:spPr/>
        <p:txBody>
          <a:bodyPr/>
          <a:lstStyle/>
          <a:p>
            <a:fld id="{88F23370-F02B-4594-82D9-A663CF61B2B3}" type="slidenum">
              <a:rPr lang="fr-FR" smtClean="0"/>
              <a:t>2</a:t>
            </a:fld>
            <a:endParaRPr lang="fr-FR" dirty="0"/>
          </a:p>
        </p:txBody>
      </p:sp>
    </p:spTree>
    <p:extLst>
      <p:ext uri="{BB962C8B-B14F-4D97-AF65-F5344CB8AC3E}">
        <p14:creationId xmlns:p14="http://schemas.microsoft.com/office/powerpoint/2010/main" val="333903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B238F0-FDCB-4D0A-8DB2-9D284CF0B712}"/>
              </a:ext>
            </a:extLst>
          </p:cNvPr>
          <p:cNvSpPr>
            <a:spLocks noGrp="1"/>
          </p:cNvSpPr>
          <p:nvPr>
            <p:ph type="title"/>
          </p:nvPr>
        </p:nvSpPr>
        <p:spPr/>
        <p:txBody>
          <a:bodyPr>
            <a:noAutofit/>
          </a:bodyPr>
          <a:lstStyle/>
          <a:p>
            <a:r>
              <a:rPr lang="fr-FR" sz="3200" dirty="0"/>
              <a:t>Représentation schématique des 4 stades de la résilience selon la </a:t>
            </a:r>
            <a:r>
              <a:rPr lang="fr-FR" sz="3200" i="1" dirty="0"/>
              <a:t>National </a:t>
            </a:r>
            <a:r>
              <a:rPr lang="fr-FR" sz="3200" i="1" dirty="0" err="1"/>
              <a:t>Academy</a:t>
            </a:r>
            <a:r>
              <a:rPr lang="fr-FR" sz="3200" i="1" dirty="0"/>
              <a:t> of Sciences</a:t>
            </a:r>
            <a:r>
              <a:rPr lang="fr-FR" sz="3200" dirty="0"/>
              <a:t> des États-Unis (NAS)</a:t>
            </a:r>
          </a:p>
        </p:txBody>
      </p:sp>
      <p:pic>
        <p:nvPicPr>
          <p:cNvPr id="6" name="Espace réservé du contenu 5" descr="Une image contenant texte, carte&#10;&#10;Description générée automatiquement">
            <a:extLst>
              <a:ext uri="{FF2B5EF4-FFF2-40B4-BE49-F238E27FC236}">
                <a16:creationId xmlns:a16="http://schemas.microsoft.com/office/drawing/2014/main" id="{E50D710D-D6E3-428A-BA25-F5F134ABFF5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95375" y="1825625"/>
            <a:ext cx="4667250" cy="3518694"/>
          </a:xfrm>
        </p:spPr>
      </p:pic>
      <p:graphicFrame>
        <p:nvGraphicFramePr>
          <p:cNvPr id="7" name="Tableau 7">
            <a:extLst>
              <a:ext uri="{FF2B5EF4-FFF2-40B4-BE49-F238E27FC236}">
                <a16:creationId xmlns:a16="http://schemas.microsoft.com/office/drawing/2014/main" id="{02671CE6-A9DF-4FF7-99A8-C579AA923D46}"/>
              </a:ext>
            </a:extLst>
          </p:cNvPr>
          <p:cNvGraphicFramePr>
            <a:graphicFrameLocks noGrp="1"/>
          </p:cNvGraphicFramePr>
          <p:nvPr>
            <p:ph sz="half" idx="2"/>
            <p:extLst>
              <p:ext uri="{D42A27DB-BD31-4B8C-83A1-F6EECF244321}">
                <p14:modId xmlns:p14="http://schemas.microsoft.com/office/powerpoint/2010/main" val="574104786"/>
              </p:ext>
            </p:extLst>
          </p:nvPr>
        </p:nvGraphicFramePr>
        <p:xfrm>
          <a:off x="6172200" y="1825625"/>
          <a:ext cx="5181600" cy="3518693"/>
        </p:xfrm>
        <a:graphic>
          <a:graphicData uri="http://schemas.openxmlformats.org/drawingml/2006/table">
            <a:tbl>
              <a:tblPr firstRow="1" bandRow="1">
                <a:tableStyleId>{5C22544A-7EE6-4342-B048-85BDC9FD1C3A}</a:tableStyleId>
              </a:tblPr>
              <a:tblGrid>
                <a:gridCol w="2309191">
                  <a:extLst>
                    <a:ext uri="{9D8B030D-6E8A-4147-A177-3AD203B41FA5}">
                      <a16:colId xmlns:a16="http://schemas.microsoft.com/office/drawing/2014/main" val="3945340229"/>
                    </a:ext>
                  </a:extLst>
                </a:gridCol>
                <a:gridCol w="2872409">
                  <a:extLst>
                    <a:ext uri="{9D8B030D-6E8A-4147-A177-3AD203B41FA5}">
                      <a16:colId xmlns:a16="http://schemas.microsoft.com/office/drawing/2014/main" val="858804534"/>
                    </a:ext>
                  </a:extLst>
                </a:gridCol>
              </a:tblGrid>
              <a:tr h="445007">
                <a:tc>
                  <a:txBody>
                    <a:bodyPr/>
                    <a:lstStyle/>
                    <a:p>
                      <a:pPr algn="ctr"/>
                      <a:r>
                        <a:rPr lang="fr-FR" dirty="0"/>
                        <a:t>English</a:t>
                      </a:r>
                    </a:p>
                  </a:txBody>
                  <a:tcPr/>
                </a:tc>
                <a:tc>
                  <a:txBody>
                    <a:bodyPr/>
                    <a:lstStyle/>
                    <a:p>
                      <a:pPr algn="ctr"/>
                      <a:r>
                        <a:rPr lang="fr-FR" dirty="0"/>
                        <a:t>Français</a:t>
                      </a:r>
                    </a:p>
                  </a:txBody>
                  <a:tcPr/>
                </a:tc>
                <a:extLst>
                  <a:ext uri="{0D108BD9-81ED-4DB2-BD59-A6C34878D82A}">
                    <a16:rowId xmlns:a16="http://schemas.microsoft.com/office/drawing/2014/main" val="1586920981"/>
                  </a:ext>
                </a:extLst>
              </a:tr>
              <a:tr h="403644">
                <a:tc>
                  <a:txBody>
                    <a:bodyPr/>
                    <a:lstStyle/>
                    <a:p>
                      <a:pPr algn="ctr"/>
                      <a:r>
                        <a:rPr lang="fr-FR" dirty="0"/>
                        <a:t>System performance</a:t>
                      </a:r>
                    </a:p>
                  </a:txBody>
                  <a:tcPr/>
                </a:tc>
                <a:tc>
                  <a:txBody>
                    <a:bodyPr/>
                    <a:lstStyle/>
                    <a:p>
                      <a:pPr algn="ctr"/>
                      <a:r>
                        <a:rPr lang="fr-FR" dirty="0"/>
                        <a:t>Fonctionnement du système</a:t>
                      </a:r>
                    </a:p>
                  </a:txBody>
                  <a:tcPr/>
                </a:tc>
                <a:extLst>
                  <a:ext uri="{0D108BD9-81ED-4DB2-BD59-A6C34878D82A}">
                    <a16:rowId xmlns:a16="http://schemas.microsoft.com/office/drawing/2014/main" val="4014758216"/>
                  </a:ext>
                </a:extLst>
              </a:tr>
              <a:tr h="445007">
                <a:tc>
                  <a:txBody>
                    <a:bodyPr/>
                    <a:lstStyle/>
                    <a:p>
                      <a:pPr algn="ctr"/>
                      <a:r>
                        <a:rPr lang="fr-FR" dirty="0"/>
                        <a:t>Disruption </a:t>
                      </a:r>
                    </a:p>
                  </a:txBody>
                  <a:tcPr/>
                </a:tc>
                <a:tc>
                  <a:txBody>
                    <a:bodyPr/>
                    <a:lstStyle/>
                    <a:p>
                      <a:pPr algn="ctr"/>
                      <a:r>
                        <a:rPr lang="fr-FR" dirty="0"/>
                        <a:t>Perturbation</a:t>
                      </a:r>
                    </a:p>
                  </a:txBody>
                  <a:tcPr/>
                </a:tc>
                <a:extLst>
                  <a:ext uri="{0D108BD9-81ED-4DB2-BD59-A6C34878D82A}">
                    <a16:rowId xmlns:a16="http://schemas.microsoft.com/office/drawing/2014/main" val="3450388863"/>
                  </a:ext>
                </a:extLst>
              </a:tr>
              <a:tr h="445007">
                <a:tc>
                  <a:txBody>
                    <a:bodyPr/>
                    <a:lstStyle/>
                    <a:p>
                      <a:pPr algn="ctr"/>
                      <a:r>
                        <a:rPr lang="fr-FR" dirty="0" err="1"/>
                        <a:t>Minimize</a:t>
                      </a:r>
                      <a:r>
                        <a:rPr lang="fr-FR" dirty="0"/>
                        <a:t> </a:t>
                      </a:r>
                    </a:p>
                  </a:txBody>
                  <a:tcPr/>
                </a:tc>
                <a:tc>
                  <a:txBody>
                    <a:bodyPr/>
                    <a:lstStyle/>
                    <a:p>
                      <a:pPr algn="ctr"/>
                      <a:r>
                        <a:rPr lang="fr-FR" dirty="0"/>
                        <a:t>Minimiser</a:t>
                      </a:r>
                    </a:p>
                  </a:txBody>
                  <a:tcPr/>
                </a:tc>
                <a:extLst>
                  <a:ext uri="{0D108BD9-81ED-4DB2-BD59-A6C34878D82A}">
                    <a16:rowId xmlns:a16="http://schemas.microsoft.com/office/drawing/2014/main" val="1511181019"/>
                  </a:ext>
                </a:extLst>
              </a:tr>
              <a:tr h="445007">
                <a:tc>
                  <a:txBody>
                    <a:bodyPr/>
                    <a:lstStyle/>
                    <a:p>
                      <a:pPr algn="ctr"/>
                      <a:r>
                        <a:rPr lang="fr-FR" dirty="0"/>
                        <a:t>Plan </a:t>
                      </a:r>
                    </a:p>
                  </a:txBody>
                  <a:tcPr/>
                </a:tc>
                <a:tc>
                  <a:txBody>
                    <a:bodyPr/>
                    <a:lstStyle/>
                    <a:p>
                      <a:pPr algn="ctr"/>
                      <a:r>
                        <a:rPr lang="fr-FR" dirty="0"/>
                        <a:t>Anticiper </a:t>
                      </a:r>
                    </a:p>
                  </a:txBody>
                  <a:tcPr/>
                </a:tc>
                <a:extLst>
                  <a:ext uri="{0D108BD9-81ED-4DB2-BD59-A6C34878D82A}">
                    <a16:rowId xmlns:a16="http://schemas.microsoft.com/office/drawing/2014/main" val="1683450524"/>
                  </a:ext>
                </a:extLst>
              </a:tr>
              <a:tr h="445007">
                <a:tc>
                  <a:txBody>
                    <a:bodyPr/>
                    <a:lstStyle/>
                    <a:p>
                      <a:pPr algn="ctr"/>
                      <a:r>
                        <a:rPr lang="fr-FR" dirty="0" err="1"/>
                        <a:t>Absorb</a:t>
                      </a:r>
                      <a:r>
                        <a:rPr lang="fr-FR" dirty="0"/>
                        <a:t> </a:t>
                      </a:r>
                    </a:p>
                  </a:txBody>
                  <a:tcPr/>
                </a:tc>
                <a:tc>
                  <a:txBody>
                    <a:bodyPr/>
                    <a:lstStyle/>
                    <a:p>
                      <a:pPr algn="ctr"/>
                      <a:r>
                        <a:rPr lang="fr-FR" dirty="0"/>
                        <a:t>Absorber</a:t>
                      </a:r>
                    </a:p>
                  </a:txBody>
                  <a:tcPr/>
                </a:tc>
                <a:extLst>
                  <a:ext uri="{0D108BD9-81ED-4DB2-BD59-A6C34878D82A}">
                    <a16:rowId xmlns:a16="http://schemas.microsoft.com/office/drawing/2014/main" val="2751051439"/>
                  </a:ext>
                </a:extLst>
              </a:tr>
              <a:tr h="445007">
                <a:tc>
                  <a:txBody>
                    <a:bodyPr/>
                    <a:lstStyle/>
                    <a:p>
                      <a:pPr algn="ctr"/>
                      <a:r>
                        <a:rPr lang="fr-FR" dirty="0" err="1"/>
                        <a:t>Recover</a:t>
                      </a:r>
                      <a:r>
                        <a:rPr lang="fr-FR" dirty="0"/>
                        <a:t> </a:t>
                      </a:r>
                    </a:p>
                  </a:txBody>
                  <a:tcPr/>
                </a:tc>
                <a:tc>
                  <a:txBody>
                    <a:bodyPr/>
                    <a:lstStyle/>
                    <a:p>
                      <a:pPr algn="ctr"/>
                      <a:r>
                        <a:rPr lang="fr-FR" dirty="0"/>
                        <a:t>Récupérer</a:t>
                      </a:r>
                    </a:p>
                  </a:txBody>
                  <a:tcPr/>
                </a:tc>
                <a:extLst>
                  <a:ext uri="{0D108BD9-81ED-4DB2-BD59-A6C34878D82A}">
                    <a16:rowId xmlns:a16="http://schemas.microsoft.com/office/drawing/2014/main" val="3567525737"/>
                  </a:ext>
                </a:extLst>
              </a:tr>
              <a:tr h="445007">
                <a:tc>
                  <a:txBody>
                    <a:bodyPr/>
                    <a:lstStyle/>
                    <a:p>
                      <a:pPr algn="ctr"/>
                      <a:r>
                        <a:rPr lang="fr-FR" dirty="0" err="1"/>
                        <a:t>Adapt</a:t>
                      </a:r>
                      <a:r>
                        <a:rPr lang="fr-FR" dirty="0"/>
                        <a:t> </a:t>
                      </a:r>
                    </a:p>
                  </a:txBody>
                  <a:tcPr/>
                </a:tc>
                <a:tc>
                  <a:txBody>
                    <a:bodyPr/>
                    <a:lstStyle/>
                    <a:p>
                      <a:pPr algn="ctr"/>
                      <a:r>
                        <a:rPr lang="fr-FR" dirty="0"/>
                        <a:t>S’adapter </a:t>
                      </a:r>
                    </a:p>
                  </a:txBody>
                  <a:tcPr/>
                </a:tc>
                <a:extLst>
                  <a:ext uri="{0D108BD9-81ED-4DB2-BD59-A6C34878D82A}">
                    <a16:rowId xmlns:a16="http://schemas.microsoft.com/office/drawing/2014/main" val="1569642846"/>
                  </a:ext>
                </a:extLst>
              </a:tr>
            </a:tbl>
          </a:graphicData>
        </a:graphic>
      </p:graphicFrame>
      <p:sp>
        <p:nvSpPr>
          <p:cNvPr id="3" name="Espace réservé du pied de page 2">
            <a:extLst>
              <a:ext uri="{FF2B5EF4-FFF2-40B4-BE49-F238E27FC236}">
                <a16:creationId xmlns:a16="http://schemas.microsoft.com/office/drawing/2014/main" id="{EB1FC9F4-48BF-4CFA-9DDD-DB208A931274}"/>
              </a:ext>
            </a:extLst>
          </p:cNvPr>
          <p:cNvSpPr>
            <a:spLocks noGrp="1"/>
          </p:cNvSpPr>
          <p:nvPr>
            <p:ph type="ftr" sz="quarter" idx="11"/>
          </p:nvPr>
        </p:nvSpPr>
        <p:spPr/>
        <p:txBody>
          <a:bodyPr/>
          <a:lstStyle/>
          <a:p>
            <a:r>
              <a:rPr lang="fr-FR"/>
              <a:t>Jean-Marc G. LUSSON - jeanmarclusson@ymail.com</a:t>
            </a:r>
          </a:p>
        </p:txBody>
      </p:sp>
      <p:sp>
        <p:nvSpPr>
          <p:cNvPr id="4" name="Espace réservé du numéro de diapositive 3">
            <a:extLst>
              <a:ext uri="{FF2B5EF4-FFF2-40B4-BE49-F238E27FC236}">
                <a16:creationId xmlns:a16="http://schemas.microsoft.com/office/drawing/2014/main" id="{F45407D3-32EB-47DE-95E0-E21DECB960A8}"/>
              </a:ext>
            </a:extLst>
          </p:cNvPr>
          <p:cNvSpPr>
            <a:spLocks noGrp="1"/>
          </p:cNvSpPr>
          <p:nvPr>
            <p:ph type="sldNum" sz="quarter" idx="12"/>
          </p:nvPr>
        </p:nvSpPr>
        <p:spPr/>
        <p:txBody>
          <a:bodyPr/>
          <a:lstStyle/>
          <a:p>
            <a:fld id="{88F23370-F02B-4594-82D9-A663CF61B2B3}" type="slidenum">
              <a:rPr lang="fr-FR" smtClean="0"/>
              <a:t>3</a:t>
            </a:fld>
            <a:endParaRPr lang="fr-FR"/>
          </a:p>
        </p:txBody>
      </p:sp>
    </p:spTree>
    <p:extLst>
      <p:ext uri="{BB962C8B-B14F-4D97-AF65-F5344CB8AC3E}">
        <p14:creationId xmlns:p14="http://schemas.microsoft.com/office/powerpoint/2010/main" val="30345906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CE2941-07A4-4EE6-A50B-D3AAB12DB375}"/>
              </a:ext>
            </a:extLst>
          </p:cNvPr>
          <p:cNvSpPr>
            <a:spLocks noGrp="1"/>
          </p:cNvSpPr>
          <p:nvPr>
            <p:ph type="title"/>
          </p:nvPr>
        </p:nvSpPr>
        <p:spPr>
          <a:xfrm>
            <a:off x="838200" y="365125"/>
            <a:ext cx="10385324" cy="1325563"/>
          </a:xfrm>
        </p:spPr>
        <p:txBody>
          <a:bodyPr>
            <a:noAutofit/>
          </a:bodyPr>
          <a:lstStyle/>
          <a:p>
            <a:r>
              <a:rPr lang="fr-FR" sz="2800" dirty="0"/>
              <a:t>Vers une approche territoriale : concept « d’</a:t>
            </a:r>
            <a:r>
              <a:rPr lang="fr-FR" sz="2800" b="1" dirty="0"/>
              <a:t>agilité d’un système</a:t>
            </a:r>
            <a:r>
              <a:rPr lang="fr-FR" sz="2800" dirty="0"/>
              <a:t> » [ou de </a:t>
            </a:r>
            <a:r>
              <a:rPr lang="fr-FR" sz="2800" b="1" i="1" dirty="0"/>
              <a:t>fonctionnalité</a:t>
            </a:r>
            <a:r>
              <a:rPr lang="fr-FR" sz="2800" dirty="0"/>
              <a:t>] et les 4 domaines d’observation de la résilience</a:t>
            </a:r>
          </a:p>
        </p:txBody>
      </p:sp>
      <p:sp>
        <p:nvSpPr>
          <p:cNvPr id="3" name="Espace réservé du contenu 2">
            <a:extLst>
              <a:ext uri="{FF2B5EF4-FFF2-40B4-BE49-F238E27FC236}">
                <a16:creationId xmlns:a16="http://schemas.microsoft.com/office/drawing/2014/main" id="{41A83CA9-67D8-4697-B779-5394DD9FF80F}"/>
              </a:ext>
            </a:extLst>
          </p:cNvPr>
          <p:cNvSpPr>
            <a:spLocks noGrp="1"/>
          </p:cNvSpPr>
          <p:nvPr>
            <p:ph idx="1"/>
          </p:nvPr>
        </p:nvSpPr>
        <p:spPr/>
        <p:txBody>
          <a:bodyPr>
            <a:noAutofit/>
          </a:bodyPr>
          <a:lstStyle/>
          <a:p>
            <a:pPr algn="just"/>
            <a:r>
              <a:rPr lang="fr-FR" sz="2000" dirty="0"/>
              <a:t>Au-delà des 4 stades de la résilience définis par la NAS, </a:t>
            </a:r>
            <a:r>
              <a:rPr lang="fr-FR" sz="2000" u="sng" dirty="0"/>
              <a:t>la </a:t>
            </a:r>
            <a:r>
              <a:rPr lang="fr-FR" sz="2000" b="1" u="sng" dirty="0"/>
              <a:t>dimension spatiale</a:t>
            </a:r>
            <a:r>
              <a:rPr lang="fr-FR" sz="2000" u="sng" dirty="0"/>
              <a:t> de la résilience implique d’examiner comment la </a:t>
            </a:r>
            <a:r>
              <a:rPr lang="fr-FR" sz="2000" b="1" u="sng" dirty="0"/>
              <a:t>perturbation subie</a:t>
            </a:r>
            <a:r>
              <a:rPr lang="fr-FR" sz="2000" u="sng" dirty="0"/>
              <a:t> par un système peut avoir des conséquences sur d’autres systèmes</a:t>
            </a:r>
            <a:r>
              <a:rPr lang="fr-FR" sz="2000" dirty="0"/>
              <a:t>, y compris sur ceux qui n’ont pas de lien direct ou apparent avec le premier.</a:t>
            </a:r>
          </a:p>
          <a:p>
            <a:pPr algn="just"/>
            <a:r>
              <a:rPr lang="fr-FR" sz="2000" dirty="0"/>
              <a:t>Alberts &amp; Hayes ont défini </a:t>
            </a:r>
            <a:r>
              <a:rPr lang="fr-FR" sz="2000" u="sng" dirty="0"/>
              <a:t>quatre domaines opérationnels en réseau</a:t>
            </a:r>
            <a:r>
              <a:rPr lang="fr-FR" sz="2000" dirty="0"/>
              <a:t> qui sont déterminants pour l’</a:t>
            </a:r>
            <a:r>
              <a:rPr lang="fr-FR" sz="2000" b="1" dirty="0"/>
              <a:t>agilité d’un système</a:t>
            </a:r>
            <a:r>
              <a:rPr lang="fr-FR" sz="2000" dirty="0"/>
              <a:t>, c’est-à-dire pour son « </a:t>
            </a:r>
            <a:r>
              <a:rPr lang="fr-FR" sz="2000" b="1" i="1" dirty="0"/>
              <a:t>aptitude à prendre en compte, gérer et/ou exploiter des changements de circonstances</a:t>
            </a:r>
            <a:r>
              <a:rPr lang="fr-FR" sz="2000" dirty="0"/>
              <a:t> » (Alberts &amp; Hayes, 2006).</a:t>
            </a:r>
          </a:p>
          <a:p>
            <a:pPr marL="0" indent="0" algn="just">
              <a:buNone/>
            </a:pPr>
            <a:r>
              <a:rPr lang="fr-FR" sz="2000" dirty="0"/>
              <a:t>Il n’est possible d’atteindre le niveau le plus élevé de </a:t>
            </a:r>
            <a:r>
              <a:rPr lang="fr-FR" sz="2000" b="1" dirty="0"/>
              <a:t>résilience</a:t>
            </a:r>
            <a:r>
              <a:rPr lang="fr-FR" sz="2000" dirty="0"/>
              <a:t> et d’</a:t>
            </a:r>
            <a:r>
              <a:rPr lang="fr-FR" sz="2000" b="1" dirty="0"/>
              <a:t>aptitude à se rétablir </a:t>
            </a:r>
            <a:r>
              <a:rPr lang="fr-FR" sz="2000" dirty="0"/>
              <a:t>après un aléa que si les 4 domaines suivants sont pris en compte simultanément et traités dans le cadre d’une approche fondée sur la résilience (Hayes 2004 ; Alberts 2007) :</a:t>
            </a:r>
          </a:p>
          <a:p>
            <a:pPr marL="971550" lvl="1" indent="-514350" algn="just">
              <a:buFont typeface="+mj-lt"/>
              <a:buAutoNum type="arabicPeriod"/>
            </a:pPr>
            <a:r>
              <a:rPr lang="fr-FR" sz="1800" b="1" dirty="0"/>
              <a:t>Domaine physique </a:t>
            </a:r>
            <a:r>
              <a:rPr lang="fr-FR" sz="1800" dirty="0"/>
              <a:t>: capteurs, infrastructures, équipement, état et capacités du système ;</a:t>
            </a:r>
          </a:p>
          <a:p>
            <a:pPr marL="971550" lvl="1" indent="-514350" algn="just">
              <a:buFont typeface="+mj-lt"/>
              <a:buAutoNum type="arabicPeriod"/>
            </a:pPr>
            <a:r>
              <a:rPr lang="fr-FR" sz="1800" b="1" dirty="0"/>
              <a:t>Domaine de l’information </a:t>
            </a:r>
            <a:r>
              <a:rPr lang="fr-FR" sz="1800" dirty="0"/>
              <a:t>: création, manipulation et stockage des données ;</a:t>
            </a:r>
          </a:p>
          <a:p>
            <a:pPr marL="971550" lvl="1" indent="-514350" algn="just">
              <a:buFont typeface="+mj-lt"/>
              <a:buAutoNum type="arabicPeriod"/>
            </a:pPr>
            <a:r>
              <a:rPr lang="fr-FR" sz="1800" b="1" dirty="0"/>
              <a:t>Domaine cognitif </a:t>
            </a:r>
            <a:r>
              <a:rPr lang="fr-FR" sz="1800" dirty="0"/>
              <a:t>: compréhension, modèles de pensée, préjugés, biais et valeurs ;</a:t>
            </a:r>
          </a:p>
          <a:p>
            <a:pPr marL="971550" lvl="1" indent="-514350" algn="just">
              <a:buFont typeface="+mj-lt"/>
              <a:buAutoNum type="arabicPeriod"/>
            </a:pPr>
            <a:r>
              <a:rPr lang="fr-FR" sz="1800" b="1" dirty="0"/>
              <a:t>Domaine social </a:t>
            </a:r>
            <a:r>
              <a:rPr lang="fr-FR" sz="1800" dirty="0"/>
              <a:t>: interaction, collaboration et synchronisation entre les individus et les entités.</a:t>
            </a:r>
          </a:p>
        </p:txBody>
      </p:sp>
      <p:sp>
        <p:nvSpPr>
          <p:cNvPr id="4" name="Espace réservé du pied de page 3">
            <a:extLst>
              <a:ext uri="{FF2B5EF4-FFF2-40B4-BE49-F238E27FC236}">
                <a16:creationId xmlns:a16="http://schemas.microsoft.com/office/drawing/2014/main" id="{D08378E2-BE1C-4AD0-9AF8-911056679D71}"/>
              </a:ext>
            </a:extLst>
          </p:cNvPr>
          <p:cNvSpPr>
            <a:spLocks noGrp="1"/>
          </p:cNvSpPr>
          <p:nvPr>
            <p:ph type="ftr" sz="quarter" idx="11"/>
          </p:nvPr>
        </p:nvSpPr>
        <p:spPr/>
        <p:txBody>
          <a:bodyPr/>
          <a:lstStyle/>
          <a:p>
            <a:r>
              <a:rPr lang="fr-FR" dirty="0"/>
              <a:t>Jean-Marc G. LUSSON - jeanmarclusson@ymail.com</a:t>
            </a:r>
          </a:p>
        </p:txBody>
      </p:sp>
      <p:sp>
        <p:nvSpPr>
          <p:cNvPr id="5" name="Espace réservé du numéro de diapositive 4">
            <a:extLst>
              <a:ext uri="{FF2B5EF4-FFF2-40B4-BE49-F238E27FC236}">
                <a16:creationId xmlns:a16="http://schemas.microsoft.com/office/drawing/2014/main" id="{10A31A0D-D2BB-4170-85CE-A60B53502AF9}"/>
              </a:ext>
            </a:extLst>
          </p:cNvPr>
          <p:cNvSpPr>
            <a:spLocks noGrp="1"/>
          </p:cNvSpPr>
          <p:nvPr>
            <p:ph type="sldNum" sz="quarter" idx="12"/>
          </p:nvPr>
        </p:nvSpPr>
        <p:spPr/>
        <p:txBody>
          <a:bodyPr/>
          <a:lstStyle/>
          <a:p>
            <a:fld id="{88F23370-F02B-4594-82D9-A663CF61B2B3}" type="slidenum">
              <a:rPr lang="fr-FR" smtClean="0"/>
              <a:t>4</a:t>
            </a:fld>
            <a:endParaRPr lang="fr-FR" dirty="0"/>
          </a:p>
        </p:txBody>
      </p:sp>
    </p:spTree>
    <p:extLst>
      <p:ext uri="{BB962C8B-B14F-4D97-AF65-F5344CB8AC3E}">
        <p14:creationId xmlns:p14="http://schemas.microsoft.com/office/powerpoint/2010/main" val="1496931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E9AE1593-A690-445C-8180-B181098E36BE}"/>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fr-FR" sz="4000" kern="1200" dirty="0">
                <a:solidFill>
                  <a:srgbClr val="FFFFFF"/>
                </a:solidFill>
                <a:latin typeface="+mj-lt"/>
                <a:ea typeface="+mj-ea"/>
                <a:cs typeface="+mj-cs"/>
              </a:rPr>
              <a:t>Cas particuliers</a:t>
            </a:r>
          </a:p>
        </p:txBody>
      </p:sp>
      <p:sp>
        <p:nvSpPr>
          <p:cNvPr id="4" name="Espace réservé du texte 3">
            <a:extLst>
              <a:ext uri="{FF2B5EF4-FFF2-40B4-BE49-F238E27FC236}">
                <a16:creationId xmlns:a16="http://schemas.microsoft.com/office/drawing/2014/main" id="{BD54047C-96FD-40C2-8A86-C226B81C8BEB}"/>
              </a:ext>
            </a:extLst>
          </p:cNvPr>
          <p:cNvSpPr>
            <a:spLocks noGrp="1"/>
          </p:cNvSpPr>
          <p:nvPr>
            <p:ph type="body" sz="half" idx="2"/>
          </p:nvPr>
        </p:nvSpPr>
        <p:spPr>
          <a:xfrm>
            <a:off x="411481" y="265043"/>
            <a:ext cx="3391893" cy="2035899"/>
          </a:xfrm>
        </p:spPr>
        <p:txBody>
          <a:bodyPr vert="horz" lIns="91440" tIns="45720" rIns="91440" bIns="45720" rtlCol="0" anchor="b">
            <a:normAutofit/>
          </a:bodyPr>
          <a:lstStyle/>
          <a:p>
            <a:r>
              <a:rPr lang="fr-FR" sz="2000" kern="1200" dirty="0">
                <a:solidFill>
                  <a:srgbClr val="FFFFFF"/>
                </a:solidFill>
                <a:latin typeface="+mn-lt"/>
                <a:ea typeface="+mn-ea"/>
                <a:cs typeface="+mn-cs"/>
              </a:rPr>
              <a:t>NB : si la résilience s’analyse en 4 étapes de base, parfois il peut y en avoir une ou plusieurs de plus : par ex. avec une ou plusieurs réplique(s) de l’aléa, ou encore avec un rebond post aléa. </a:t>
            </a:r>
          </a:p>
        </p:txBody>
      </p:sp>
      <p:sp>
        <p:nvSpPr>
          <p:cNvPr id="5" name="Espace réservé du pied de page 4">
            <a:extLst>
              <a:ext uri="{FF2B5EF4-FFF2-40B4-BE49-F238E27FC236}">
                <a16:creationId xmlns:a16="http://schemas.microsoft.com/office/drawing/2014/main" id="{997A3017-135B-43DF-98B6-854EAD28D2EF}"/>
              </a:ext>
            </a:extLst>
          </p:cNvPr>
          <p:cNvSpPr>
            <a:spLocks noGrp="1"/>
          </p:cNvSpPr>
          <p:nvPr>
            <p:ph type="ftr" sz="quarter" idx="11"/>
          </p:nvPr>
        </p:nvSpPr>
        <p:spPr>
          <a:xfrm rot="5400000">
            <a:off x="-1828800" y="2002536"/>
            <a:ext cx="4114800" cy="365760"/>
          </a:xfrm>
        </p:spPr>
        <p:txBody>
          <a:bodyPr vert="horz" lIns="91440" tIns="45720" rIns="91440" bIns="45720" rtlCol="0" anchor="ctr">
            <a:normAutofit/>
          </a:bodyPr>
          <a:lstStyle/>
          <a:p>
            <a:pPr algn="l">
              <a:spcAft>
                <a:spcPts val="600"/>
              </a:spcAft>
            </a:pPr>
            <a:r>
              <a:rPr lang="en-US" sz="1100" kern="1200" dirty="0">
                <a:solidFill>
                  <a:srgbClr val="FFFFFF"/>
                </a:solidFill>
                <a:latin typeface="+mn-lt"/>
                <a:ea typeface="+mn-ea"/>
                <a:cs typeface="+mn-cs"/>
              </a:rPr>
              <a:t>Jean-Marc G. LUSSON - jeanmarclusson@ymail.com</a:t>
            </a:r>
          </a:p>
        </p:txBody>
      </p:sp>
      <p:pic>
        <p:nvPicPr>
          <p:cNvPr id="7" name="Espace réservé du contenu 6">
            <a:extLst>
              <a:ext uri="{FF2B5EF4-FFF2-40B4-BE49-F238E27FC236}">
                <a16:creationId xmlns:a16="http://schemas.microsoft.com/office/drawing/2014/main" id="{D22290E4-5835-4112-A206-BBE5FA28D27F}"/>
              </a:ext>
            </a:extLst>
          </p:cNvPr>
          <p:cNvPicPr>
            <a:picLocks noGrp="1" noChangeAspect="1"/>
          </p:cNvPicPr>
          <p:nvPr>
            <p:ph idx="1"/>
          </p:nvPr>
        </p:nvPicPr>
        <p:blipFill>
          <a:blip r:embed="rId3"/>
          <a:stretch>
            <a:fillRect/>
          </a:stretch>
        </p:blipFill>
        <p:spPr>
          <a:xfrm>
            <a:off x="4502428" y="1042428"/>
            <a:ext cx="7225748" cy="4773144"/>
          </a:xfrm>
          <a:prstGeom prst="rect">
            <a:avLst/>
          </a:prstGeom>
        </p:spPr>
      </p:pic>
      <p:sp>
        <p:nvSpPr>
          <p:cNvPr id="6" name="Espace réservé du numéro de diapositive 5">
            <a:extLst>
              <a:ext uri="{FF2B5EF4-FFF2-40B4-BE49-F238E27FC236}">
                <a16:creationId xmlns:a16="http://schemas.microsoft.com/office/drawing/2014/main" id="{A09458DA-7DE3-4F14-A8DD-9CE21E6B35AD}"/>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88F23370-F02B-4594-82D9-A663CF61B2B3}" type="slidenum">
              <a:rPr lang="en-US" sz="1100">
                <a:solidFill>
                  <a:schemeClr val="tx1">
                    <a:lumMod val="50000"/>
                    <a:lumOff val="50000"/>
                  </a:schemeClr>
                </a:solidFill>
              </a:rPr>
              <a:pPr>
                <a:spcAft>
                  <a:spcPts val="600"/>
                </a:spcAft>
              </a:pPr>
              <a:t>5</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32581997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C3613E-8A6A-4288-9E50-A9A391091E62}"/>
              </a:ext>
            </a:extLst>
          </p:cNvPr>
          <p:cNvSpPr>
            <a:spLocks noGrp="1"/>
          </p:cNvSpPr>
          <p:nvPr>
            <p:ph type="title"/>
          </p:nvPr>
        </p:nvSpPr>
        <p:spPr/>
        <p:txBody>
          <a:bodyPr>
            <a:noAutofit/>
          </a:bodyPr>
          <a:lstStyle/>
          <a:p>
            <a:r>
              <a:rPr lang="fr-FR" sz="3200" dirty="0"/>
              <a:t>La matrice de Linkov permet de </a:t>
            </a:r>
            <a:r>
              <a:rPr lang="fr-FR" sz="3200" u="sng" dirty="0"/>
              <a:t>caractériser les avancées</a:t>
            </a:r>
            <a:r>
              <a:rPr lang="fr-FR" sz="3200" dirty="0"/>
              <a:t> d’un </a:t>
            </a:r>
            <a:r>
              <a:rPr lang="fr-FR" sz="3200" u="sng" dirty="0"/>
              <a:t>système piloté par les parties prenantes</a:t>
            </a:r>
            <a:r>
              <a:rPr lang="fr-FR" sz="3200" dirty="0"/>
              <a:t>,</a:t>
            </a:r>
            <a:br>
              <a:rPr lang="fr-FR" sz="3200" dirty="0"/>
            </a:br>
            <a:r>
              <a:rPr lang="fr-FR" sz="3200" b="1" i="1" dirty="0">
                <a:solidFill>
                  <a:schemeClr val="accent1"/>
                </a:solidFill>
              </a:rPr>
              <a:t>et ceci en fonction des besoins locaux </a:t>
            </a:r>
            <a:r>
              <a:rPr lang="fr-FR" sz="2400" b="1" i="1" dirty="0">
                <a:solidFill>
                  <a:schemeClr val="accent1"/>
                </a:solidFill>
              </a:rPr>
              <a:t>(exprimés par les parties prenantes)</a:t>
            </a:r>
            <a:endParaRPr lang="fr-FR" sz="3200" b="1" i="1" dirty="0">
              <a:solidFill>
                <a:schemeClr val="accent1"/>
              </a:solidFill>
            </a:endParaRPr>
          </a:p>
        </p:txBody>
      </p:sp>
      <p:sp>
        <p:nvSpPr>
          <p:cNvPr id="3" name="Espace réservé du contenu 2">
            <a:extLst>
              <a:ext uri="{FF2B5EF4-FFF2-40B4-BE49-F238E27FC236}">
                <a16:creationId xmlns:a16="http://schemas.microsoft.com/office/drawing/2014/main" id="{A0323C3C-4286-4934-B4B3-1847F9F61260}"/>
              </a:ext>
            </a:extLst>
          </p:cNvPr>
          <p:cNvSpPr>
            <a:spLocks noGrp="1"/>
          </p:cNvSpPr>
          <p:nvPr>
            <p:ph idx="1"/>
          </p:nvPr>
        </p:nvSpPr>
        <p:spPr>
          <a:xfrm>
            <a:off x="560441" y="1825625"/>
            <a:ext cx="11149780" cy="4351338"/>
          </a:xfrm>
        </p:spPr>
        <p:txBody>
          <a:bodyPr>
            <a:noAutofit/>
          </a:bodyPr>
          <a:lstStyle/>
          <a:p>
            <a:pPr algn="just"/>
            <a:r>
              <a:rPr lang="fr-FR" sz="2000" b="1" dirty="0"/>
              <a:t>La résilience est une propriété fondamentale de tous les systèmes</a:t>
            </a:r>
            <a:r>
              <a:rPr lang="fr-FR" sz="2000" dirty="0"/>
              <a:t> : elle s’interprète comme la </a:t>
            </a:r>
            <a:r>
              <a:rPr lang="fr-FR" sz="2000" u="sng" dirty="0"/>
              <a:t>capacité d’un système à assurer des fonctions cruciales lorsqu’une catastrophe ou un événement imprévu survient</a:t>
            </a:r>
            <a:r>
              <a:rPr lang="fr-FR" sz="2000" dirty="0"/>
              <a:t>. La matrice de résilience décrite par Linkov et al. (2013) fournit un cadre unifié d’évaluation de la résilience d’un système qu’</a:t>
            </a:r>
            <a:r>
              <a:rPr lang="fr-FR" sz="2000" u="sng" dirty="0"/>
              <a:t>il est possible d’appliquer de manière efficace à des sociétés ou à des groupes, dès lors que ces derniers sont considérés comme des systèmes</a:t>
            </a:r>
            <a:r>
              <a:rPr lang="fr-FR" sz="2000" dirty="0"/>
              <a:t>. </a:t>
            </a:r>
          </a:p>
          <a:p>
            <a:pPr algn="just"/>
            <a:r>
              <a:rPr lang="fr-FR" sz="2000" dirty="0"/>
              <a:t>La matrice considère quatre aspects généraux de la résilience de systèmes complexes qui comprennent les </a:t>
            </a:r>
            <a:r>
              <a:rPr lang="fr-FR" sz="2000" u="sng" dirty="0"/>
              <a:t>infrastructures physiques et des éléments plus abstraits</a:t>
            </a:r>
            <a:r>
              <a:rPr lang="fr-FR" sz="2000" dirty="0"/>
              <a:t>, et </a:t>
            </a:r>
            <a:r>
              <a:rPr lang="fr-FR" sz="2000" b="1" dirty="0"/>
              <a:t>intègre la performance observée</a:t>
            </a:r>
            <a:r>
              <a:rPr lang="fr-FR" sz="2000" dirty="0"/>
              <a:t> dans ces domaines pendant toute la période couverte par un phénomène et par les perturbations qu’il entraîne. </a:t>
            </a:r>
          </a:p>
          <a:p>
            <a:pPr algn="just">
              <a:buFont typeface="Wingdings" panose="05000000000000000000" pitchFamily="2" charset="2"/>
              <a:buChar char="Ø"/>
            </a:pPr>
            <a:r>
              <a:rPr lang="fr-FR" sz="2000" b="1" dirty="0"/>
              <a:t>La matrice donne des orientations pour la sélection des mesures qu’il convient d’effectuer pour déterminer les possibilités de fonctionnement à l’échelle du système. </a:t>
            </a:r>
          </a:p>
          <a:p>
            <a:pPr algn="just"/>
            <a:r>
              <a:rPr lang="fr-FR" sz="2000" dirty="0"/>
              <a:t>Cette manière de procéder se distingue par le fait qu’</a:t>
            </a:r>
            <a:r>
              <a:rPr lang="fr-FR" sz="2000" b="1" dirty="0"/>
              <a:t>elle exploite </a:t>
            </a:r>
            <a:r>
              <a:rPr lang="fr-FR" sz="2000" b="1" u="sng" dirty="0"/>
              <a:t>une approche pilotée par les parties prenantes</a:t>
            </a:r>
            <a:r>
              <a:rPr lang="fr-FR" sz="2000" b="1" dirty="0"/>
              <a:t> pour établir la direction et les intervalles de progression du système qui sont directement liés à la collectivité considérée</a:t>
            </a:r>
            <a:r>
              <a:rPr lang="fr-FR" sz="2000" dirty="0"/>
              <a:t>. </a:t>
            </a:r>
            <a:r>
              <a:rPr lang="fr-FR" sz="2000" b="1" u="sng" dirty="0"/>
              <a:t>Elle permet donc de caractériser les avancées en fonction des besoins locaux</a:t>
            </a:r>
            <a:r>
              <a:rPr lang="fr-FR" sz="2000" dirty="0"/>
              <a:t> plutôt que des progrès réalisés en direction d’un objectif général ou national quelconque. </a:t>
            </a:r>
          </a:p>
        </p:txBody>
      </p:sp>
      <p:sp>
        <p:nvSpPr>
          <p:cNvPr id="4" name="Espace réservé du pied de page 3">
            <a:extLst>
              <a:ext uri="{FF2B5EF4-FFF2-40B4-BE49-F238E27FC236}">
                <a16:creationId xmlns:a16="http://schemas.microsoft.com/office/drawing/2014/main" id="{A9217099-B1EE-4DDD-B51D-80B23586F1CE}"/>
              </a:ext>
            </a:extLst>
          </p:cNvPr>
          <p:cNvSpPr>
            <a:spLocks noGrp="1"/>
          </p:cNvSpPr>
          <p:nvPr>
            <p:ph type="ftr" sz="quarter" idx="11"/>
          </p:nvPr>
        </p:nvSpPr>
        <p:spPr/>
        <p:txBody>
          <a:bodyPr/>
          <a:lstStyle/>
          <a:p>
            <a:r>
              <a:rPr lang="fr-FR" dirty="0"/>
              <a:t>Jean-Marc G. LUSSON - jeanmarclusson@ymail.com</a:t>
            </a:r>
          </a:p>
        </p:txBody>
      </p:sp>
      <p:sp>
        <p:nvSpPr>
          <p:cNvPr id="5" name="Espace réservé du numéro de diapositive 4">
            <a:extLst>
              <a:ext uri="{FF2B5EF4-FFF2-40B4-BE49-F238E27FC236}">
                <a16:creationId xmlns:a16="http://schemas.microsoft.com/office/drawing/2014/main" id="{D58ABD0D-B145-46E7-A1AD-CF4D9A6D6ECE}"/>
              </a:ext>
            </a:extLst>
          </p:cNvPr>
          <p:cNvSpPr>
            <a:spLocks noGrp="1"/>
          </p:cNvSpPr>
          <p:nvPr>
            <p:ph type="sldNum" sz="quarter" idx="12"/>
          </p:nvPr>
        </p:nvSpPr>
        <p:spPr/>
        <p:txBody>
          <a:bodyPr/>
          <a:lstStyle/>
          <a:p>
            <a:fld id="{88F23370-F02B-4594-82D9-A663CF61B2B3}" type="slidenum">
              <a:rPr lang="fr-FR" smtClean="0"/>
              <a:t>6</a:t>
            </a:fld>
            <a:endParaRPr lang="fr-FR" dirty="0"/>
          </a:p>
        </p:txBody>
      </p:sp>
    </p:spTree>
    <p:extLst>
      <p:ext uri="{BB962C8B-B14F-4D97-AF65-F5344CB8AC3E}">
        <p14:creationId xmlns:p14="http://schemas.microsoft.com/office/powerpoint/2010/main" val="9690345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554517-5B4F-40E9-856C-778C93438417}"/>
              </a:ext>
            </a:extLst>
          </p:cNvPr>
          <p:cNvSpPr>
            <a:spLocks noGrp="1"/>
          </p:cNvSpPr>
          <p:nvPr>
            <p:ph type="title"/>
          </p:nvPr>
        </p:nvSpPr>
        <p:spPr>
          <a:xfrm>
            <a:off x="839788" y="987424"/>
            <a:ext cx="3932237" cy="556563"/>
          </a:xfrm>
        </p:spPr>
        <p:txBody>
          <a:bodyPr/>
          <a:lstStyle/>
          <a:p>
            <a:r>
              <a:rPr lang="fr-FR" dirty="0"/>
              <a:t>A retenir…</a:t>
            </a:r>
          </a:p>
        </p:txBody>
      </p:sp>
      <p:sp>
        <p:nvSpPr>
          <p:cNvPr id="3" name="Espace réservé du contenu 2">
            <a:extLst>
              <a:ext uri="{FF2B5EF4-FFF2-40B4-BE49-F238E27FC236}">
                <a16:creationId xmlns:a16="http://schemas.microsoft.com/office/drawing/2014/main" id="{E2056E9E-0406-4228-966C-800EF5D8F760}"/>
              </a:ext>
            </a:extLst>
          </p:cNvPr>
          <p:cNvSpPr>
            <a:spLocks noGrp="1"/>
          </p:cNvSpPr>
          <p:nvPr>
            <p:ph idx="1"/>
          </p:nvPr>
        </p:nvSpPr>
        <p:spPr/>
        <p:txBody>
          <a:bodyPr>
            <a:normAutofit fontScale="92500" lnSpcReduction="20000"/>
          </a:bodyPr>
          <a:lstStyle/>
          <a:p>
            <a:pPr algn="just"/>
            <a:r>
              <a:rPr lang="fr-FR" dirty="0"/>
              <a:t>La méthode de la matrice d’I. Linkov s’applique de manière efficace à des sociétés, organisation ou groupes, dès lors que ces derniers sont considérés comme des systèmes. </a:t>
            </a:r>
          </a:p>
          <a:p>
            <a:pPr algn="just"/>
            <a:r>
              <a:rPr lang="fr-FR" dirty="0"/>
              <a:t>La matrice donne des orientations pour la sélection des mesures qu’il convient d’effectuer.</a:t>
            </a:r>
          </a:p>
          <a:p>
            <a:pPr algn="just"/>
            <a:r>
              <a:rPr lang="fr-FR" dirty="0"/>
              <a:t>C’est une méthode d’approche pilotée par les parties prenantes : elle permet de définir et de suivre les avancées en fonction des besoins locaux.</a:t>
            </a:r>
          </a:p>
        </p:txBody>
      </p:sp>
      <p:sp>
        <p:nvSpPr>
          <p:cNvPr id="4" name="Espace réservé du texte 3">
            <a:extLst>
              <a:ext uri="{FF2B5EF4-FFF2-40B4-BE49-F238E27FC236}">
                <a16:creationId xmlns:a16="http://schemas.microsoft.com/office/drawing/2014/main" id="{40CF7796-713D-4F1A-AE6F-D03DB1535875}"/>
              </a:ext>
            </a:extLst>
          </p:cNvPr>
          <p:cNvSpPr>
            <a:spLocks noGrp="1"/>
          </p:cNvSpPr>
          <p:nvPr>
            <p:ph type="body" sz="half" idx="2"/>
          </p:nvPr>
        </p:nvSpPr>
        <p:spPr>
          <a:xfrm>
            <a:off x="836612" y="5018924"/>
            <a:ext cx="3932237" cy="1337426"/>
          </a:xfrm>
        </p:spPr>
        <p:txBody>
          <a:bodyPr>
            <a:noAutofit/>
          </a:bodyPr>
          <a:lstStyle/>
          <a:p>
            <a:pPr marL="285750" indent="-285750">
              <a:buFont typeface="Wingdings" panose="05000000000000000000" pitchFamily="2" charset="2"/>
              <a:buChar char="Ø"/>
            </a:pPr>
            <a:r>
              <a:rPr lang="fr-FR" dirty="0"/>
              <a:t>Exemple avec quatre grilles d’observation / analyse de la résilience avec :</a:t>
            </a:r>
          </a:p>
          <a:p>
            <a:pPr marL="742950" lvl="1" indent="-285750">
              <a:buFont typeface="Wingdings" panose="05000000000000000000" pitchFamily="2" charset="2"/>
              <a:buChar char="§"/>
            </a:pPr>
            <a:r>
              <a:rPr lang="fr-FR" dirty="0"/>
              <a:t>Une </a:t>
            </a:r>
            <a:r>
              <a:rPr lang="fr-FR" b="1" dirty="0"/>
              <a:t>gradation de la performance</a:t>
            </a:r>
            <a:r>
              <a:rPr lang="fr-FR" dirty="0"/>
              <a:t> en cinq couleurs, et</a:t>
            </a:r>
          </a:p>
          <a:p>
            <a:pPr marL="742950" lvl="1" indent="-285750">
              <a:buFont typeface="Wingdings" panose="05000000000000000000" pitchFamily="2" charset="2"/>
              <a:buChar char="§"/>
            </a:pPr>
            <a:r>
              <a:rPr lang="fr-FR" dirty="0"/>
              <a:t>Une </a:t>
            </a:r>
            <a:r>
              <a:rPr lang="fr-FR" b="1" dirty="0"/>
              <a:t>valeur de synthèse</a:t>
            </a:r>
            <a:r>
              <a:rPr lang="fr-FR" dirty="0"/>
              <a:t> de 1 à 5.</a:t>
            </a:r>
          </a:p>
        </p:txBody>
      </p:sp>
      <p:sp>
        <p:nvSpPr>
          <p:cNvPr id="5" name="Espace réservé du pied de page 4">
            <a:extLst>
              <a:ext uri="{FF2B5EF4-FFF2-40B4-BE49-F238E27FC236}">
                <a16:creationId xmlns:a16="http://schemas.microsoft.com/office/drawing/2014/main" id="{75671014-A388-4967-A06F-DBB58D2D449E}"/>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D99E43F9-985A-4EF7-92DB-F1E5EE634B19}"/>
              </a:ext>
            </a:extLst>
          </p:cNvPr>
          <p:cNvSpPr>
            <a:spLocks noGrp="1"/>
          </p:cNvSpPr>
          <p:nvPr>
            <p:ph type="sldNum" sz="quarter" idx="12"/>
          </p:nvPr>
        </p:nvSpPr>
        <p:spPr/>
        <p:txBody>
          <a:bodyPr/>
          <a:lstStyle/>
          <a:p>
            <a:fld id="{88F23370-F02B-4594-82D9-A663CF61B2B3}" type="slidenum">
              <a:rPr lang="fr-FR" smtClean="0"/>
              <a:t>7</a:t>
            </a:fld>
            <a:endParaRPr lang="fr-FR" dirty="0"/>
          </a:p>
        </p:txBody>
      </p:sp>
      <p:pic>
        <p:nvPicPr>
          <p:cNvPr id="8" name="Image 7">
            <a:extLst>
              <a:ext uri="{FF2B5EF4-FFF2-40B4-BE49-F238E27FC236}">
                <a16:creationId xmlns:a16="http://schemas.microsoft.com/office/drawing/2014/main" id="{0CE0019E-94B2-420F-8313-75F0886138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38" y="1623311"/>
            <a:ext cx="4514850" cy="3316288"/>
          </a:xfrm>
          <a:prstGeom prst="rect">
            <a:avLst/>
          </a:prstGeom>
        </p:spPr>
      </p:pic>
    </p:spTree>
    <p:extLst>
      <p:ext uri="{BB962C8B-B14F-4D97-AF65-F5344CB8AC3E}">
        <p14:creationId xmlns:p14="http://schemas.microsoft.com/office/powerpoint/2010/main" val="4676851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C24B84-A616-442F-8CAB-9D6AFF78060F}"/>
              </a:ext>
            </a:extLst>
          </p:cNvPr>
          <p:cNvSpPr>
            <a:spLocks noGrp="1"/>
          </p:cNvSpPr>
          <p:nvPr>
            <p:ph type="title"/>
          </p:nvPr>
        </p:nvSpPr>
        <p:spPr/>
        <p:txBody>
          <a:bodyPr>
            <a:noAutofit/>
          </a:bodyPr>
          <a:lstStyle/>
          <a:p>
            <a:r>
              <a:rPr lang="fr-FR" sz="3600" dirty="0"/>
              <a:t>La matrice de résilience se fonde sur des informations provenant de la population civile et d’experts locaux.</a:t>
            </a:r>
          </a:p>
        </p:txBody>
      </p:sp>
      <p:sp>
        <p:nvSpPr>
          <p:cNvPr id="3" name="Espace réservé du contenu 2">
            <a:extLst>
              <a:ext uri="{FF2B5EF4-FFF2-40B4-BE49-F238E27FC236}">
                <a16:creationId xmlns:a16="http://schemas.microsoft.com/office/drawing/2014/main" id="{0F262EE8-B12E-4436-BA3A-2298D9D054F3}"/>
              </a:ext>
            </a:extLst>
          </p:cNvPr>
          <p:cNvSpPr>
            <a:spLocks noGrp="1"/>
          </p:cNvSpPr>
          <p:nvPr>
            <p:ph idx="1"/>
          </p:nvPr>
        </p:nvSpPr>
        <p:spPr/>
        <p:txBody>
          <a:bodyPr>
            <a:normAutofit fontScale="85000" lnSpcReduction="20000"/>
          </a:bodyPr>
          <a:lstStyle/>
          <a:p>
            <a:pPr algn="just"/>
            <a:r>
              <a:rPr lang="fr-FR" sz="2400" dirty="0"/>
              <a:t>Pour l’utiliser du mieux possible, il importe de </a:t>
            </a:r>
            <a:r>
              <a:rPr lang="fr-FR" sz="2400" b="1" dirty="0"/>
              <a:t>réunir un groupe de représentants de la collectivité chargés d’entreprendre l’opération d’évaluation</a:t>
            </a:r>
            <a:r>
              <a:rPr lang="fr-FR" sz="2400" dirty="0"/>
              <a:t>. Ces derniers doivent être des spécialistes connaissant bien la collectivité, par exemple des membres locaux des services de gestion des interventions d’urgence, de développement de proximité, de la gestion des menaces locales et d’autres parties prenantes soucieuses d’assurer le bien-être général de la population locale. </a:t>
            </a:r>
          </a:p>
          <a:p>
            <a:pPr algn="just"/>
            <a:r>
              <a:rPr lang="fr-FR" sz="2400" dirty="0"/>
              <a:t>Chaque cellule de la matrice donne une indication de la performance de la fonction nécessaire du système qui est considérée [</a:t>
            </a:r>
            <a:r>
              <a:rPr lang="fr-FR" sz="2400" b="1" dirty="0"/>
              <a:t>Approche fonctionnelle</a:t>
            </a:r>
            <a:r>
              <a:rPr lang="fr-FR" sz="2400" dirty="0"/>
              <a:t> (</a:t>
            </a:r>
            <a:r>
              <a:rPr lang="fr-FR" sz="2400" i="1" dirty="0"/>
              <a:t>voir concept de la fonctionnalité critique de la NAS</a:t>
            </a:r>
            <a:r>
              <a:rPr lang="fr-FR" sz="2400" dirty="0"/>
              <a:t>)]. Au lieu d’intégrer une série de valeurs arbitraires, </a:t>
            </a:r>
            <a:r>
              <a:rPr lang="fr-FR" sz="2400" b="1" dirty="0"/>
              <a:t>la matrice enregistre des données établies sur la base de l’expérience locale, données qui fournissent des indications pertinentes sur le « problème » de la collectivité et sur la manière dont elle souhaite le résoudre</a:t>
            </a:r>
            <a:r>
              <a:rPr lang="fr-FR" sz="2400" dirty="0"/>
              <a:t>. </a:t>
            </a:r>
          </a:p>
          <a:p>
            <a:pPr algn="just"/>
            <a:r>
              <a:rPr lang="fr-FR" sz="2400" dirty="0"/>
              <a:t>Ces </a:t>
            </a:r>
            <a:r>
              <a:rPr lang="fr-FR" sz="2400" b="1" dirty="0"/>
              <a:t>indicateurs</a:t>
            </a:r>
            <a:r>
              <a:rPr lang="fr-FR" sz="2400" dirty="0"/>
              <a:t> sont (i) des </a:t>
            </a:r>
            <a:r>
              <a:rPr lang="fr-FR" sz="2400" b="1" u="sng" dirty="0">
                <a:solidFill>
                  <a:schemeClr val="accent1"/>
                </a:solidFill>
              </a:rPr>
              <a:t>caractéristiques</a:t>
            </a:r>
            <a:r>
              <a:rPr lang="fr-FR" sz="2400" dirty="0"/>
              <a:t> propres aux systèmes résilients : </a:t>
            </a:r>
            <a:r>
              <a:rPr lang="fr-FR" sz="2400" b="1" dirty="0"/>
              <a:t>modularité, dispersion, redondance, souplesse, adaptabilité, inventivité, robustesse, diversité, anticipation et retour d’information </a:t>
            </a:r>
            <a:r>
              <a:rPr lang="fr-FR" sz="2400" dirty="0"/>
              <a:t>(Park et al. 2013 ; Frazier et al. 2010) — et (ii) des </a:t>
            </a:r>
            <a:r>
              <a:rPr lang="fr-FR" sz="2400" b="1" u="sng" dirty="0">
                <a:solidFill>
                  <a:schemeClr val="accent2"/>
                </a:solidFill>
              </a:rPr>
              <a:t>attributs</a:t>
            </a:r>
            <a:r>
              <a:rPr lang="fr-FR" sz="2400" dirty="0"/>
              <a:t> qui sont les plus pertinents pour le système observé. </a:t>
            </a:r>
          </a:p>
          <a:p>
            <a:pPr algn="just"/>
            <a:r>
              <a:rPr lang="fr-FR" sz="2400" dirty="0"/>
              <a:t>La matrice peut utiliser les </a:t>
            </a:r>
            <a:r>
              <a:rPr lang="fr-FR" sz="2400" b="1" dirty="0"/>
              <a:t>données</a:t>
            </a:r>
            <a:r>
              <a:rPr lang="fr-FR" sz="2400" dirty="0"/>
              <a:t> les plus faciles à obtenir et les plus importantes, qu’elles soient </a:t>
            </a:r>
            <a:r>
              <a:rPr lang="fr-FR" sz="2400" b="1" dirty="0"/>
              <a:t>numériques</a:t>
            </a:r>
            <a:r>
              <a:rPr lang="fr-FR" sz="2400" i="1" dirty="0"/>
              <a:t> (discrètes ou continues)</a:t>
            </a:r>
            <a:r>
              <a:rPr lang="fr-FR" sz="2400" b="1" dirty="0"/>
              <a:t> ou qualitatives</a:t>
            </a:r>
            <a:r>
              <a:rPr lang="fr-FR" sz="2400" i="1" dirty="0"/>
              <a:t> (nominales ou ordinales).</a:t>
            </a:r>
            <a:r>
              <a:rPr lang="fr-FR" sz="2400" dirty="0"/>
              <a:t> </a:t>
            </a:r>
          </a:p>
        </p:txBody>
      </p:sp>
      <p:sp>
        <p:nvSpPr>
          <p:cNvPr id="4" name="Espace réservé du pied de page 3">
            <a:extLst>
              <a:ext uri="{FF2B5EF4-FFF2-40B4-BE49-F238E27FC236}">
                <a16:creationId xmlns:a16="http://schemas.microsoft.com/office/drawing/2014/main" id="{BD67173E-2CFC-4521-91C9-753091E70862}"/>
              </a:ext>
            </a:extLst>
          </p:cNvPr>
          <p:cNvSpPr>
            <a:spLocks noGrp="1"/>
          </p:cNvSpPr>
          <p:nvPr>
            <p:ph type="ftr" sz="quarter" idx="11"/>
          </p:nvPr>
        </p:nvSpPr>
        <p:spPr/>
        <p:txBody>
          <a:bodyPr/>
          <a:lstStyle/>
          <a:p>
            <a:r>
              <a:rPr lang="fr-FR" dirty="0"/>
              <a:t>Jean-Marc G. LUSSON - jeanmarclusson@ymail.com</a:t>
            </a:r>
          </a:p>
        </p:txBody>
      </p:sp>
      <p:sp>
        <p:nvSpPr>
          <p:cNvPr id="5" name="Espace réservé du numéro de diapositive 4">
            <a:extLst>
              <a:ext uri="{FF2B5EF4-FFF2-40B4-BE49-F238E27FC236}">
                <a16:creationId xmlns:a16="http://schemas.microsoft.com/office/drawing/2014/main" id="{1C23F7F8-04CB-4D50-BD5F-864F6F0C6C68}"/>
              </a:ext>
            </a:extLst>
          </p:cNvPr>
          <p:cNvSpPr>
            <a:spLocks noGrp="1"/>
          </p:cNvSpPr>
          <p:nvPr>
            <p:ph type="sldNum" sz="quarter" idx="12"/>
          </p:nvPr>
        </p:nvSpPr>
        <p:spPr/>
        <p:txBody>
          <a:bodyPr/>
          <a:lstStyle/>
          <a:p>
            <a:fld id="{88F23370-F02B-4594-82D9-A663CF61B2B3}" type="slidenum">
              <a:rPr lang="fr-FR" smtClean="0"/>
              <a:t>8</a:t>
            </a:fld>
            <a:endParaRPr lang="fr-FR" dirty="0"/>
          </a:p>
        </p:txBody>
      </p:sp>
    </p:spTree>
    <p:extLst>
      <p:ext uri="{BB962C8B-B14F-4D97-AF65-F5344CB8AC3E}">
        <p14:creationId xmlns:p14="http://schemas.microsoft.com/office/powerpoint/2010/main" val="40584530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61FBDA-6377-442D-9E3D-76C5AE790E5C}"/>
              </a:ext>
            </a:extLst>
          </p:cNvPr>
          <p:cNvSpPr>
            <a:spLocks noGrp="1"/>
          </p:cNvSpPr>
          <p:nvPr>
            <p:ph type="title"/>
          </p:nvPr>
        </p:nvSpPr>
        <p:spPr/>
        <p:txBody>
          <a:bodyPr>
            <a:noAutofit/>
          </a:bodyPr>
          <a:lstStyle/>
          <a:p>
            <a:r>
              <a:rPr lang="fr-FR" sz="2400" b="1" dirty="0"/>
              <a:t>Pour une utilisation pertinente de la matrice d’I. Linkov une </a:t>
            </a:r>
            <a:r>
              <a:rPr lang="fr-FR" sz="2400" b="1" u="sng" dirty="0"/>
              <a:t>bonne prise en compte de la dimension temporelle</a:t>
            </a:r>
            <a:r>
              <a:rPr lang="fr-FR" sz="2400" b="1" dirty="0"/>
              <a:t> est indispensable.</a:t>
            </a:r>
          </a:p>
        </p:txBody>
      </p:sp>
      <p:graphicFrame>
        <p:nvGraphicFramePr>
          <p:cNvPr id="5" name="Tableau 5">
            <a:extLst>
              <a:ext uri="{FF2B5EF4-FFF2-40B4-BE49-F238E27FC236}">
                <a16:creationId xmlns:a16="http://schemas.microsoft.com/office/drawing/2014/main" id="{1C6FCD8E-3CB3-424A-9BC3-0F0128265EAE}"/>
              </a:ext>
            </a:extLst>
          </p:cNvPr>
          <p:cNvGraphicFramePr>
            <a:graphicFrameLocks noGrp="1"/>
          </p:cNvGraphicFramePr>
          <p:nvPr>
            <p:ph idx="1"/>
            <p:extLst>
              <p:ext uri="{D42A27DB-BD31-4B8C-83A1-F6EECF244321}">
                <p14:modId xmlns:p14="http://schemas.microsoft.com/office/powerpoint/2010/main" val="1002374736"/>
              </p:ext>
            </p:extLst>
          </p:nvPr>
        </p:nvGraphicFramePr>
        <p:xfrm>
          <a:off x="5183188" y="987425"/>
          <a:ext cx="6172200" cy="2895600"/>
        </p:xfrm>
        <a:graphic>
          <a:graphicData uri="http://schemas.openxmlformats.org/drawingml/2006/table">
            <a:tbl>
              <a:tblPr firstRow="1" bandRow="1">
                <a:tableStyleId>{5C22544A-7EE6-4342-B048-85BDC9FD1C3A}</a:tableStyleId>
              </a:tblPr>
              <a:tblGrid>
                <a:gridCol w="1495908">
                  <a:extLst>
                    <a:ext uri="{9D8B030D-6E8A-4147-A177-3AD203B41FA5}">
                      <a16:colId xmlns:a16="http://schemas.microsoft.com/office/drawing/2014/main" val="3076769887"/>
                    </a:ext>
                  </a:extLst>
                </a:gridCol>
                <a:gridCol w="2080591">
                  <a:extLst>
                    <a:ext uri="{9D8B030D-6E8A-4147-A177-3AD203B41FA5}">
                      <a16:colId xmlns:a16="http://schemas.microsoft.com/office/drawing/2014/main" val="3121534676"/>
                    </a:ext>
                  </a:extLst>
                </a:gridCol>
                <a:gridCol w="2595701">
                  <a:extLst>
                    <a:ext uri="{9D8B030D-6E8A-4147-A177-3AD203B41FA5}">
                      <a16:colId xmlns:a16="http://schemas.microsoft.com/office/drawing/2014/main" val="817767556"/>
                    </a:ext>
                  </a:extLst>
                </a:gridCol>
              </a:tblGrid>
              <a:tr h="185420">
                <a:tc gridSpan="3">
                  <a:txBody>
                    <a:bodyPr/>
                    <a:lstStyle/>
                    <a:p>
                      <a:pPr algn="ctr"/>
                      <a:r>
                        <a:rPr lang="fr-FR" sz="2000" dirty="0"/>
                        <a:t>Typologie de la résilience des systèmes en fonction de leurs capacités d’absorption et de récupération</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361155286"/>
                  </a:ext>
                </a:extLst>
              </a:tr>
              <a:tr h="185420">
                <a:tc>
                  <a:txBody>
                    <a:bodyPr/>
                    <a:lstStyle/>
                    <a:p>
                      <a:endParaRPr lang="fr-FR" dirty="0"/>
                    </a:p>
                  </a:txBody>
                  <a:tcPr/>
                </a:tc>
                <a:tc>
                  <a:txBody>
                    <a:bodyPr/>
                    <a:lstStyle/>
                    <a:p>
                      <a:r>
                        <a:rPr lang="fr-FR" b="1" dirty="0"/>
                        <a:t>Absorption élevée</a:t>
                      </a:r>
                    </a:p>
                  </a:txBody>
                  <a:tcPr/>
                </a:tc>
                <a:tc>
                  <a:txBody>
                    <a:bodyPr/>
                    <a:lstStyle/>
                    <a:p>
                      <a:r>
                        <a:rPr lang="fr-FR" b="1" dirty="0"/>
                        <a:t>Absorption faible</a:t>
                      </a:r>
                    </a:p>
                  </a:txBody>
                  <a:tcPr/>
                </a:tc>
                <a:extLst>
                  <a:ext uri="{0D108BD9-81ED-4DB2-BD59-A6C34878D82A}">
                    <a16:rowId xmlns:a16="http://schemas.microsoft.com/office/drawing/2014/main" val="2630626716"/>
                  </a:ext>
                </a:extLst>
              </a:tr>
              <a:tr h="370840">
                <a:tc>
                  <a:txBody>
                    <a:bodyPr/>
                    <a:lstStyle/>
                    <a:p>
                      <a:r>
                        <a:rPr lang="fr-FR" b="1" dirty="0"/>
                        <a:t>Récupération élevée</a:t>
                      </a:r>
                    </a:p>
                  </a:txBody>
                  <a:tcPr/>
                </a:tc>
                <a:tc>
                  <a:txBody>
                    <a:bodyPr/>
                    <a:lstStyle/>
                    <a:p>
                      <a:r>
                        <a:rPr lang="fr-FR" dirty="0"/>
                        <a:t>Situation idéale ; </a:t>
                      </a:r>
                      <a:r>
                        <a:rPr lang="fr-FR" b="1" dirty="0"/>
                        <a:t>forte adaptabilité</a:t>
                      </a:r>
                    </a:p>
                  </a:txBody>
                  <a:tcPr>
                    <a:solidFill>
                      <a:srgbClr val="92D050"/>
                    </a:solidFill>
                  </a:tcPr>
                </a:tc>
                <a:tc>
                  <a:txBody>
                    <a:bodyPr/>
                    <a:lstStyle/>
                    <a:p>
                      <a:r>
                        <a:rPr lang="fr-FR" dirty="0"/>
                        <a:t>Système résilient mais en</a:t>
                      </a:r>
                    </a:p>
                    <a:p>
                      <a:r>
                        <a:rPr lang="fr-FR" dirty="0"/>
                        <a:t>difficulté ; </a:t>
                      </a:r>
                      <a:r>
                        <a:rPr lang="fr-FR" b="1" dirty="0"/>
                        <a:t>adaptabilité</a:t>
                      </a:r>
                    </a:p>
                    <a:p>
                      <a:r>
                        <a:rPr lang="fr-FR" b="1" dirty="0"/>
                        <a:t>modérée </a:t>
                      </a:r>
                    </a:p>
                  </a:txBody>
                  <a:tcPr>
                    <a:solidFill>
                      <a:srgbClr val="FFC000"/>
                    </a:solidFill>
                  </a:tcPr>
                </a:tc>
                <a:extLst>
                  <a:ext uri="{0D108BD9-81ED-4DB2-BD59-A6C34878D82A}">
                    <a16:rowId xmlns:a16="http://schemas.microsoft.com/office/drawing/2014/main" val="579948210"/>
                  </a:ext>
                </a:extLst>
              </a:tr>
              <a:tr h="370840">
                <a:tc>
                  <a:txBody>
                    <a:bodyPr/>
                    <a:lstStyle/>
                    <a:p>
                      <a:r>
                        <a:rPr lang="fr-FR" b="1" dirty="0"/>
                        <a:t>Récupération faible</a:t>
                      </a:r>
                    </a:p>
                  </a:txBody>
                  <a:tcPr/>
                </a:tc>
                <a:tc>
                  <a:txBody>
                    <a:bodyPr/>
                    <a:lstStyle/>
                    <a:p>
                      <a:r>
                        <a:rPr lang="fr-FR" dirty="0"/>
                        <a:t>Système résistant mais fragile ; </a:t>
                      </a:r>
                      <a:r>
                        <a:rPr lang="fr-FR" b="1" dirty="0"/>
                        <a:t>faible adaptabilité</a:t>
                      </a:r>
                    </a:p>
                  </a:txBody>
                  <a:tcPr>
                    <a:solidFill>
                      <a:srgbClr val="FFC000"/>
                    </a:solidFill>
                  </a:tcPr>
                </a:tc>
                <a:tc>
                  <a:txBody>
                    <a:bodyPr/>
                    <a:lstStyle/>
                    <a:p>
                      <a:r>
                        <a:rPr lang="fr-FR" dirty="0"/>
                        <a:t>Forte menace pour la survie à long terme ; </a:t>
                      </a:r>
                      <a:r>
                        <a:rPr lang="fr-FR" b="1" dirty="0"/>
                        <a:t>très faible adaptabilité </a:t>
                      </a:r>
                    </a:p>
                  </a:txBody>
                  <a:tcPr>
                    <a:solidFill>
                      <a:srgbClr val="FF0000"/>
                    </a:solidFill>
                  </a:tcPr>
                </a:tc>
                <a:extLst>
                  <a:ext uri="{0D108BD9-81ED-4DB2-BD59-A6C34878D82A}">
                    <a16:rowId xmlns:a16="http://schemas.microsoft.com/office/drawing/2014/main" val="3043944037"/>
                  </a:ext>
                </a:extLst>
              </a:tr>
            </a:tbl>
          </a:graphicData>
        </a:graphic>
      </p:graphicFrame>
      <p:sp>
        <p:nvSpPr>
          <p:cNvPr id="4" name="Espace réservé du texte 3">
            <a:extLst>
              <a:ext uri="{FF2B5EF4-FFF2-40B4-BE49-F238E27FC236}">
                <a16:creationId xmlns:a16="http://schemas.microsoft.com/office/drawing/2014/main" id="{52B3FC9E-439E-48DA-8F48-AA82C5BB0015}"/>
              </a:ext>
            </a:extLst>
          </p:cNvPr>
          <p:cNvSpPr>
            <a:spLocks noGrp="1"/>
          </p:cNvSpPr>
          <p:nvPr>
            <p:ph type="body" sz="half" idx="2"/>
          </p:nvPr>
        </p:nvSpPr>
        <p:spPr>
          <a:xfrm>
            <a:off x="839788" y="2292626"/>
            <a:ext cx="3932237" cy="3576362"/>
          </a:xfrm>
        </p:spPr>
        <p:txBody>
          <a:bodyPr>
            <a:normAutofit lnSpcReduction="10000"/>
          </a:bodyPr>
          <a:lstStyle/>
          <a:p>
            <a:pPr algn="just"/>
            <a:r>
              <a:rPr lang="fr-FR" sz="1800" dirty="0"/>
              <a:t>   La dimension temporelle est essentielle pour </a:t>
            </a:r>
            <a:r>
              <a:rPr lang="fr-FR" sz="1800" b="1" dirty="0"/>
              <a:t>raccourcir la période de récupération</a:t>
            </a:r>
            <a:r>
              <a:rPr lang="fr-FR" sz="1800" dirty="0"/>
              <a:t> (Linkov et al., 2014), indicateur important de la résilience, mais elle suppose aussi (i) de </a:t>
            </a:r>
            <a:r>
              <a:rPr lang="fr-FR" sz="1800" b="1" dirty="0"/>
              <a:t>comprendre comment le système est parvenu à résister aux épisodes de tension antérieurs </a:t>
            </a:r>
            <a:r>
              <a:rPr lang="fr-FR" sz="1800" dirty="0"/>
              <a:t>et (ii) </a:t>
            </a:r>
            <a:r>
              <a:rPr lang="fr-FR" sz="1800" b="1" dirty="0"/>
              <a:t>quels ont été les moteurs des changements observés</a:t>
            </a:r>
            <a:r>
              <a:rPr lang="fr-FR" sz="1800" dirty="0"/>
              <a:t>.</a:t>
            </a:r>
          </a:p>
          <a:p>
            <a:pPr algn="just"/>
            <a:r>
              <a:rPr lang="fr-FR" sz="1800" dirty="0"/>
              <a:t>   Couplé à la capacité d’un système à absorber les chocs et les tensions tout en continuant d’assurer ses fonctions principales, </a:t>
            </a:r>
            <a:r>
              <a:rPr lang="fr-FR" sz="1800" b="1" dirty="0"/>
              <a:t>le rétablissement est un critère clé</a:t>
            </a:r>
            <a:r>
              <a:rPr lang="fr-FR" sz="1800" dirty="0"/>
              <a:t> pour déterminer si un système est résilient face aux épreuves.</a:t>
            </a:r>
          </a:p>
        </p:txBody>
      </p:sp>
      <p:sp>
        <p:nvSpPr>
          <p:cNvPr id="3" name="Espace réservé du pied de page 2">
            <a:extLst>
              <a:ext uri="{FF2B5EF4-FFF2-40B4-BE49-F238E27FC236}">
                <a16:creationId xmlns:a16="http://schemas.microsoft.com/office/drawing/2014/main" id="{A664A1CF-E323-4C2C-9937-E7F69F4D0A6D}"/>
              </a:ext>
            </a:extLst>
          </p:cNvPr>
          <p:cNvSpPr>
            <a:spLocks noGrp="1"/>
          </p:cNvSpPr>
          <p:nvPr>
            <p:ph type="ftr" sz="quarter" idx="11"/>
          </p:nvPr>
        </p:nvSpPr>
        <p:spPr/>
        <p:txBody>
          <a:bodyPr/>
          <a:lstStyle/>
          <a:p>
            <a:r>
              <a:rPr lang="fr-FR" dirty="0"/>
              <a:t>Jean-Marc G. LUSSON - jeanmarclusson@ymail.com</a:t>
            </a:r>
          </a:p>
        </p:txBody>
      </p:sp>
      <p:sp>
        <p:nvSpPr>
          <p:cNvPr id="6" name="Espace réservé du numéro de diapositive 5">
            <a:extLst>
              <a:ext uri="{FF2B5EF4-FFF2-40B4-BE49-F238E27FC236}">
                <a16:creationId xmlns:a16="http://schemas.microsoft.com/office/drawing/2014/main" id="{36CB0BE8-3F22-4B00-B5EB-43094EB07884}"/>
              </a:ext>
            </a:extLst>
          </p:cNvPr>
          <p:cNvSpPr>
            <a:spLocks noGrp="1"/>
          </p:cNvSpPr>
          <p:nvPr>
            <p:ph type="sldNum" sz="quarter" idx="12"/>
          </p:nvPr>
        </p:nvSpPr>
        <p:spPr/>
        <p:txBody>
          <a:bodyPr/>
          <a:lstStyle/>
          <a:p>
            <a:fld id="{88F23370-F02B-4594-82D9-A663CF61B2B3}" type="slidenum">
              <a:rPr lang="fr-FR" smtClean="0"/>
              <a:t>9</a:t>
            </a:fld>
            <a:endParaRPr lang="fr-FR" dirty="0"/>
          </a:p>
        </p:txBody>
      </p:sp>
      <p:sp>
        <p:nvSpPr>
          <p:cNvPr id="7" name="ZoneTexte 6">
            <a:extLst>
              <a:ext uri="{FF2B5EF4-FFF2-40B4-BE49-F238E27FC236}">
                <a16:creationId xmlns:a16="http://schemas.microsoft.com/office/drawing/2014/main" id="{7FF5AED6-86C7-4659-9B51-36881C1088EB}"/>
              </a:ext>
            </a:extLst>
          </p:cNvPr>
          <p:cNvSpPr txBox="1"/>
          <p:nvPr/>
        </p:nvSpPr>
        <p:spPr>
          <a:xfrm>
            <a:off x="5183188" y="4333461"/>
            <a:ext cx="6169024" cy="1754326"/>
          </a:xfrm>
          <a:prstGeom prst="rect">
            <a:avLst/>
          </a:prstGeom>
          <a:solidFill>
            <a:schemeClr val="accent2">
              <a:lumMod val="40000"/>
              <a:lumOff val="60000"/>
            </a:schemeClr>
          </a:solidFill>
        </p:spPr>
        <p:txBody>
          <a:bodyPr wrap="square" rtlCol="0">
            <a:spAutoFit/>
          </a:bodyPr>
          <a:lstStyle/>
          <a:p>
            <a:pPr algn="just"/>
            <a:r>
              <a:rPr lang="fr-FR" dirty="0"/>
              <a:t>NB : dans la pratique, on cherchera à établir une </a:t>
            </a:r>
            <a:r>
              <a:rPr lang="fr-FR" b="1" dirty="0"/>
              <a:t>gradation</a:t>
            </a:r>
            <a:r>
              <a:rPr lang="fr-FR" dirty="0"/>
              <a:t> plus détaillée, par exemple avec 3, 4 ou 5 niveaux, pour l’absorption, d’une part et pour la récupération, d’autre part. </a:t>
            </a:r>
          </a:p>
          <a:p>
            <a:pPr algn="just"/>
            <a:r>
              <a:rPr lang="fr-FR" dirty="0"/>
              <a:t>Il conviendra alors de renseigner une matrice 3x3, 4x4 ou 5x5, en prenant soin de définir et de caractériser les différents paliers de ces différentes gradations.</a:t>
            </a:r>
          </a:p>
        </p:txBody>
      </p:sp>
    </p:spTree>
    <p:extLst>
      <p:ext uri="{BB962C8B-B14F-4D97-AF65-F5344CB8AC3E}">
        <p14:creationId xmlns:p14="http://schemas.microsoft.com/office/powerpoint/2010/main" val="3865260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1787</Words>
  <Application>Microsoft Office PowerPoint</Application>
  <PresentationFormat>Grand écran</PresentationFormat>
  <Paragraphs>107</Paragraphs>
  <Slides>10</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Wingdings</vt:lpstr>
      <vt:lpstr>Thème Office</vt:lpstr>
      <vt:lpstr>Méthode qualitative d’observation territoriale de la résilience</vt:lpstr>
      <vt:lpstr>Approche semi-quantitative fondée sur une « matrice de résilience »</vt:lpstr>
      <vt:lpstr>Représentation schématique des 4 stades de la résilience selon la National Academy of Sciences des États-Unis (NAS)</vt:lpstr>
      <vt:lpstr>Vers une approche territoriale : concept « d’agilité d’un système » [ou de fonctionnalité] et les 4 domaines d’observation de la résilience</vt:lpstr>
      <vt:lpstr>Cas particuliers</vt:lpstr>
      <vt:lpstr>La matrice de Linkov permet de caractériser les avancées d’un système piloté par les parties prenantes, et ceci en fonction des besoins locaux (exprimés par les parties prenantes)</vt:lpstr>
      <vt:lpstr>A retenir…</vt:lpstr>
      <vt:lpstr>La matrice de résilience se fonde sur des informations provenant de la population civile et d’experts locaux.</vt:lpstr>
      <vt:lpstr>Pour une utilisation pertinente de la matrice d’I. Linkov une bonne prise en compte de la dimension temporelle est indispensable.</vt:lpstr>
      <vt:lpstr>Je vous remercie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Igor Linkov</dc:title>
  <dc:creator>Jean-Marc</dc:creator>
  <cp:lastModifiedBy>Jean-Marc</cp:lastModifiedBy>
  <cp:revision>16</cp:revision>
  <dcterms:created xsi:type="dcterms:W3CDTF">2021-01-16T15:45:09Z</dcterms:created>
  <dcterms:modified xsi:type="dcterms:W3CDTF">2021-01-17T10:07:15Z</dcterms:modified>
</cp:coreProperties>
</file>