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1" r:id="rId3"/>
    <p:sldId id="262" r:id="rId4"/>
    <p:sldId id="263" r:id="rId5"/>
    <p:sldId id="264" r:id="rId6"/>
    <p:sldId id="270" r:id="rId7"/>
    <p:sldId id="266" r:id="rId8"/>
    <p:sldId id="273" r:id="rId9"/>
    <p:sldId id="274" r:id="rId10"/>
    <p:sldId id="278" r:id="rId11"/>
    <p:sldId id="275" r:id="rId12"/>
    <p:sldId id="276" r:id="rId13"/>
    <p:sldId id="277" r:id="rId14"/>
    <p:sldId id="267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ndara" panose="020E0502030303020204" pitchFamily="34" charset="0"/>
      <p:regular r:id="rId21"/>
      <p:bold r:id="rId22"/>
      <p:italic r:id="rId23"/>
      <p:boldItalic r:id="rId24"/>
    </p:embeddedFont>
    <p:embeddedFont>
      <p:font typeface="Raleway" panose="020B0003030101060003" pitchFamily="3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2" roundtripDataSignature="AMtx7mjvhlYXgene54xXgAFsQfuOjsci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231019-A740-4970-9BDC-596944FE0FE7}">
  <a:tblStyle styleId="{73231019-A740-4970-9BDC-596944FE0F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AE6E6"/>
          </a:solidFill>
        </a:fill>
      </a:tcStyle>
    </a:wholeTbl>
    <a:band1H>
      <a:tcTxStyle b="off" i="off"/>
      <a:tcStyle>
        <a:tcBdr/>
        <a:fill>
          <a:solidFill>
            <a:srgbClr val="F4CA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4CA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5707"/>
  </p:normalViewPr>
  <p:slideViewPr>
    <p:cSldViewPr snapToGrid="0">
      <p:cViewPr varScale="1">
        <p:scale>
          <a:sx n="69" d="100"/>
          <a:sy n="69" d="100"/>
        </p:scale>
        <p:origin x="540" y="48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52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87de0bb2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987de0bb25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8" name="Google Shape;278;g987de0bb25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733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87de0bb2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987de0bb25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8" name="Google Shape;278;g987de0bb25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453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87de0bb2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987de0bb25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8" name="Google Shape;278;g987de0bb25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920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87de0bb2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987de0bb25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8" name="Google Shape;278;g987de0bb25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608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a1c87cc923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0" name="Google Shape;290;ga1c87cc923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1" name="Google Shape;291;ga1c87cc923_0_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fc91544b9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9fc91544b9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g9fc91544b9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fc91544b9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fc91544b9_2_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9fc91544b9_2_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88fc594d56_1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g88fc594d5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824d224148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1" name="Google Shape;241;g824d22414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820e12411a_1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g820e12411a_1_2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g820e12411a_1_2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306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87de0bb2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987de0bb25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987de0bb25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87de0bb2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987de0bb25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8" name="Google Shape;278;g987de0bb25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4723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987de0bb25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987de0bb25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8" name="Google Shape;278;g987de0bb25_0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379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4_Custom Layout">
  <p:cSld name="104_Custom Layout">
    <p:bg>
      <p:bgPr>
        <a:solidFill>
          <a:schemeClr val="lt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>
            <a:spLocks noGrp="1"/>
          </p:cNvSpPr>
          <p:nvPr>
            <p:ph type="pic" idx="2"/>
          </p:nvPr>
        </p:nvSpPr>
        <p:spPr>
          <a:xfrm>
            <a:off x="6096000" y="225468"/>
            <a:ext cx="5883058" cy="641332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66" name="Google Shape;66;p20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67" name="Google Shape;67;p20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0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457618" y="478285"/>
            <a:ext cx="534924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472136" y="1542721"/>
            <a:ext cx="5320204" cy="480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3_Custom Layout">
  <p:cSld name="103_Custom Layout"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>
            <a:spLocks noGrp="1"/>
          </p:cNvSpPr>
          <p:nvPr>
            <p:ph type="pic" idx="2"/>
          </p:nvPr>
        </p:nvSpPr>
        <p:spPr>
          <a:xfrm>
            <a:off x="212942" y="225469"/>
            <a:ext cx="11765698" cy="441614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73" name="Google Shape;73;p21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74" name="Google Shape;74;p21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1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21"/>
          <p:cNvSpPr txBox="1">
            <a:spLocks noGrp="1"/>
          </p:cNvSpPr>
          <p:nvPr>
            <p:ph type="title"/>
          </p:nvPr>
        </p:nvSpPr>
        <p:spPr>
          <a:xfrm>
            <a:off x="3201813" y="4867085"/>
            <a:ext cx="8488617" cy="158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bg>
      <p:bgPr>
        <a:solidFill>
          <a:schemeClr val="accen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78;p22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79" name="Google Shape;79;p22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2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obj">
  <p:cSld name="OBJECT">
    <p:bg>
      <p:bgPr>
        <a:solidFill>
          <a:schemeClr val="lt1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3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23"/>
          <p:cNvSpPr/>
          <p:nvPr/>
        </p:nvSpPr>
        <p:spPr>
          <a:xfrm>
            <a:off x="4595050" y="1690350"/>
            <a:ext cx="2857499" cy="2857499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23"/>
          <p:cNvSpPr/>
          <p:nvPr/>
        </p:nvSpPr>
        <p:spPr>
          <a:xfrm>
            <a:off x="4590287" y="1685587"/>
            <a:ext cx="2867025" cy="2867025"/>
          </a:xfrm>
          <a:custGeom>
            <a:avLst/>
            <a:gdLst/>
            <a:ahLst/>
            <a:cxnLst/>
            <a:rect l="l" t="t" r="r" b="b"/>
            <a:pathLst>
              <a:path w="2867025" h="2867025" extrusionOk="0">
                <a:moveTo>
                  <a:pt x="0" y="1433512"/>
                </a:moveTo>
                <a:lnTo>
                  <a:pt x="797" y="1385232"/>
                </a:lnTo>
                <a:lnTo>
                  <a:pt x="3174" y="1337351"/>
                </a:lnTo>
                <a:lnTo>
                  <a:pt x="7104" y="1289895"/>
                </a:lnTo>
                <a:lnTo>
                  <a:pt x="12563" y="1242889"/>
                </a:lnTo>
                <a:lnTo>
                  <a:pt x="19525" y="1196358"/>
                </a:lnTo>
                <a:lnTo>
                  <a:pt x="27966" y="1150327"/>
                </a:lnTo>
                <a:lnTo>
                  <a:pt x="37860" y="1104821"/>
                </a:lnTo>
                <a:lnTo>
                  <a:pt x="49182" y="1059865"/>
                </a:lnTo>
                <a:lnTo>
                  <a:pt x="61907" y="1015485"/>
                </a:lnTo>
                <a:lnTo>
                  <a:pt x="76011" y="971704"/>
                </a:lnTo>
                <a:lnTo>
                  <a:pt x="91467" y="928550"/>
                </a:lnTo>
                <a:lnTo>
                  <a:pt x="108251" y="886046"/>
                </a:lnTo>
                <a:lnTo>
                  <a:pt x="126339" y="844217"/>
                </a:lnTo>
                <a:lnTo>
                  <a:pt x="145703" y="803090"/>
                </a:lnTo>
                <a:lnTo>
                  <a:pt x="166321" y="762688"/>
                </a:lnTo>
                <a:lnTo>
                  <a:pt x="188166" y="723037"/>
                </a:lnTo>
                <a:lnTo>
                  <a:pt x="211213" y="684162"/>
                </a:lnTo>
                <a:lnTo>
                  <a:pt x="235438" y="646088"/>
                </a:lnTo>
                <a:lnTo>
                  <a:pt x="260815" y="608840"/>
                </a:lnTo>
                <a:lnTo>
                  <a:pt x="287320" y="572443"/>
                </a:lnTo>
                <a:lnTo>
                  <a:pt x="314926" y="536923"/>
                </a:lnTo>
                <a:lnTo>
                  <a:pt x="343610" y="502304"/>
                </a:lnTo>
                <a:lnTo>
                  <a:pt x="373345" y="468612"/>
                </a:lnTo>
                <a:lnTo>
                  <a:pt x="404107" y="435871"/>
                </a:lnTo>
                <a:lnTo>
                  <a:pt x="435871" y="404107"/>
                </a:lnTo>
                <a:lnTo>
                  <a:pt x="468612" y="373345"/>
                </a:lnTo>
                <a:lnTo>
                  <a:pt x="502304" y="343610"/>
                </a:lnTo>
                <a:lnTo>
                  <a:pt x="536923" y="314926"/>
                </a:lnTo>
                <a:lnTo>
                  <a:pt x="572443" y="287320"/>
                </a:lnTo>
                <a:lnTo>
                  <a:pt x="608840" y="260815"/>
                </a:lnTo>
                <a:lnTo>
                  <a:pt x="646088" y="235438"/>
                </a:lnTo>
                <a:lnTo>
                  <a:pt x="684162" y="211213"/>
                </a:lnTo>
                <a:lnTo>
                  <a:pt x="723037" y="188166"/>
                </a:lnTo>
                <a:lnTo>
                  <a:pt x="762688" y="166321"/>
                </a:lnTo>
                <a:lnTo>
                  <a:pt x="803090" y="145703"/>
                </a:lnTo>
                <a:lnTo>
                  <a:pt x="844217" y="126339"/>
                </a:lnTo>
                <a:lnTo>
                  <a:pt x="886046" y="108251"/>
                </a:lnTo>
                <a:lnTo>
                  <a:pt x="928550" y="91467"/>
                </a:lnTo>
                <a:lnTo>
                  <a:pt x="971704" y="76011"/>
                </a:lnTo>
                <a:lnTo>
                  <a:pt x="1015485" y="61907"/>
                </a:lnTo>
                <a:lnTo>
                  <a:pt x="1059865" y="49182"/>
                </a:lnTo>
                <a:lnTo>
                  <a:pt x="1104821" y="37860"/>
                </a:lnTo>
                <a:lnTo>
                  <a:pt x="1150327" y="27966"/>
                </a:lnTo>
                <a:lnTo>
                  <a:pt x="1196358" y="19525"/>
                </a:lnTo>
                <a:lnTo>
                  <a:pt x="1242889" y="12563"/>
                </a:lnTo>
                <a:lnTo>
                  <a:pt x="1289895" y="7104"/>
                </a:lnTo>
                <a:lnTo>
                  <a:pt x="1337351" y="3174"/>
                </a:lnTo>
                <a:lnTo>
                  <a:pt x="1385232" y="797"/>
                </a:lnTo>
                <a:lnTo>
                  <a:pt x="1433512" y="0"/>
                </a:lnTo>
                <a:lnTo>
                  <a:pt x="1483007" y="853"/>
                </a:lnTo>
                <a:lnTo>
                  <a:pt x="1532286" y="3404"/>
                </a:lnTo>
                <a:lnTo>
                  <a:pt x="1581310" y="7634"/>
                </a:lnTo>
                <a:lnTo>
                  <a:pt x="1630038" y="13529"/>
                </a:lnTo>
                <a:lnTo>
                  <a:pt x="1678431" y="21071"/>
                </a:lnTo>
                <a:lnTo>
                  <a:pt x="1726450" y="30244"/>
                </a:lnTo>
                <a:lnTo>
                  <a:pt x="1774055" y="41032"/>
                </a:lnTo>
                <a:lnTo>
                  <a:pt x="1821206" y="53418"/>
                </a:lnTo>
                <a:lnTo>
                  <a:pt x="1867864" y="67386"/>
                </a:lnTo>
                <a:lnTo>
                  <a:pt x="1913990" y="82919"/>
                </a:lnTo>
                <a:lnTo>
                  <a:pt x="1959544" y="100002"/>
                </a:lnTo>
                <a:lnTo>
                  <a:pt x="2004485" y="118617"/>
                </a:lnTo>
                <a:lnTo>
                  <a:pt x="2048776" y="138749"/>
                </a:lnTo>
                <a:lnTo>
                  <a:pt x="2092376" y="160381"/>
                </a:lnTo>
                <a:lnTo>
                  <a:pt x="2135245" y="183497"/>
                </a:lnTo>
                <a:lnTo>
                  <a:pt x="2177344" y="208080"/>
                </a:lnTo>
                <a:lnTo>
                  <a:pt x="2218634" y="234113"/>
                </a:lnTo>
                <a:lnTo>
                  <a:pt x="2259075" y="261581"/>
                </a:lnTo>
                <a:lnTo>
                  <a:pt x="2298627" y="290467"/>
                </a:lnTo>
                <a:lnTo>
                  <a:pt x="2337251" y="320755"/>
                </a:lnTo>
                <a:lnTo>
                  <a:pt x="2374907" y="352429"/>
                </a:lnTo>
                <a:lnTo>
                  <a:pt x="2411556" y="385471"/>
                </a:lnTo>
                <a:lnTo>
                  <a:pt x="2447158" y="419865"/>
                </a:lnTo>
                <a:lnTo>
                  <a:pt x="2481553" y="455468"/>
                </a:lnTo>
                <a:lnTo>
                  <a:pt x="2514595" y="492117"/>
                </a:lnTo>
                <a:lnTo>
                  <a:pt x="2546268" y="529773"/>
                </a:lnTo>
                <a:lnTo>
                  <a:pt x="2576556" y="568397"/>
                </a:lnTo>
                <a:lnTo>
                  <a:pt x="2605442" y="607949"/>
                </a:lnTo>
                <a:lnTo>
                  <a:pt x="2632911" y="648390"/>
                </a:lnTo>
                <a:lnTo>
                  <a:pt x="2658944" y="689680"/>
                </a:lnTo>
                <a:lnTo>
                  <a:pt x="2683527" y="731779"/>
                </a:lnTo>
                <a:lnTo>
                  <a:pt x="2706643" y="774648"/>
                </a:lnTo>
                <a:lnTo>
                  <a:pt x="2728274" y="818248"/>
                </a:lnTo>
                <a:lnTo>
                  <a:pt x="2748406" y="862538"/>
                </a:lnTo>
                <a:lnTo>
                  <a:pt x="2767022" y="907480"/>
                </a:lnTo>
                <a:lnTo>
                  <a:pt x="2784105" y="953034"/>
                </a:lnTo>
                <a:lnTo>
                  <a:pt x="2799638" y="999160"/>
                </a:lnTo>
                <a:lnTo>
                  <a:pt x="2813606" y="1045818"/>
                </a:lnTo>
                <a:lnTo>
                  <a:pt x="2825992" y="1092969"/>
                </a:lnTo>
                <a:lnTo>
                  <a:pt x="2836780" y="1140574"/>
                </a:lnTo>
                <a:lnTo>
                  <a:pt x="2845953" y="1188593"/>
                </a:lnTo>
                <a:lnTo>
                  <a:pt x="2853495" y="1236986"/>
                </a:lnTo>
                <a:lnTo>
                  <a:pt x="2859390" y="1285714"/>
                </a:lnTo>
                <a:lnTo>
                  <a:pt x="2863620" y="1334738"/>
                </a:lnTo>
                <a:lnTo>
                  <a:pt x="2866171" y="1384017"/>
                </a:lnTo>
                <a:lnTo>
                  <a:pt x="2867024" y="1433512"/>
                </a:lnTo>
                <a:lnTo>
                  <a:pt x="2866227" y="1481792"/>
                </a:lnTo>
                <a:lnTo>
                  <a:pt x="2863850" y="1529673"/>
                </a:lnTo>
                <a:lnTo>
                  <a:pt x="2859920" y="1577129"/>
                </a:lnTo>
                <a:lnTo>
                  <a:pt x="2854461" y="1624135"/>
                </a:lnTo>
                <a:lnTo>
                  <a:pt x="2847499" y="1670666"/>
                </a:lnTo>
                <a:lnTo>
                  <a:pt x="2839058" y="1716697"/>
                </a:lnTo>
                <a:lnTo>
                  <a:pt x="2829164" y="1762203"/>
                </a:lnTo>
                <a:lnTo>
                  <a:pt x="2817842" y="1807159"/>
                </a:lnTo>
                <a:lnTo>
                  <a:pt x="2805117" y="1851539"/>
                </a:lnTo>
                <a:lnTo>
                  <a:pt x="2791013" y="1895320"/>
                </a:lnTo>
                <a:lnTo>
                  <a:pt x="2775557" y="1938474"/>
                </a:lnTo>
                <a:lnTo>
                  <a:pt x="2758773" y="1980978"/>
                </a:lnTo>
                <a:lnTo>
                  <a:pt x="2740685" y="2022807"/>
                </a:lnTo>
                <a:lnTo>
                  <a:pt x="2721321" y="2063934"/>
                </a:lnTo>
                <a:lnTo>
                  <a:pt x="2700703" y="2104336"/>
                </a:lnTo>
                <a:lnTo>
                  <a:pt x="2678858" y="2143987"/>
                </a:lnTo>
                <a:lnTo>
                  <a:pt x="2655811" y="2182862"/>
                </a:lnTo>
                <a:lnTo>
                  <a:pt x="2631586" y="2220936"/>
                </a:lnTo>
                <a:lnTo>
                  <a:pt x="2606209" y="2258184"/>
                </a:lnTo>
                <a:lnTo>
                  <a:pt x="2579704" y="2294581"/>
                </a:lnTo>
                <a:lnTo>
                  <a:pt x="2552098" y="2330101"/>
                </a:lnTo>
                <a:lnTo>
                  <a:pt x="2523414" y="2364720"/>
                </a:lnTo>
                <a:lnTo>
                  <a:pt x="2493679" y="2398412"/>
                </a:lnTo>
                <a:lnTo>
                  <a:pt x="2462917" y="2431153"/>
                </a:lnTo>
                <a:lnTo>
                  <a:pt x="2431153" y="2462917"/>
                </a:lnTo>
                <a:lnTo>
                  <a:pt x="2398412" y="2493679"/>
                </a:lnTo>
                <a:lnTo>
                  <a:pt x="2364720" y="2523414"/>
                </a:lnTo>
                <a:lnTo>
                  <a:pt x="2330101" y="2552098"/>
                </a:lnTo>
                <a:lnTo>
                  <a:pt x="2294581" y="2579704"/>
                </a:lnTo>
                <a:lnTo>
                  <a:pt x="2258184" y="2606209"/>
                </a:lnTo>
                <a:lnTo>
                  <a:pt x="2220936" y="2631586"/>
                </a:lnTo>
                <a:lnTo>
                  <a:pt x="2182862" y="2655811"/>
                </a:lnTo>
                <a:lnTo>
                  <a:pt x="2143987" y="2678858"/>
                </a:lnTo>
                <a:lnTo>
                  <a:pt x="2104336" y="2700703"/>
                </a:lnTo>
                <a:lnTo>
                  <a:pt x="2063934" y="2721321"/>
                </a:lnTo>
                <a:lnTo>
                  <a:pt x="2022807" y="2740685"/>
                </a:lnTo>
                <a:lnTo>
                  <a:pt x="1980978" y="2758773"/>
                </a:lnTo>
                <a:lnTo>
                  <a:pt x="1938474" y="2775557"/>
                </a:lnTo>
                <a:lnTo>
                  <a:pt x="1895320" y="2791013"/>
                </a:lnTo>
                <a:lnTo>
                  <a:pt x="1851539" y="2805117"/>
                </a:lnTo>
                <a:lnTo>
                  <a:pt x="1807159" y="2817842"/>
                </a:lnTo>
                <a:lnTo>
                  <a:pt x="1762203" y="2829164"/>
                </a:lnTo>
                <a:lnTo>
                  <a:pt x="1716697" y="2839058"/>
                </a:lnTo>
                <a:lnTo>
                  <a:pt x="1670666" y="2847499"/>
                </a:lnTo>
                <a:lnTo>
                  <a:pt x="1624135" y="2854461"/>
                </a:lnTo>
                <a:lnTo>
                  <a:pt x="1577129" y="2859920"/>
                </a:lnTo>
                <a:lnTo>
                  <a:pt x="1529673" y="2863850"/>
                </a:lnTo>
                <a:lnTo>
                  <a:pt x="1481792" y="2866227"/>
                </a:lnTo>
                <a:lnTo>
                  <a:pt x="1433512" y="2867024"/>
                </a:lnTo>
                <a:lnTo>
                  <a:pt x="1385232" y="2866227"/>
                </a:lnTo>
                <a:lnTo>
                  <a:pt x="1337351" y="2863850"/>
                </a:lnTo>
                <a:lnTo>
                  <a:pt x="1289895" y="2859920"/>
                </a:lnTo>
                <a:lnTo>
                  <a:pt x="1242889" y="2854461"/>
                </a:lnTo>
                <a:lnTo>
                  <a:pt x="1196358" y="2847499"/>
                </a:lnTo>
                <a:lnTo>
                  <a:pt x="1150327" y="2839058"/>
                </a:lnTo>
                <a:lnTo>
                  <a:pt x="1104821" y="2829164"/>
                </a:lnTo>
                <a:lnTo>
                  <a:pt x="1059865" y="2817842"/>
                </a:lnTo>
                <a:lnTo>
                  <a:pt x="1015485" y="2805117"/>
                </a:lnTo>
                <a:lnTo>
                  <a:pt x="971704" y="2791013"/>
                </a:lnTo>
                <a:lnTo>
                  <a:pt x="928550" y="2775557"/>
                </a:lnTo>
                <a:lnTo>
                  <a:pt x="886046" y="2758773"/>
                </a:lnTo>
                <a:lnTo>
                  <a:pt x="844217" y="2740685"/>
                </a:lnTo>
                <a:lnTo>
                  <a:pt x="803090" y="2721321"/>
                </a:lnTo>
                <a:lnTo>
                  <a:pt x="762688" y="2700703"/>
                </a:lnTo>
                <a:lnTo>
                  <a:pt x="723037" y="2678858"/>
                </a:lnTo>
                <a:lnTo>
                  <a:pt x="684162" y="2655811"/>
                </a:lnTo>
                <a:lnTo>
                  <a:pt x="646088" y="2631586"/>
                </a:lnTo>
                <a:lnTo>
                  <a:pt x="608840" y="2606209"/>
                </a:lnTo>
                <a:lnTo>
                  <a:pt x="572443" y="2579704"/>
                </a:lnTo>
                <a:lnTo>
                  <a:pt x="536923" y="2552098"/>
                </a:lnTo>
                <a:lnTo>
                  <a:pt x="502304" y="2523414"/>
                </a:lnTo>
                <a:lnTo>
                  <a:pt x="468612" y="2493679"/>
                </a:lnTo>
                <a:lnTo>
                  <a:pt x="435871" y="2462917"/>
                </a:lnTo>
                <a:lnTo>
                  <a:pt x="404107" y="2431153"/>
                </a:lnTo>
                <a:lnTo>
                  <a:pt x="373345" y="2398412"/>
                </a:lnTo>
                <a:lnTo>
                  <a:pt x="343610" y="2364720"/>
                </a:lnTo>
                <a:lnTo>
                  <a:pt x="314926" y="2330101"/>
                </a:lnTo>
                <a:lnTo>
                  <a:pt x="287320" y="2294581"/>
                </a:lnTo>
                <a:lnTo>
                  <a:pt x="260815" y="2258184"/>
                </a:lnTo>
                <a:lnTo>
                  <a:pt x="235438" y="2220936"/>
                </a:lnTo>
                <a:lnTo>
                  <a:pt x="211213" y="2182862"/>
                </a:lnTo>
                <a:lnTo>
                  <a:pt x="188166" y="2143987"/>
                </a:lnTo>
                <a:lnTo>
                  <a:pt x="166321" y="2104336"/>
                </a:lnTo>
                <a:lnTo>
                  <a:pt x="145703" y="2063934"/>
                </a:lnTo>
                <a:lnTo>
                  <a:pt x="126339" y="2022807"/>
                </a:lnTo>
                <a:lnTo>
                  <a:pt x="108251" y="1980978"/>
                </a:lnTo>
                <a:lnTo>
                  <a:pt x="91467" y="1938474"/>
                </a:lnTo>
                <a:lnTo>
                  <a:pt x="76011" y="1895320"/>
                </a:lnTo>
                <a:lnTo>
                  <a:pt x="61907" y="1851539"/>
                </a:lnTo>
                <a:lnTo>
                  <a:pt x="49182" y="1807159"/>
                </a:lnTo>
                <a:lnTo>
                  <a:pt x="37860" y="1762203"/>
                </a:lnTo>
                <a:lnTo>
                  <a:pt x="27966" y="1716697"/>
                </a:lnTo>
                <a:lnTo>
                  <a:pt x="19525" y="1670666"/>
                </a:lnTo>
                <a:lnTo>
                  <a:pt x="12563" y="1624135"/>
                </a:lnTo>
                <a:lnTo>
                  <a:pt x="7104" y="1577129"/>
                </a:lnTo>
                <a:lnTo>
                  <a:pt x="3174" y="1529673"/>
                </a:lnTo>
                <a:lnTo>
                  <a:pt x="797" y="1481792"/>
                </a:lnTo>
                <a:lnTo>
                  <a:pt x="0" y="1433512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90000"/>
              </a:buClr>
              <a:buSzPts val="4400"/>
              <a:buFont typeface="Arial"/>
              <a:buNone/>
              <a:defRPr sz="4400" b="1" i="0">
                <a:solidFill>
                  <a:srgbClr val="E9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2_Custom Layout">
  <p:cSld name="102_Custom Layout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2"/>
          <p:cNvSpPr>
            <a:spLocks noGrp="1"/>
          </p:cNvSpPr>
          <p:nvPr>
            <p:ph type="pic" idx="2"/>
          </p:nvPr>
        </p:nvSpPr>
        <p:spPr>
          <a:xfrm>
            <a:off x="212942" y="225468"/>
            <a:ext cx="5883058" cy="641332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" name="Google Shape;15;p12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16" name="Google Shape;16;p12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12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6369902" y="478285"/>
            <a:ext cx="534924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6369902" y="1542721"/>
            <a:ext cx="5320204" cy="480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e de titre">
  <p:cSld name="6_Diapositive de titre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"/>
          <p:cNvSpPr/>
          <p:nvPr/>
        </p:nvSpPr>
        <p:spPr>
          <a:xfrm>
            <a:off x="0" y="6606000"/>
            <a:ext cx="12192000" cy="2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8"/>
          <p:cNvSpPr/>
          <p:nvPr/>
        </p:nvSpPr>
        <p:spPr>
          <a:xfrm rot="5400000">
            <a:off x="-3303000" y="3303000"/>
            <a:ext cx="6857999" cy="25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8"/>
          <p:cNvSpPr/>
          <p:nvPr/>
        </p:nvSpPr>
        <p:spPr>
          <a:xfrm rot="5400000">
            <a:off x="8637001" y="3303001"/>
            <a:ext cx="6857999" cy="25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8"/>
          <p:cNvSpPr/>
          <p:nvPr/>
        </p:nvSpPr>
        <p:spPr>
          <a:xfrm>
            <a:off x="0" y="1"/>
            <a:ext cx="12192000" cy="902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8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1008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8"/>
          <p:cNvSpPr/>
          <p:nvPr/>
        </p:nvSpPr>
        <p:spPr>
          <a:xfrm rot="-5400000">
            <a:off x="0" y="6605997"/>
            <a:ext cx="252000" cy="25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8"/>
          <p:cNvSpPr/>
          <p:nvPr/>
        </p:nvSpPr>
        <p:spPr>
          <a:xfrm rot="-5400000">
            <a:off x="11940000" y="650678"/>
            <a:ext cx="252000" cy="252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18"/>
          <p:cNvSpPr txBox="1">
            <a:spLocks noGrp="1"/>
          </p:cNvSpPr>
          <p:nvPr>
            <p:ph type="body" idx="1"/>
          </p:nvPr>
        </p:nvSpPr>
        <p:spPr>
          <a:xfrm>
            <a:off x="643003" y="1114457"/>
            <a:ext cx="10905993" cy="5159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e Demi Gauche">
  <p:cSld name="Texte Demi Gauche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3"/>
          <p:cNvSpPr>
            <a:spLocks noGrp="1"/>
          </p:cNvSpPr>
          <p:nvPr>
            <p:ph type="pic" idx="2"/>
          </p:nvPr>
        </p:nvSpPr>
        <p:spPr>
          <a:xfrm>
            <a:off x="6096000" y="225468"/>
            <a:ext cx="5883058" cy="641332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31" name="Google Shape;31;p13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32" name="Google Shape;32;p13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3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457618" y="478285"/>
            <a:ext cx="534924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472136" y="1542721"/>
            <a:ext cx="5320204" cy="4801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bg>
      <p:bgPr>
        <a:solidFill>
          <a:schemeClr val="lt1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apositive de titre">
  <p:cSld name="4_Diapositive de titre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15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39" name="Google Shape;39;p15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15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apositive de titre">
  <p:cSld name="5_Diapositive de titr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16"/>
          <p:cNvSpPr/>
          <p:nvPr/>
        </p:nvSpPr>
        <p:spPr>
          <a:xfrm>
            <a:off x="1886583" y="2453640"/>
            <a:ext cx="8418830" cy="1950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16"/>
          <p:cNvSpPr txBox="1">
            <a:spLocks noGrp="1"/>
          </p:cNvSpPr>
          <p:nvPr>
            <p:ph type="title"/>
          </p:nvPr>
        </p:nvSpPr>
        <p:spPr>
          <a:xfrm>
            <a:off x="1886582" y="2538768"/>
            <a:ext cx="8418829" cy="195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16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46" name="Google Shape;46;p16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6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apositive de titre">
  <p:cSld name="7_Diapositive de titr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0" name="Google Shape;50;p17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51" name="Google Shape;51;p17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7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bg>
      <p:bgPr>
        <a:solidFill>
          <a:schemeClr val="accent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9"/>
          <p:cNvGrpSpPr/>
          <p:nvPr/>
        </p:nvGrpSpPr>
        <p:grpSpPr>
          <a:xfrm>
            <a:off x="0" y="-1"/>
            <a:ext cx="12192001" cy="6858001"/>
            <a:chOff x="212942" y="216066"/>
            <a:chExt cx="11761940" cy="6425858"/>
          </a:xfrm>
        </p:grpSpPr>
        <p:sp>
          <p:nvSpPr>
            <p:cNvPr id="55" name="Google Shape;55;p19"/>
            <p:cNvSpPr/>
            <p:nvPr/>
          </p:nvSpPr>
          <p:spPr>
            <a:xfrm rot="10800000" flipH="1">
              <a:off x="212942" y="216066"/>
              <a:ext cx="11761940" cy="6425857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9"/>
            <p:cNvSpPr/>
            <p:nvPr/>
          </p:nvSpPr>
          <p:spPr>
            <a:xfrm flipH="1">
              <a:off x="212942" y="216066"/>
              <a:ext cx="11761940" cy="6425858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7" name="Google Shape;57;p19"/>
          <p:cNvGrpSpPr/>
          <p:nvPr/>
        </p:nvGrpSpPr>
        <p:grpSpPr>
          <a:xfrm>
            <a:off x="0" y="1"/>
            <a:ext cx="12192000" cy="6858003"/>
            <a:chOff x="0" y="1"/>
            <a:chExt cx="12192000" cy="6858003"/>
          </a:xfrm>
        </p:grpSpPr>
        <p:sp>
          <p:nvSpPr>
            <p:cNvPr id="58" name="Google Shape;58;p19"/>
            <p:cNvSpPr/>
            <p:nvPr/>
          </p:nvSpPr>
          <p:spPr>
            <a:xfrm>
              <a:off x="0" y="1"/>
              <a:ext cx="12192000" cy="6858003"/>
            </a:xfrm>
            <a:custGeom>
              <a:avLst/>
              <a:gdLst/>
              <a:ahLst/>
              <a:cxnLst/>
              <a:rect l="l" t="t" r="r" b="b"/>
              <a:pathLst>
                <a:path w="11841571" h="6542037" extrusionOk="0">
                  <a:moveTo>
                    <a:pt x="11841571" y="0"/>
                  </a:moveTo>
                  <a:lnTo>
                    <a:pt x="11841571" y="6542034"/>
                  </a:lnTo>
                  <a:lnTo>
                    <a:pt x="11841046" y="6542034"/>
                  </a:lnTo>
                  <a:lnTo>
                    <a:pt x="11841046" y="6542037"/>
                  </a:lnTo>
                  <a:lnTo>
                    <a:pt x="216000" y="6542037"/>
                  </a:lnTo>
                  <a:lnTo>
                    <a:pt x="216000" y="6542034"/>
                  </a:lnTo>
                  <a:lnTo>
                    <a:pt x="0" y="6542034"/>
                  </a:lnTo>
                  <a:lnTo>
                    <a:pt x="216000" y="6326034"/>
                  </a:lnTo>
                  <a:lnTo>
                    <a:pt x="216000" y="6326037"/>
                  </a:lnTo>
                  <a:lnTo>
                    <a:pt x="11625571" y="6326037"/>
                  </a:lnTo>
                  <a:lnTo>
                    <a:pt x="11625571" y="2160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9"/>
            <p:cNvSpPr/>
            <p:nvPr/>
          </p:nvSpPr>
          <p:spPr>
            <a:xfrm>
              <a:off x="0" y="1"/>
              <a:ext cx="12192000" cy="6858000"/>
            </a:xfrm>
            <a:custGeom>
              <a:avLst/>
              <a:gdLst/>
              <a:ahLst/>
              <a:cxnLst/>
              <a:rect l="l" t="t" r="r" b="b"/>
              <a:pathLst>
                <a:path w="11841571" h="6542034" extrusionOk="0">
                  <a:moveTo>
                    <a:pt x="0" y="0"/>
                  </a:moveTo>
                  <a:lnTo>
                    <a:pt x="2" y="0"/>
                  </a:lnTo>
                  <a:lnTo>
                    <a:pt x="216000" y="0"/>
                  </a:lnTo>
                  <a:lnTo>
                    <a:pt x="11625571" y="0"/>
                  </a:lnTo>
                  <a:lnTo>
                    <a:pt x="11625572" y="0"/>
                  </a:lnTo>
                  <a:lnTo>
                    <a:pt x="11841571" y="0"/>
                  </a:lnTo>
                  <a:lnTo>
                    <a:pt x="11625572" y="215999"/>
                  </a:lnTo>
                  <a:lnTo>
                    <a:pt x="11625572" y="216000"/>
                  </a:lnTo>
                  <a:lnTo>
                    <a:pt x="11625571" y="216000"/>
                  </a:lnTo>
                  <a:lnTo>
                    <a:pt x="216000" y="216000"/>
                  </a:lnTo>
                  <a:lnTo>
                    <a:pt x="216000" y="6326034"/>
                  </a:lnTo>
                  <a:lnTo>
                    <a:pt x="0" y="654203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" name="Google Shape;60;p19"/>
          <p:cNvSpPr/>
          <p:nvPr/>
        </p:nvSpPr>
        <p:spPr>
          <a:xfrm>
            <a:off x="0" y="2768252"/>
            <a:ext cx="12192000" cy="13528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" name="Google Shape;61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4946" y="1735881"/>
            <a:ext cx="2270470" cy="2291237"/>
          </a:xfrm>
          <a:prstGeom prst="rect">
            <a:avLst/>
          </a:prstGeom>
          <a:noFill/>
          <a:ln>
            <a:noFill/>
          </a:ln>
          <a:effectLst>
            <a:outerShdw sx="104999" sy="104999" algn="ctr" rotWithShape="0">
              <a:schemeClr val="lt1"/>
            </a:outerShdw>
          </a:effectLst>
        </p:spPr>
      </p:pic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2705101" y="2833078"/>
            <a:ext cx="927353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  <a:defRPr sz="4800" b="0" cap="none">
                <a:solidFill>
                  <a:schemeClr val="accen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/>
          <p:nvPr/>
        </p:nvSpPr>
        <p:spPr>
          <a:xfrm>
            <a:off x="2844975" y="-1339186"/>
            <a:ext cx="891122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rial"/>
              <a:buNone/>
            </a:pPr>
            <a:r>
              <a:rPr lang="fr-FR" sz="48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4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3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4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5.jpg"/><Relationship Id="rId10" Type="http://schemas.openxmlformats.org/officeDocument/2006/relationships/image" Target="../media/image40.jpg"/><Relationship Id="rId4" Type="http://schemas.openxmlformats.org/officeDocument/2006/relationships/image" Target="../media/image34.jpg"/><Relationship Id="rId9" Type="http://schemas.openxmlformats.org/officeDocument/2006/relationships/image" Target="../media/image39.jpg"/><Relationship Id="rId14" Type="http://schemas.openxmlformats.org/officeDocument/2006/relationships/image" Target="../media/image4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" descr="Une image contenant personne, groupe, sport, jeu&#10;&#10;Description générée automatiquement"/>
          <p:cNvPicPr preferRelativeResize="0"/>
          <p:nvPr/>
        </p:nvPicPr>
        <p:blipFill rotWithShape="1">
          <a:blip r:embed="rId3">
            <a:alphaModFix/>
          </a:blip>
          <a:srcRect l="2265" t="4485" r="2265"/>
          <a:stretch/>
        </p:blipFill>
        <p:spPr>
          <a:xfrm>
            <a:off x="113" y="65075"/>
            <a:ext cx="12191763" cy="685764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"/>
          <p:cNvSpPr txBox="1"/>
          <p:nvPr/>
        </p:nvSpPr>
        <p:spPr>
          <a:xfrm>
            <a:off x="74325" y="722900"/>
            <a:ext cx="53355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fr-FR" sz="2800" b="1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Programme Rentrée Climat</a:t>
            </a:r>
            <a:endParaRPr sz="2800" b="1" i="0" u="none" strike="noStrike" cap="none">
              <a:solidFill>
                <a:srgbClr val="FFFFFF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5" name="Google Shape;95;p1"/>
          <p:cNvSpPr txBox="1"/>
          <p:nvPr/>
        </p:nvSpPr>
        <p:spPr>
          <a:xfrm>
            <a:off x="74325" y="183800"/>
            <a:ext cx="62370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fr-FR" sz="4000" b="1">
                <a:solidFill>
                  <a:srgbClr val="FFFFFF"/>
                </a:solidFill>
                <a:highlight>
                  <a:schemeClr val="accent2"/>
                </a:highlight>
                <a:latin typeface="Raleway"/>
                <a:ea typeface="Raleway"/>
                <a:cs typeface="Raleway"/>
                <a:sym typeface="Raleway"/>
              </a:rPr>
              <a:t>LA FRESQUE DU CLIMAT</a:t>
            </a:r>
            <a:endParaRPr sz="4000" b="1" i="0" u="none" strike="noStrike" cap="none">
              <a:solidFill>
                <a:srgbClr val="FFFFFF"/>
              </a:solidFill>
              <a:highlight>
                <a:schemeClr val="accent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">
            <a:extLst>
              <a:ext uri="{FF2B5EF4-FFF2-40B4-BE49-F238E27FC236}">
                <a16:creationId xmlns:a16="http://schemas.microsoft.com/office/drawing/2014/main" id="{FD970AD7-36F2-B64D-845A-021B84A1B9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15601" y="292116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Google Shape;236;g88fc594d56_1_19">
            <a:extLst>
              <a:ext uri="{FF2B5EF4-FFF2-40B4-BE49-F238E27FC236}">
                <a16:creationId xmlns:a16="http://schemas.microsoft.com/office/drawing/2014/main" id="{C022DBE3-3A0F-47AA-967F-583D5C7F632A}"/>
              </a:ext>
            </a:extLst>
          </p:cNvPr>
          <p:cNvSpPr txBox="1"/>
          <p:nvPr/>
        </p:nvSpPr>
        <p:spPr>
          <a:xfrm>
            <a:off x="488400" y="1019122"/>
            <a:ext cx="9558125" cy="174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endParaRPr lang="fr-FR" sz="2800" b="1" dirty="0">
              <a:latin typeface="Raleway"/>
              <a:ea typeface="Raleway"/>
              <a:cs typeface="Raleway"/>
              <a:sym typeface="Raleway"/>
            </a:endParaRPr>
          </a:p>
          <a:p>
            <a:pPr lvl="0">
              <a:buSzPts val="1500"/>
            </a:pP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Veiller à</a:t>
            </a:r>
            <a:r>
              <a:rPr lang="fr-FR" sz="2400" b="1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fr-FR" sz="24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impliquer la communauté des enseignants-chercheurs </a:t>
            </a: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dans le projet de Rentrée Climat et dans le processus de formation des animateurs (2/2)</a:t>
            </a:r>
          </a:p>
        </p:txBody>
      </p:sp>
      <p:sp>
        <p:nvSpPr>
          <p:cNvPr id="6" name="Google Shape;341;g820e12411a_1_203">
            <a:extLst>
              <a:ext uri="{FF2B5EF4-FFF2-40B4-BE49-F238E27FC236}">
                <a16:creationId xmlns:a16="http://schemas.microsoft.com/office/drawing/2014/main" id="{FD43E17B-9EB4-4872-9E9F-BE8EAF39A6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352" y="594743"/>
            <a:ext cx="6258148" cy="540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500"/>
            </a:pPr>
            <a:r>
              <a:rPr lang="fr-FR" sz="2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QUELQUES POINTS DE VIGILANCE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28489C-ACF5-4AA1-9A39-BF6CD7B8D3D1}"/>
              </a:ext>
            </a:extLst>
          </p:cNvPr>
          <p:cNvSpPr/>
          <p:nvPr/>
        </p:nvSpPr>
        <p:spPr>
          <a:xfrm>
            <a:off x="3039077" y="3237381"/>
            <a:ext cx="82187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1500"/>
            </a:pP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→ Peut permettre d'adapter les contenus pédagogiques au contexte territorial (enjeux environnementaux locaux, politiques publiques environnementales locales : PCAET, TVB, SRADDET…)</a:t>
            </a:r>
            <a:endParaRPr lang="fr-FR" sz="2000" dirty="0">
              <a:solidFill>
                <a:schemeClr val="bg2"/>
              </a:solidFill>
              <a:latin typeface="Candara" panose="020E0502030303020204" pitchFamily="34" charset="0"/>
              <a:ea typeface="Candara"/>
              <a:cs typeface="Candara"/>
              <a:sym typeface="Candara"/>
            </a:endParaRPr>
          </a:p>
        </p:txBody>
      </p:sp>
      <p:sp>
        <p:nvSpPr>
          <p:cNvPr id="7" name="Google Shape;236;g88fc594d56_1_19">
            <a:extLst>
              <a:ext uri="{FF2B5EF4-FFF2-40B4-BE49-F238E27FC236}">
                <a16:creationId xmlns:a16="http://schemas.microsoft.com/office/drawing/2014/main" id="{9CF42E5A-561B-1042-900F-38E06B743E4B}"/>
              </a:ext>
            </a:extLst>
          </p:cNvPr>
          <p:cNvSpPr txBox="1"/>
          <p:nvPr/>
        </p:nvSpPr>
        <p:spPr>
          <a:xfrm>
            <a:off x="1216558" y="4253044"/>
            <a:ext cx="11281558" cy="2330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r>
              <a:rPr lang="fr-FR" sz="2800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 				</a:t>
            </a:r>
            <a:endParaRPr lang="fr-FR" sz="2800" b="1" i="0" u="none" strike="noStrike" cap="none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>
              <a:buSzPts val="1500"/>
            </a:pPr>
            <a:r>
              <a:rPr lang="fr-FR" sz="28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		</a:t>
            </a: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→ Permet de faire découvrir à la communauté d'enseignants-chercheurs</a:t>
            </a:r>
            <a:r>
              <a:rPr lang="fr-FR" sz="24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 				     </a:t>
            </a: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des techniques/pratiques pédagogiques adaptées à l'enseignement des 				      enjeux de développement durable (intelligence collective, pédagogie 			 	      inversée…)</a:t>
            </a:r>
            <a:endParaRPr lang="fr-FR" sz="2000" b="1" i="0" u="none" strike="noStrike" cap="none" dirty="0">
              <a:solidFill>
                <a:schemeClr val="bg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D51E88F-1424-2D40-AD48-084AAEF7A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217" y="269036"/>
            <a:ext cx="1420782" cy="182887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0D6483-4B29-684A-ADF4-2EADFA83A5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49" y="3782614"/>
            <a:ext cx="1440264" cy="14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13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">
            <a:extLst>
              <a:ext uri="{FF2B5EF4-FFF2-40B4-BE49-F238E27FC236}">
                <a16:creationId xmlns:a16="http://schemas.microsoft.com/office/drawing/2014/main" id="{FD970AD7-36F2-B64D-845A-021B84A1B9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37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Google Shape;236;g88fc594d56_1_19">
            <a:extLst>
              <a:ext uri="{FF2B5EF4-FFF2-40B4-BE49-F238E27FC236}">
                <a16:creationId xmlns:a16="http://schemas.microsoft.com/office/drawing/2014/main" id="{C022DBE3-3A0F-47AA-967F-583D5C7F632A}"/>
              </a:ext>
            </a:extLst>
          </p:cNvPr>
          <p:cNvSpPr txBox="1"/>
          <p:nvPr/>
        </p:nvSpPr>
        <p:spPr>
          <a:xfrm>
            <a:off x="2525486" y="2371990"/>
            <a:ext cx="8800066" cy="3899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endParaRPr lang="fr-FR" sz="2400" b="1" dirty="0">
              <a:latin typeface="Raleway"/>
              <a:ea typeface="Raleway"/>
              <a:cs typeface="Raleway"/>
              <a:sym typeface="Raleway"/>
            </a:endParaRPr>
          </a:p>
          <a:p>
            <a:pPr lvl="0">
              <a:buSzPts val="1500"/>
            </a:pPr>
            <a:endParaRPr lang="fr-FR" sz="2000" dirty="0">
              <a:solidFill>
                <a:schemeClr val="bg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>
              <a:buSzPts val="1500"/>
            </a:pPr>
            <a:r>
              <a:rPr lang="fr-FR" sz="2000" dirty="0">
                <a:solidFill>
                  <a:schemeClr val="bg2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fr-FR" sz="20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 → </a:t>
            </a: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Ne pas rester sur des constats anxiogènes (bien que 			       réalistes!)  en instaurant un éventuel "climat spleen"</a:t>
            </a:r>
          </a:p>
          <a:p>
            <a:pPr lvl="0">
              <a:buSzPts val="1500"/>
            </a:pPr>
            <a:endParaRPr lang="fr-FR" sz="2000" b="1" dirty="0">
              <a:solidFill>
                <a:schemeClr val="bg2"/>
              </a:solidFill>
              <a:latin typeface="Candara" panose="020E0502030303020204" pitchFamily="34" charset="0"/>
              <a:ea typeface="Candara"/>
              <a:cs typeface="Candara"/>
              <a:sym typeface="Raleway"/>
            </a:endParaRPr>
          </a:p>
          <a:p>
            <a:pPr lvl="0">
              <a:buSzPts val="1500"/>
            </a:pPr>
            <a:endParaRPr lang="fr-FR" sz="2000" b="1" dirty="0">
              <a:solidFill>
                <a:schemeClr val="bg2"/>
              </a:solidFill>
              <a:latin typeface="Candara" panose="020E0502030303020204" pitchFamily="34" charset="0"/>
              <a:ea typeface="Candara"/>
              <a:cs typeface="Candara"/>
              <a:sym typeface="Raleway"/>
            </a:endParaRPr>
          </a:p>
          <a:p>
            <a:pPr lvl="0">
              <a:buSzPts val="1500"/>
            </a:pPr>
            <a:r>
              <a:rPr lang="fr-FR" sz="2000" dirty="0">
                <a:solidFill>
                  <a:schemeClr val="bg2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		</a:t>
            </a: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 → Permet de communiquer sur la politique DD&amp;RS de 			       l'établissement et faciliter l'implication et la mobilisation 		       étudiante sur les sujets de DD&amp;RS</a:t>
            </a:r>
            <a:endParaRPr lang="fr-FR" sz="2000" dirty="0">
              <a:solidFill>
                <a:schemeClr val="bg2"/>
              </a:solidFill>
              <a:latin typeface="Candara" panose="020E0502030303020204" pitchFamily="34" charset="0"/>
              <a:ea typeface="Candara"/>
              <a:cs typeface="Candara"/>
              <a:sym typeface="Candara"/>
            </a:endParaRPr>
          </a:p>
          <a:p>
            <a:pPr lvl="0">
              <a:buSzPts val="1500"/>
            </a:pPr>
            <a:r>
              <a:rPr lang="fr-FR" sz="28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			</a:t>
            </a:r>
          </a:p>
          <a:p>
            <a:pPr lvl="0">
              <a:buSzPts val="1500"/>
            </a:pPr>
            <a:endParaRPr lang="fr-FR" sz="2800" i="0" u="none" strike="noStrike" cap="none" dirty="0">
              <a:solidFill>
                <a:schemeClr val="tx1"/>
              </a:solidFill>
              <a:latin typeface="Candara"/>
              <a:ea typeface="Raleway"/>
              <a:cs typeface="Raleway"/>
              <a:sym typeface="Candara"/>
            </a:endParaRPr>
          </a:p>
          <a:p>
            <a:pPr lvl="0">
              <a:buSzPts val="1500"/>
            </a:pPr>
            <a:r>
              <a:rPr lang="fr-FR" sz="2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				</a:t>
            </a:r>
            <a:r>
              <a:rPr lang="fr-FR" sz="2800" b="1" dirty="0">
                <a:solidFill>
                  <a:srgbClr val="C00000"/>
                </a:solidFill>
                <a:latin typeface="Candara"/>
                <a:ea typeface="Raleway"/>
                <a:cs typeface="Raleway"/>
                <a:sym typeface="Candara"/>
              </a:rPr>
              <a:t>	</a:t>
            </a:r>
            <a:endParaRPr lang="fr-FR"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EFE84C-08CD-4448-9ABD-8FC04A06A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217" y="269036"/>
            <a:ext cx="1420782" cy="1828879"/>
          </a:xfrm>
          <a:prstGeom prst="rect">
            <a:avLst/>
          </a:prstGeom>
        </p:spPr>
      </p:pic>
      <p:sp>
        <p:nvSpPr>
          <p:cNvPr id="6" name="Google Shape;341;g820e12411a_1_203">
            <a:extLst>
              <a:ext uri="{FF2B5EF4-FFF2-40B4-BE49-F238E27FC236}">
                <a16:creationId xmlns:a16="http://schemas.microsoft.com/office/drawing/2014/main" id="{FD43E17B-9EB4-4872-9E9F-BE8EAF39A6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352" y="594743"/>
            <a:ext cx="6258148" cy="540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500"/>
            </a:pPr>
            <a:r>
              <a:rPr lang="fr-FR" sz="2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QUELQUES POINTS DE VIGILANCE</a:t>
            </a:r>
          </a:p>
        </p:txBody>
      </p:sp>
      <p:sp>
        <p:nvSpPr>
          <p:cNvPr id="7" name="Google Shape;236;g88fc594d56_1_19">
            <a:extLst>
              <a:ext uri="{FF2B5EF4-FFF2-40B4-BE49-F238E27FC236}">
                <a16:creationId xmlns:a16="http://schemas.microsoft.com/office/drawing/2014/main" id="{EBF4425B-26D3-B742-8FE7-94BD7A72801A}"/>
              </a:ext>
            </a:extLst>
          </p:cNvPr>
          <p:cNvSpPr txBox="1"/>
          <p:nvPr/>
        </p:nvSpPr>
        <p:spPr>
          <a:xfrm>
            <a:off x="409352" y="1153205"/>
            <a:ext cx="9375513" cy="1512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endParaRPr lang="fr-FR" sz="2400" b="1" dirty="0">
              <a:latin typeface="Raleway"/>
              <a:ea typeface="Raleway"/>
              <a:cs typeface="Raleway"/>
              <a:sym typeface="Raleway"/>
            </a:endParaRPr>
          </a:p>
          <a:p>
            <a:pPr lvl="0">
              <a:buSzPts val="1500"/>
            </a:pP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Poursuivre la session Fresque du Climat par un (des) </a:t>
            </a:r>
            <a:r>
              <a:rPr lang="fr-FR" sz="24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temps d'échanges sur les solutions</a:t>
            </a: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 possibles à mettre en œuvre</a:t>
            </a:r>
            <a:endParaRPr lang="fr-FR" sz="2800" i="0" u="none" strike="noStrike" cap="none" dirty="0">
              <a:solidFill>
                <a:schemeClr val="tx1"/>
              </a:solidFill>
              <a:latin typeface="Candara"/>
              <a:ea typeface="Raleway"/>
              <a:cs typeface="Raleway"/>
              <a:sym typeface="Candara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509CE1E-07F4-6A4A-B34F-216E402D7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38" y="3325771"/>
            <a:ext cx="1732519" cy="173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62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">
            <a:extLst>
              <a:ext uri="{FF2B5EF4-FFF2-40B4-BE49-F238E27FC236}">
                <a16:creationId xmlns:a16="http://schemas.microsoft.com/office/drawing/2014/main" id="{FD970AD7-36F2-B64D-845A-021B84A1B9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37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Google Shape;236;g88fc594d56_1_19">
            <a:extLst>
              <a:ext uri="{FF2B5EF4-FFF2-40B4-BE49-F238E27FC236}">
                <a16:creationId xmlns:a16="http://schemas.microsoft.com/office/drawing/2014/main" id="{C022DBE3-3A0F-47AA-967F-583D5C7F632A}"/>
              </a:ext>
            </a:extLst>
          </p:cNvPr>
          <p:cNvSpPr txBox="1"/>
          <p:nvPr/>
        </p:nvSpPr>
        <p:spPr>
          <a:xfrm>
            <a:off x="409352" y="1183475"/>
            <a:ext cx="11370970" cy="4481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endParaRPr lang="fr-FR" sz="2800" b="1" dirty="0">
              <a:latin typeface="Raleway"/>
              <a:ea typeface="Raleway"/>
              <a:cs typeface="Raleway"/>
              <a:sym typeface="Raleway"/>
            </a:endParaRPr>
          </a:p>
          <a:p>
            <a:pPr lvl="0">
              <a:buSzPts val="1500"/>
            </a:pP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Mener une réflexion sur les </a:t>
            </a:r>
            <a:r>
              <a:rPr lang="fr-FR" sz="24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publics cibles des ateliers</a:t>
            </a:r>
          </a:p>
          <a:p>
            <a:pPr lvl="0">
              <a:buSzPts val="1500"/>
            </a:pPr>
            <a:endParaRPr lang="fr-FR" sz="2800" dirty="0">
              <a:solidFill>
                <a:schemeClr val="tx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>
              <a:buSzPts val="1500"/>
            </a:pPr>
            <a:endParaRPr lang="fr-FR" sz="2800" dirty="0">
              <a:solidFill>
                <a:schemeClr val="tx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>
              <a:buSzPts val="1500"/>
            </a:pPr>
            <a:endParaRPr lang="fr-FR" sz="2800" dirty="0">
              <a:solidFill>
                <a:schemeClr val="bg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>
              <a:buSzPts val="1500"/>
            </a:pPr>
            <a:r>
              <a:rPr lang="fr-FR" sz="2800" dirty="0">
                <a:solidFill>
                  <a:schemeClr val="bg2"/>
                </a:solidFill>
                <a:latin typeface="Candara"/>
                <a:ea typeface="Candara"/>
                <a:cs typeface="Candara"/>
                <a:sym typeface="Candara"/>
              </a:rPr>
              <a:t>			</a:t>
            </a:r>
            <a:r>
              <a:rPr lang="fr-FR" sz="24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18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→ </a:t>
            </a:r>
            <a:r>
              <a:rPr lang="fr-FR" sz="18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Attention au mélange étudiants – enseignants sur une même table.</a:t>
            </a:r>
          </a:p>
          <a:p>
            <a:pPr lvl="0">
              <a:buSzPts val="1500"/>
            </a:pPr>
            <a:r>
              <a:rPr lang="fr-FR" sz="18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			      Cette mixité peut freiner la prise de parole des étudiants et peut 					      éventuellement déstabiliser un animateur débutant (surtout les étudiant·es)</a:t>
            </a:r>
            <a:r>
              <a:rPr lang="fr-FR" sz="1800" dirty="0">
                <a:solidFill>
                  <a:schemeClr val="bg2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fr-FR" sz="2400" dirty="0">
                <a:solidFill>
                  <a:schemeClr val="bg2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</a:p>
          <a:p>
            <a:pPr lvl="0">
              <a:buSzPts val="1500"/>
            </a:pPr>
            <a:endParaRPr lang="fr-FR" sz="2800" i="0" u="none" strike="noStrike" cap="none" dirty="0">
              <a:solidFill>
                <a:schemeClr val="tx1"/>
              </a:solidFill>
              <a:latin typeface="Candara"/>
              <a:ea typeface="Raleway"/>
              <a:cs typeface="Raleway"/>
              <a:sym typeface="Candara"/>
            </a:endParaRPr>
          </a:p>
          <a:p>
            <a:pPr lvl="0">
              <a:buSzPts val="1500"/>
            </a:pPr>
            <a:r>
              <a:rPr lang="fr-FR" sz="2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				</a:t>
            </a:r>
            <a:r>
              <a:rPr lang="fr-FR" sz="2800" b="1" dirty="0">
                <a:solidFill>
                  <a:srgbClr val="C00000"/>
                </a:solidFill>
                <a:latin typeface="Candara"/>
                <a:ea typeface="Raleway"/>
                <a:cs typeface="Raleway"/>
                <a:sym typeface="Candara"/>
              </a:rPr>
              <a:t>	</a:t>
            </a:r>
            <a:endParaRPr lang="fr-FR"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EFE84C-08CD-4448-9ABD-8FC04A06A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217" y="269036"/>
            <a:ext cx="1420782" cy="1828879"/>
          </a:xfrm>
          <a:prstGeom prst="rect">
            <a:avLst/>
          </a:prstGeom>
        </p:spPr>
      </p:pic>
      <p:sp>
        <p:nvSpPr>
          <p:cNvPr id="6" name="Google Shape;341;g820e12411a_1_203">
            <a:extLst>
              <a:ext uri="{FF2B5EF4-FFF2-40B4-BE49-F238E27FC236}">
                <a16:creationId xmlns:a16="http://schemas.microsoft.com/office/drawing/2014/main" id="{FD43E17B-9EB4-4872-9E9F-BE8EAF39A6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352" y="594743"/>
            <a:ext cx="6258148" cy="540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500"/>
            </a:pPr>
            <a:r>
              <a:rPr lang="fr-FR" sz="2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QUELQUES POINTS DE VIGILANCE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D87FD2-92F4-304D-AD61-BF4540668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415" y="3089788"/>
            <a:ext cx="1361374" cy="1361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6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">
            <a:extLst>
              <a:ext uri="{FF2B5EF4-FFF2-40B4-BE49-F238E27FC236}">
                <a16:creationId xmlns:a16="http://schemas.microsoft.com/office/drawing/2014/main" id="{FD970AD7-36F2-B64D-845A-021B84A1B9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37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Google Shape;236;g88fc594d56_1_19">
            <a:extLst>
              <a:ext uri="{FF2B5EF4-FFF2-40B4-BE49-F238E27FC236}">
                <a16:creationId xmlns:a16="http://schemas.microsoft.com/office/drawing/2014/main" id="{C022DBE3-3A0F-47AA-967F-583D5C7F632A}"/>
              </a:ext>
            </a:extLst>
          </p:cNvPr>
          <p:cNvSpPr txBox="1"/>
          <p:nvPr/>
        </p:nvSpPr>
        <p:spPr>
          <a:xfrm>
            <a:off x="409352" y="1389234"/>
            <a:ext cx="8767357" cy="1293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r>
              <a:rPr lang="fr-FR" sz="24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Vigilance sur le planning </a:t>
            </a: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de la Rentrée Climat</a:t>
            </a:r>
          </a:p>
          <a:p>
            <a:pPr lvl="0">
              <a:buSzPts val="1500"/>
            </a:pPr>
            <a:r>
              <a:rPr lang="fr-FR" sz="16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(à adapter selon les publics visés)</a:t>
            </a:r>
            <a:endParaRPr lang="fr-FR" sz="1600" b="1" dirty="0">
              <a:solidFill>
                <a:schemeClr val="tx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EFE84C-08CD-4448-9ABD-8FC04A06A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217" y="269036"/>
            <a:ext cx="1420782" cy="1828879"/>
          </a:xfrm>
          <a:prstGeom prst="rect">
            <a:avLst/>
          </a:prstGeom>
        </p:spPr>
      </p:pic>
      <p:sp>
        <p:nvSpPr>
          <p:cNvPr id="6" name="Google Shape;341;g820e12411a_1_203">
            <a:extLst>
              <a:ext uri="{FF2B5EF4-FFF2-40B4-BE49-F238E27FC236}">
                <a16:creationId xmlns:a16="http://schemas.microsoft.com/office/drawing/2014/main" id="{FD43E17B-9EB4-4872-9E9F-BE8EAF39A6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352" y="594743"/>
            <a:ext cx="6258148" cy="540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500"/>
            </a:pPr>
            <a:r>
              <a:rPr lang="fr-FR" sz="2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QUELQUES POINTS DE VIGILANCE</a:t>
            </a:r>
          </a:p>
        </p:txBody>
      </p:sp>
      <p:sp>
        <p:nvSpPr>
          <p:cNvPr id="7" name="Google Shape;236;g88fc594d56_1_19">
            <a:extLst>
              <a:ext uri="{FF2B5EF4-FFF2-40B4-BE49-F238E27FC236}">
                <a16:creationId xmlns:a16="http://schemas.microsoft.com/office/drawing/2014/main" id="{09A5E779-A1A6-EE48-80B2-168A899CB590}"/>
              </a:ext>
            </a:extLst>
          </p:cNvPr>
          <p:cNvSpPr txBox="1"/>
          <p:nvPr/>
        </p:nvSpPr>
        <p:spPr>
          <a:xfrm>
            <a:off x="1995054" y="2837899"/>
            <a:ext cx="9675819" cy="319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r>
              <a:rPr lang="fr-FR" sz="28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fr-FR" sz="2000" b="1" dirty="0">
                <a:latin typeface="Raleway"/>
                <a:ea typeface="Raleway"/>
                <a:cs typeface="Raleway"/>
                <a:sym typeface="Raleway"/>
              </a:rPr>
              <a:t> → </a:t>
            </a: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Une Rentrée Climat très tôt dans l'année peut impacter la 		   	      dynamique de groupe car les étudiants ne se connaissent pas bien 		     (dynamique nécessaire aux dispositif d'intelligence…collective!)</a:t>
            </a:r>
          </a:p>
          <a:p>
            <a:pPr lvl="0">
              <a:buSzPts val="1500"/>
            </a:pPr>
            <a:endParaRPr lang="fr-FR" sz="2000" b="1" dirty="0">
              <a:solidFill>
                <a:schemeClr val="bg2"/>
              </a:solidFill>
              <a:latin typeface="Candara" panose="020E0502030303020204" pitchFamily="34" charset="0"/>
              <a:ea typeface="Candara"/>
              <a:cs typeface="Candara"/>
              <a:sym typeface="Raleway"/>
            </a:endParaRPr>
          </a:p>
          <a:p>
            <a:pPr lvl="0">
              <a:buSzPts val="1500"/>
            </a:pPr>
            <a:endParaRPr lang="fr-FR" sz="2000" b="1" dirty="0">
              <a:solidFill>
                <a:schemeClr val="bg2"/>
              </a:solidFill>
              <a:latin typeface="Candara" panose="020E0502030303020204" pitchFamily="34" charset="0"/>
              <a:ea typeface="Candara"/>
              <a:cs typeface="Candara"/>
              <a:sym typeface="Raleway"/>
            </a:endParaRPr>
          </a:p>
          <a:p>
            <a:pPr lvl="0">
              <a:buSzPts val="1500"/>
            </a:pPr>
            <a:r>
              <a:rPr lang="fr-FR" sz="2000" dirty="0">
                <a:solidFill>
                  <a:schemeClr val="bg2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		</a:t>
            </a: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 → A contrario, une Rentrée Climat en début d'année peut 				      constituer un élément de cohésion</a:t>
            </a:r>
            <a:r>
              <a:rPr lang="fr-FR" sz="2000" dirty="0">
                <a:solidFill>
                  <a:schemeClr val="bg2"/>
                </a:solidFill>
                <a:latin typeface="Candara"/>
                <a:ea typeface="Candara"/>
                <a:cs typeface="Candara"/>
                <a:sym typeface="Candara"/>
              </a:rPr>
              <a:t>	</a:t>
            </a:r>
            <a:r>
              <a:rPr lang="fr-FR" sz="20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</a:p>
          <a:p>
            <a:pPr lvl="0">
              <a:buSzPts val="1500"/>
            </a:pPr>
            <a:endParaRPr lang="fr-FR" sz="2000" i="0" u="none" strike="noStrike" cap="none" dirty="0">
              <a:solidFill>
                <a:schemeClr val="tx1"/>
              </a:solidFill>
              <a:latin typeface="Candara"/>
              <a:ea typeface="Raleway"/>
              <a:cs typeface="Raleway"/>
              <a:sym typeface="Candara"/>
            </a:endParaRPr>
          </a:p>
          <a:p>
            <a:pPr lvl="0">
              <a:buSzPts val="1500"/>
            </a:pPr>
            <a:r>
              <a:rPr lang="fr-FR" sz="2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				</a:t>
            </a:r>
            <a:r>
              <a:rPr lang="fr-FR" sz="2800" b="1" dirty="0">
                <a:solidFill>
                  <a:srgbClr val="C00000"/>
                </a:solidFill>
                <a:latin typeface="Candara"/>
                <a:ea typeface="Raleway"/>
                <a:cs typeface="Raleway"/>
                <a:sym typeface="Candara"/>
              </a:rPr>
              <a:t>	</a:t>
            </a:r>
            <a:endParaRPr lang="fr-FR"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9EAFC01-AE91-5B4B-8842-5B2BAB8FDB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822" y="3242188"/>
            <a:ext cx="1598463" cy="159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90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ga1c87cc923_0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14325"/>
            <a:ext cx="3341894" cy="243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ga1c87cc923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4299" y="2315037"/>
            <a:ext cx="3341904" cy="2227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a1c87cc923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649200"/>
            <a:ext cx="3341900" cy="201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a1c87cc923_0_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4659425"/>
            <a:ext cx="3341903" cy="1968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ga1c87cc923_0_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94300" y="218425"/>
            <a:ext cx="3341904" cy="216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ga1c87cc923_0_35"/>
          <p:cNvPicPr preferRelativeResize="0"/>
          <p:nvPr/>
        </p:nvPicPr>
        <p:blipFill rotWithShape="1">
          <a:blip r:embed="rId8">
            <a:alphaModFix/>
          </a:blip>
          <a:srcRect r="2657" b="2219"/>
          <a:stretch/>
        </p:blipFill>
        <p:spPr>
          <a:xfrm>
            <a:off x="9792075" y="3687825"/>
            <a:ext cx="2195301" cy="29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a1c87cc923_0_35"/>
          <p:cNvPicPr preferRelativeResize="0"/>
          <p:nvPr/>
        </p:nvPicPr>
        <p:blipFill rotWithShape="1">
          <a:blip r:embed="rId9">
            <a:alphaModFix/>
          </a:blip>
          <a:srcRect b="3016"/>
          <a:stretch/>
        </p:blipFill>
        <p:spPr>
          <a:xfrm>
            <a:off x="6836200" y="4466025"/>
            <a:ext cx="2955875" cy="216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ga1c87cc923_0_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94300" y="4542975"/>
            <a:ext cx="3341903" cy="20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a1c87cc923_0_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36200" y="2238100"/>
            <a:ext cx="2955875" cy="222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ga1c87cc923_0_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36200" y="214325"/>
            <a:ext cx="2955878" cy="202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ga1c87cc923_0_3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792075" y="2114000"/>
            <a:ext cx="2195295" cy="1647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ga1c87cc923_0_35"/>
          <p:cNvPicPr preferRelativeResize="0"/>
          <p:nvPr/>
        </p:nvPicPr>
        <p:blipFill rotWithShape="1">
          <a:blip r:embed="rId14">
            <a:alphaModFix/>
          </a:blip>
          <a:srcRect t="6472" r="40772"/>
          <a:stretch/>
        </p:blipFill>
        <p:spPr>
          <a:xfrm>
            <a:off x="9792075" y="214325"/>
            <a:ext cx="2195301" cy="189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9fc91544b9_0_123"/>
          <p:cNvSpPr txBox="1"/>
          <p:nvPr/>
        </p:nvSpPr>
        <p:spPr>
          <a:xfrm>
            <a:off x="1560495" y="1335663"/>
            <a:ext cx="41793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Un atelier scientifique, collaboratif et créatif</a:t>
            </a:r>
            <a:r>
              <a:rPr lang="fr-FR" sz="1500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 conçu pour sensibiliser et former de façon ludique au sujet du changement climatique</a:t>
            </a:r>
            <a:endParaRPr sz="15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4" name="Google Shape;194;g9fc91544b9_0_123"/>
          <p:cNvSpPr txBox="1"/>
          <p:nvPr/>
        </p:nvSpPr>
        <p:spPr>
          <a:xfrm>
            <a:off x="7264795" y="1217896"/>
            <a:ext cx="4115700" cy="8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Un jeu de 42 cartes, </a:t>
            </a:r>
            <a:r>
              <a:rPr lang="fr-FR" sz="15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chacune représentant une composante du changement climatique dans une fresque systémique</a:t>
            </a:r>
            <a:endParaRPr sz="1500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5" name="Google Shape;195;g9fc91544b9_0_123"/>
          <p:cNvSpPr txBox="1"/>
          <p:nvPr/>
        </p:nvSpPr>
        <p:spPr>
          <a:xfrm>
            <a:off x="1560492" y="2600963"/>
            <a:ext cx="4179300" cy="9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Par groupe de 5 à 7, les joueurs se concertent afin de </a:t>
            </a:r>
            <a:r>
              <a:rPr lang="fr-FR" sz="1500" b="1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retrouver les liens de cause à effet</a:t>
            </a:r>
            <a:r>
              <a:rPr lang="fr-FR" sz="15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entre les cartes en les </a:t>
            </a:r>
            <a:r>
              <a:rPr lang="fr-FR" sz="1500" b="1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reliant entre elles</a:t>
            </a:r>
            <a:r>
              <a:rPr lang="fr-FR" sz="15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.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96" name="Google Shape;196;g9fc91544b9_0_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238" y="2561295"/>
            <a:ext cx="830376" cy="904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9fc91544b9_0_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5154" y="1230738"/>
            <a:ext cx="755973" cy="82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9fc91544b9_0_1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238" y="1335671"/>
            <a:ext cx="830376" cy="90414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9fc91544b9_0_123"/>
          <p:cNvSpPr txBox="1">
            <a:spLocks noGrp="1"/>
          </p:cNvSpPr>
          <p:nvPr>
            <p:ph type="title" idx="4294967295"/>
          </p:nvPr>
        </p:nvSpPr>
        <p:spPr>
          <a:xfrm>
            <a:off x="292660" y="482909"/>
            <a:ext cx="11373300" cy="57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 sz="3700" b="1" dirty="0">
                <a:solidFill>
                  <a:srgbClr val="FFFFFF"/>
                </a:solidFill>
                <a:highlight>
                  <a:srgbClr val="E90000"/>
                </a:highlight>
                <a:latin typeface="Raleway"/>
                <a:ea typeface="Raleway"/>
                <a:cs typeface="Raleway"/>
                <a:sym typeface="Raleway"/>
              </a:rPr>
              <a:t>LA FRESQUE DU CLIMAT </a:t>
            </a:r>
            <a:r>
              <a:rPr lang="fr-FR" sz="32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25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pour informer sur les enjeux</a:t>
            </a:r>
            <a:endParaRPr sz="3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0" name="Google Shape;200;g9fc91544b9_0_123"/>
          <p:cNvPicPr preferRelativeResize="0"/>
          <p:nvPr/>
        </p:nvPicPr>
        <p:blipFill rotWithShape="1">
          <a:blip r:embed="rId6">
            <a:alphaModFix/>
          </a:blip>
          <a:srcRect b="6812"/>
          <a:stretch/>
        </p:blipFill>
        <p:spPr>
          <a:xfrm>
            <a:off x="1064085" y="3722290"/>
            <a:ext cx="9624732" cy="2147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9fc91544b9_0_123"/>
          <p:cNvPicPr preferRelativeResize="0"/>
          <p:nvPr/>
        </p:nvPicPr>
        <p:blipFill rotWithShape="1">
          <a:blip r:embed="rId7">
            <a:alphaModFix/>
          </a:blip>
          <a:srcRect t="44299" b="32662"/>
          <a:stretch/>
        </p:blipFill>
        <p:spPr>
          <a:xfrm>
            <a:off x="4390590" y="6019967"/>
            <a:ext cx="3222325" cy="44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g9fc91544b9_0_123"/>
          <p:cNvPicPr preferRelativeResize="0"/>
          <p:nvPr/>
        </p:nvPicPr>
        <p:blipFill rotWithShape="1">
          <a:blip r:embed="rId7">
            <a:alphaModFix/>
          </a:blip>
          <a:srcRect t="20020" r="8307" b="53533"/>
          <a:stretch/>
        </p:blipFill>
        <p:spPr>
          <a:xfrm>
            <a:off x="1064093" y="5925991"/>
            <a:ext cx="3222325" cy="55534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9fc91544b9_0_123"/>
          <p:cNvSpPr/>
          <p:nvPr/>
        </p:nvSpPr>
        <p:spPr>
          <a:xfrm>
            <a:off x="4402973" y="6403356"/>
            <a:ext cx="325500" cy="17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g9fc91544b9_0_123"/>
          <p:cNvSpPr txBox="1"/>
          <p:nvPr/>
        </p:nvSpPr>
        <p:spPr>
          <a:xfrm>
            <a:off x="7264796" y="2709163"/>
            <a:ext cx="4115700" cy="7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5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L’atelier est aussi accessible au </a:t>
            </a:r>
            <a:r>
              <a:rPr lang="fr-FR" sz="1500" b="1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format 100% en ligne</a:t>
            </a:r>
            <a:r>
              <a:rPr lang="fr-FR" sz="1500">
                <a:solidFill>
                  <a:srgbClr val="333333"/>
                </a:solidFill>
                <a:highlight>
                  <a:srgbClr val="FFFFFF"/>
                </a:highlight>
                <a:latin typeface="Raleway"/>
                <a:ea typeface="Raleway"/>
                <a:cs typeface="Raleway"/>
                <a:sym typeface="Raleway"/>
              </a:rPr>
              <a:t> via l’outil Mural</a:t>
            </a:r>
            <a:endParaRPr sz="1500">
              <a:solidFill>
                <a:srgbClr val="333333"/>
              </a:solidFill>
              <a:highlight>
                <a:srgbClr val="FFFFFF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5" name="Google Shape;205;g9fc91544b9_0_1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77948" y="2559309"/>
            <a:ext cx="830376" cy="9041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g9fc91544b9_0_123"/>
          <p:cNvGrpSpPr/>
          <p:nvPr/>
        </p:nvGrpSpPr>
        <p:grpSpPr>
          <a:xfrm>
            <a:off x="7716876" y="5908072"/>
            <a:ext cx="2937076" cy="555320"/>
            <a:chOff x="5770938" y="4507750"/>
            <a:chExt cx="2202862" cy="416500"/>
          </a:xfrm>
        </p:grpSpPr>
        <p:pic>
          <p:nvPicPr>
            <p:cNvPr id="207" name="Google Shape;207;g9fc91544b9_0_123"/>
            <p:cNvPicPr preferRelativeResize="0"/>
            <p:nvPr/>
          </p:nvPicPr>
          <p:blipFill rotWithShape="1">
            <a:blip r:embed="rId7">
              <a:alphaModFix/>
            </a:blip>
            <a:srcRect t="64147" r="88934" b="8654"/>
            <a:stretch/>
          </p:blipFill>
          <p:spPr>
            <a:xfrm>
              <a:off x="5770938" y="4565600"/>
              <a:ext cx="244200" cy="358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208;g9fc91544b9_0_123"/>
            <p:cNvPicPr preferRelativeResize="0"/>
            <p:nvPr/>
          </p:nvPicPr>
          <p:blipFill rotWithShape="1">
            <a:blip r:embed="rId7">
              <a:alphaModFix/>
            </a:blip>
            <a:srcRect l="11016" t="68414"/>
            <a:stretch/>
          </p:blipFill>
          <p:spPr>
            <a:xfrm>
              <a:off x="6010125" y="4507750"/>
              <a:ext cx="1963674" cy="4165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9fc91544b9_2_58"/>
          <p:cNvSpPr txBox="1">
            <a:spLocks noGrp="1"/>
          </p:cNvSpPr>
          <p:nvPr>
            <p:ph type="title" idx="4294967295"/>
          </p:nvPr>
        </p:nvSpPr>
        <p:spPr>
          <a:xfrm>
            <a:off x="292660" y="471032"/>
            <a:ext cx="11373300" cy="57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 sz="3700" b="1" dirty="0">
                <a:solidFill>
                  <a:srgbClr val="FFFFFF"/>
                </a:solidFill>
                <a:highlight>
                  <a:srgbClr val="E90000"/>
                </a:highlight>
                <a:latin typeface="Raleway"/>
                <a:ea typeface="Raleway"/>
                <a:cs typeface="Raleway"/>
                <a:sym typeface="Raleway"/>
              </a:rPr>
              <a:t>LA FRESQUE DU CLIMAT </a:t>
            </a:r>
            <a:r>
              <a:rPr lang="fr-FR" sz="32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25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quelques chiffres</a:t>
            </a:r>
            <a:endParaRPr sz="32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5" name="Google Shape;215;g9fc91544b9_2_58"/>
          <p:cNvSpPr/>
          <p:nvPr/>
        </p:nvSpPr>
        <p:spPr>
          <a:xfrm>
            <a:off x="4380488" y="6335900"/>
            <a:ext cx="325500" cy="1791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6" name="Google Shape;216;g9fc91544b9_2_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512" y="2315403"/>
            <a:ext cx="862091" cy="85361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g9fc91544b9_2_58"/>
          <p:cNvSpPr txBox="1"/>
          <p:nvPr/>
        </p:nvSpPr>
        <p:spPr>
          <a:xfrm>
            <a:off x="1795373" y="2232263"/>
            <a:ext cx="3919800" cy="10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3600" b="1" dirty="0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&gt;</a:t>
            </a:r>
            <a:r>
              <a:rPr lang="fr-FR" sz="3600" b="1" i="0" u="none" strike="noStrike" cap="none" dirty="0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3600" b="1" dirty="0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95</a:t>
            </a:r>
            <a:r>
              <a:rPr lang="fr-FR" sz="3600" b="1" i="0" u="none" strike="noStrike" cap="none" dirty="0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 000</a:t>
            </a:r>
            <a:endParaRPr sz="220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400" i="0" u="none" strike="noStrike" cap="none" dirty="0">
                <a:solidFill>
                  <a:srgbClr val="6C5738"/>
                </a:solidFill>
                <a:latin typeface="Raleway"/>
                <a:ea typeface="Raleway"/>
                <a:cs typeface="Raleway"/>
                <a:sym typeface="Raleway"/>
              </a:rPr>
              <a:t>Joueur·se·s sensibilisé·e·s</a:t>
            </a:r>
            <a:br>
              <a:rPr lang="fr-FR" sz="2400" i="0" u="none" strike="noStrike" cap="none" dirty="0">
                <a:solidFill>
                  <a:srgbClr val="6C5738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fr-FR" sz="2400" i="0" u="none" strike="noStrike" cap="none" dirty="0">
                <a:solidFill>
                  <a:srgbClr val="6C5738"/>
                </a:solidFill>
                <a:latin typeface="Raleway"/>
                <a:ea typeface="Raleway"/>
                <a:cs typeface="Raleway"/>
                <a:sym typeface="Raleway"/>
              </a:rPr>
              <a:t>Obj : 1 million</a:t>
            </a:r>
            <a:r>
              <a:rPr lang="fr-FR" sz="2400" dirty="0">
                <a:solidFill>
                  <a:srgbClr val="6C5738"/>
                </a:solidFill>
                <a:latin typeface="Raleway"/>
                <a:ea typeface="Raleway"/>
                <a:cs typeface="Raleway"/>
                <a:sym typeface="Raleway"/>
              </a:rPr>
              <a:t> pour 2022</a:t>
            </a:r>
            <a:endParaRPr sz="2000" i="0" u="none" strike="noStrike" cap="none" dirty="0">
              <a:solidFill>
                <a:srgbClr val="6C573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8" name="Google Shape;218;g9fc91544b9_2_58"/>
          <p:cNvSpPr txBox="1"/>
          <p:nvPr/>
        </p:nvSpPr>
        <p:spPr>
          <a:xfrm>
            <a:off x="7647621" y="4456867"/>
            <a:ext cx="32565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3400" b="0" i="0" u="none" strike="noStrike" cap="none">
                <a:solidFill>
                  <a:srgbClr val="35A57A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fr-FR" sz="3600" b="1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20</a:t>
            </a:r>
            <a:endParaRPr sz="220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400" i="0" u="none" strike="noStrike" cap="none">
                <a:solidFill>
                  <a:srgbClr val="6C5738"/>
                </a:solidFill>
                <a:latin typeface="Raleway"/>
                <a:ea typeface="Raleway"/>
                <a:cs typeface="Raleway"/>
                <a:sym typeface="Raleway"/>
              </a:rPr>
              <a:t>Langues traduites</a:t>
            </a:r>
            <a:endParaRPr sz="2400" b="1" i="0" u="none" strike="noStrike" cap="none">
              <a:solidFill>
                <a:srgbClr val="6C573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9" name="Google Shape;219;g9fc91544b9_2_58"/>
          <p:cNvSpPr txBox="1"/>
          <p:nvPr/>
        </p:nvSpPr>
        <p:spPr>
          <a:xfrm>
            <a:off x="1759501" y="4539892"/>
            <a:ext cx="45837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3600" b="1" dirty="0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&gt;</a:t>
            </a:r>
            <a:r>
              <a:rPr lang="fr-FR" sz="3600" b="1" i="0" u="none" strike="noStrike" cap="none" dirty="0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3600" b="1" dirty="0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45</a:t>
            </a:r>
            <a:r>
              <a:rPr lang="fr-FR" sz="3600" b="1" i="0" u="none" strike="noStrike" cap="none" dirty="0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00</a:t>
            </a:r>
            <a:endParaRPr sz="220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400" i="0" u="none" strike="noStrike" cap="none" dirty="0">
                <a:solidFill>
                  <a:srgbClr val="6C5738"/>
                </a:solidFill>
                <a:latin typeface="Raleway"/>
                <a:ea typeface="Raleway"/>
                <a:cs typeface="Raleway"/>
                <a:sym typeface="Raleway"/>
              </a:rPr>
              <a:t>Animateur·rice·s formé·e·s</a:t>
            </a:r>
            <a:endParaRPr sz="2400" b="1" i="0" u="none" strike="noStrike" cap="none" dirty="0">
              <a:solidFill>
                <a:srgbClr val="6C573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0" name="Google Shape;220;g9fc91544b9_2_58"/>
          <p:cNvSpPr txBox="1"/>
          <p:nvPr/>
        </p:nvSpPr>
        <p:spPr>
          <a:xfrm>
            <a:off x="7647374" y="2232275"/>
            <a:ext cx="4496100" cy="9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3600" b="1">
                <a:solidFill>
                  <a:srgbClr val="35A57A"/>
                </a:solidFill>
                <a:latin typeface="Raleway"/>
                <a:ea typeface="Raleway"/>
                <a:cs typeface="Raleway"/>
                <a:sym typeface="Raleway"/>
              </a:rPr>
              <a:t>&gt; 120</a:t>
            </a:r>
            <a:endParaRPr sz="2200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2400">
                <a:solidFill>
                  <a:srgbClr val="6C5738"/>
                </a:solidFill>
                <a:latin typeface="Raleway"/>
                <a:ea typeface="Raleway"/>
                <a:cs typeface="Raleway"/>
                <a:sym typeface="Raleway"/>
              </a:rPr>
              <a:t>Etablissements du supérieur participant·e·s</a:t>
            </a:r>
            <a:endParaRPr sz="2400" b="1" i="0" u="none" strike="noStrike" cap="none">
              <a:solidFill>
                <a:srgbClr val="6C573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1" name="Google Shape;221;g9fc91544b9_2_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33677" y="4694238"/>
            <a:ext cx="1036848" cy="815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g9fc91544b9_2_58"/>
          <p:cNvPicPr preferRelativeResize="0"/>
          <p:nvPr/>
        </p:nvPicPr>
        <p:blipFill rotWithShape="1">
          <a:blip r:embed="rId5">
            <a:alphaModFix/>
          </a:blip>
          <a:srcRect l="2685"/>
          <a:stretch/>
        </p:blipFill>
        <p:spPr>
          <a:xfrm>
            <a:off x="623449" y="4496172"/>
            <a:ext cx="1036850" cy="9803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g9fc91544b9_2_58"/>
          <p:cNvCxnSpPr/>
          <p:nvPr/>
        </p:nvCxnSpPr>
        <p:spPr>
          <a:xfrm>
            <a:off x="7647370" y="2325688"/>
            <a:ext cx="0" cy="922800"/>
          </a:xfrm>
          <a:prstGeom prst="straightConnector1">
            <a:avLst/>
          </a:prstGeom>
          <a:noFill/>
          <a:ln w="28575" cap="flat" cmpd="sng">
            <a:solidFill>
              <a:srgbClr val="35A57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g9fc91544b9_2_58"/>
          <p:cNvCxnSpPr/>
          <p:nvPr/>
        </p:nvCxnSpPr>
        <p:spPr>
          <a:xfrm>
            <a:off x="1791726" y="2378231"/>
            <a:ext cx="0" cy="922800"/>
          </a:xfrm>
          <a:prstGeom prst="straightConnector1">
            <a:avLst/>
          </a:prstGeom>
          <a:noFill/>
          <a:ln w="28575" cap="flat" cmpd="sng">
            <a:solidFill>
              <a:srgbClr val="35A57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5" name="Google Shape;225;g9fc91544b9_2_58"/>
          <p:cNvCxnSpPr/>
          <p:nvPr/>
        </p:nvCxnSpPr>
        <p:spPr>
          <a:xfrm>
            <a:off x="1759470" y="4573665"/>
            <a:ext cx="0" cy="922800"/>
          </a:xfrm>
          <a:prstGeom prst="straightConnector1">
            <a:avLst/>
          </a:prstGeom>
          <a:noFill/>
          <a:ln w="28575" cap="flat" cmpd="sng">
            <a:solidFill>
              <a:srgbClr val="35A57A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" name="Google Shape;226;g9fc91544b9_2_58"/>
          <p:cNvCxnSpPr/>
          <p:nvPr/>
        </p:nvCxnSpPr>
        <p:spPr>
          <a:xfrm>
            <a:off x="7647607" y="4578287"/>
            <a:ext cx="0" cy="922800"/>
          </a:xfrm>
          <a:prstGeom prst="straightConnector1">
            <a:avLst/>
          </a:prstGeom>
          <a:noFill/>
          <a:ln w="28575" cap="flat" cmpd="sng">
            <a:solidFill>
              <a:srgbClr val="35A57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27" name="Google Shape;227;g9fc91544b9_2_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33675" y="2251375"/>
            <a:ext cx="1036840" cy="815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8fc594d56_1_19"/>
          <p:cNvSpPr txBox="1"/>
          <p:nvPr/>
        </p:nvSpPr>
        <p:spPr>
          <a:xfrm>
            <a:off x="373200" y="386700"/>
            <a:ext cx="11616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lang="fr-FR" sz="3700" b="1" i="0" u="none" strike="noStrike" cap="none">
                <a:solidFill>
                  <a:srgbClr val="FFFFFF"/>
                </a:solidFill>
                <a:highlight>
                  <a:srgbClr val="E90000"/>
                </a:highlight>
                <a:latin typeface="Raleway"/>
                <a:ea typeface="Raleway"/>
                <a:cs typeface="Raleway"/>
                <a:sym typeface="Raleway"/>
              </a:rPr>
              <a:t>LA </a:t>
            </a:r>
            <a:r>
              <a:rPr lang="fr-FR" sz="3700" b="1">
                <a:solidFill>
                  <a:srgbClr val="FFFFFF"/>
                </a:solidFill>
                <a:highlight>
                  <a:srgbClr val="E90000"/>
                </a:highlight>
                <a:latin typeface="Raleway"/>
                <a:ea typeface="Raleway"/>
                <a:cs typeface="Raleway"/>
                <a:sym typeface="Raleway"/>
              </a:rPr>
              <a:t>RENTRÉE</a:t>
            </a:r>
            <a:r>
              <a:rPr lang="fr-FR" sz="3700" b="1" i="0" u="none" strike="noStrike" cap="none">
                <a:solidFill>
                  <a:srgbClr val="FFFFFF"/>
                </a:solidFill>
                <a:highlight>
                  <a:srgbClr val="E90000"/>
                </a:highlight>
                <a:latin typeface="Raleway"/>
                <a:ea typeface="Raleway"/>
                <a:cs typeface="Raleway"/>
                <a:sym typeface="Raleway"/>
              </a:rPr>
              <a:t> CLIMAT </a:t>
            </a:r>
            <a:r>
              <a:rPr lang="fr-FR" sz="25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pour mobiliser l’enseignement supérieur !</a:t>
            </a:r>
            <a:endParaRPr sz="25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3" name="Google Shape;233;g88fc594d56_1_19"/>
          <p:cNvSpPr txBox="1"/>
          <p:nvPr/>
        </p:nvSpPr>
        <p:spPr>
          <a:xfrm>
            <a:off x="327150" y="1322676"/>
            <a:ext cx="115377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1" i="0" u="none" strike="noStrike" cap="none" dirty="0">
                <a:solidFill>
                  <a:srgbClr val="FAFAFA"/>
                </a:solidFill>
                <a:highlight>
                  <a:srgbClr val="04C2C0"/>
                </a:highlight>
                <a:latin typeface="Raleway"/>
                <a:ea typeface="Raleway"/>
                <a:cs typeface="Raleway"/>
                <a:sym typeface="Raleway"/>
              </a:rPr>
              <a:t>Face à l'urgence climatique </a:t>
            </a:r>
            <a:r>
              <a:rPr lang="fr-FR" sz="1900" b="1" i="0" u="none" strike="noStrike" cap="none" dirty="0">
                <a:solidFill>
                  <a:srgbClr val="FAFAFA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17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l'information est la première condition d’une action efficace sur le plan individuel comme sur le plan collectif.</a:t>
            </a:r>
            <a:endParaRPr sz="17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700" b="1" i="0" u="none" strike="noStrike" cap="none" dirty="0">
              <a:solidFill>
                <a:srgbClr val="FAFAF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900" b="1" i="0" u="none" strike="noStrike" cap="none" dirty="0">
                <a:solidFill>
                  <a:srgbClr val="FAFAFA"/>
                </a:solidFill>
                <a:highlight>
                  <a:srgbClr val="04C2C0"/>
                </a:highlight>
                <a:latin typeface="Raleway"/>
                <a:ea typeface="Raleway"/>
                <a:cs typeface="Raleway"/>
                <a:sym typeface="Raleway"/>
              </a:rPr>
              <a:t>La Rentrée Climat offre l’occasion de former des dizaines de milliers d’étudiant·es aux enjeux climatiques </a:t>
            </a:r>
            <a:r>
              <a:rPr lang="fr-FR" sz="1900" b="1" i="0" u="none" strike="noStrike" cap="none" dirty="0">
                <a:solidFill>
                  <a:srgbClr val="FFFFFF"/>
                </a:solidFill>
                <a:highlight>
                  <a:srgbClr val="04C2C0"/>
                </a:highlight>
                <a:latin typeface="Raleway"/>
                <a:ea typeface="Raleway"/>
                <a:cs typeface="Raleway"/>
                <a:sym typeface="Raleway"/>
              </a:rPr>
              <a:t>par l’atelier de la Fresque du Climat.</a:t>
            </a:r>
            <a:endParaRPr lang="fr-FR" sz="1900" b="1" dirty="0">
              <a:solidFill>
                <a:srgbClr val="FAFAFA"/>
              </a:solidFill>
              <a:highlight>
                <a:srgbClr val="04C2C0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7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L'ensemble des établissements de l'enseignement supérieur est invité à se joindre au dispositif.</a:t>
            </a:r>
            <a:endParaRPr sz="1900" b="1" i="0" u="none" strike="noStrike" cap="none" dirty="0">
              <a:solidFill>
                <a:srgbClr val="FFFFFF"/>
              </a:solidFill>
              <a:highlight>
                <a:srgbClr val="04C2C0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4" name="Google Shape;234;g88fc594d56_1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387" y="5245698"/>
            <a:ext cx="923975" cy="923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88fc594d56_1_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000" y="3918325"/>
            <a:ext cx="831300" cy="8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88fc594d56_1_19"/>
          <p:cNvSpPr txBox="1"/>
          <p:nvPr/>
        </p:nvSpPr>
        <p:spPr>
          <a:xfrm>
            <a:off x="1620776" y="3807325"/>
            <a:ext cx="44940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Sensibiliser 100,000 étudiant·es</a:t>
            </a:r>
            <a:endParaRPr sz="15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Former les équipes pédagogiques</a:t>
            </a:r>
            <a:endParaRPr sz="15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L’ensemble des filières de l’enseignement</a:t>
            </a:r>
            <a:endParaRPr sz="15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Établissements publics et privés</a:t>
            </a:r>
            <a:endParaRPr sz="15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7" name="Google Shape;237;g88fc594d56_1_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67250" y="3731137"/>
            <a:ext cx="5311026" cy="26937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88fc594d56_1_19"/>
          <p:cNvSpPr txBox="1"/>
          <p:nvPr/>
        </p:nvSpPr>
        <p:spPr>
          <a:xfrm>
            <a:off x="1620763" y="5245700"/>
            <a:ext cx="4205100" cy="10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Comprendre les enjeux climat</a:t>
            </a:r>
            <a:endParaRPr sz="15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Format collaboratif et fédérateur</a:t>
            </a:r>
            <a:endParaRPr sz="15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La première brique du passage à l’action</a:t>
            </a:r>
            <a:endParaRPr sz="15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-FR" sz="15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→ Base pédagogique fondamentale</a:t>
            </a:r>
            <a:endParaRPr sz="1500" b="1" i="0" u="none" strike="noStrike" cap="non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824d224148_0_3"/>
          <p:cNvSpPr txBox="1">
            <a:spLocks noGrp="1"/>
          </p:cNvSpPr>
          <p:nvPr>
            <p:ph type="title"/>
          </p:nvPr>
        </p:nvSpPr>
        <p:spPr>
          <a:xfrm>
            <a:off x="0" y="-1"/>
            <a:ext cx="12192000" cy="10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fr-FR" sz="3300" b="1" dirty="0">
                <a:latin typeface="Raleway"/>
                <a:ea typeface="Raleway"/>
                <a:cs typeface="Raleway"/>
                <a:sym typeface="Raleway"/>
              </a:rPr>
              <a:t>En formant les équipes pédagogiques…</a:t>
            </a:r>
            <a:endParaRPr sz="3300" b="1" dirty="0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244" name="Google Shape;244;g824d224148_0_3"/>
          <p:cNvGraphicFramePr/>
          <p:nvPr/>
        </p:nvGraphicFramePr>
        <p:xfrm>
          <a:off x="505740" y="3731262"/>
          <a:ext cx="11332925" cy="1376700"/>
        </p:xfrm>
        <a:graphic>
          <a:graphicData uri="http://schemas.openxmlformats.org/drawingml/2006/table">
            <a:tbl>
              <a:tblPr firstRow="1" bandRow="1">
                <a:noFill/>
                <a:tableStyleId>{73231019-A740-4970-9BDC-596944FE0FE7}</a:tableStyleId>
              </a:tblPr>
              <a:tblGrid>
                <a:gridCol w="2334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8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5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2000" u="none" strike="noStrike" cap="none">
                          <a:solidFill>
                            <a:schemeClr val="accent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CRÉER DU LIEN AVEC LES ÉTUDIANT·E·S</a:t>
                      </a:r>
                      <a:endParaRPr sz="1400" u="none" strike="noStrike" cap="none">
                        <a:solidFill>
                          <a:schemeClr val="accent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2000" u="none" strike="noStrike" cap="none">
                          <a:solidFill>
                            <a:schemeClr val="accent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AUTONOMISER L'ÉTABLISSEMENT DANS L’ANIMATION</a:t>
                      </a:r>
                      <a:endParaRPr sz="1400" u="none" strike="noStrike" cap="none">
                        <a:solidFill>
                          <a:schemeClr val="accent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2000" u="none" strike="noStrike" cap="none">
                          <a:solidFill>
                            <a:schemeClr val="accent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ACCOMPAGNER LA TRANSFORMATION DES PROGRAMMES</a:t>
                      </a:r>
                      <a:endParaRPr sz="1400" u="none" strike="noStrike" cap="none">
                        <a:solidFill>
                          <a:schemeClr val="accent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fr-FR" sz="2000" u="none" strike="noStrike" cap="none">
                          <a:solidFill>
                            <a:schemeClr val="accent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INTERDISCIPLINARITÉ DU SUJET CLIMAT</a:t>
                      </a:r>
                      <a:endParaRPr sz="1400" u="none" strike="noStrike" cap="none">
                        <a:solidFill>
                          <a:schemeClr val="accent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3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3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15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endParaRPr sz="1300" u="none" strike="noStrike" cap="none"/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45" name="Google Shape;245;g824d224148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197" y="1985827"/>
            <a:ext cx="1434476" cy="1434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824d224148_0_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6522" y="1950453"/>
            <a:ext cx="1505225" cy="150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824d224148_0_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27499" y="2111103"/>
            <a:ext cx="1183924" cy="118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g824d224148_0_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6024" y="2062028"/>
            <a:ext cx="1282075" cy="128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g824d224148_0_3"/>
          <p:cNvSpPr txBox="1"/>
          <p:nvPr/>
        </p:nvSpPr>
        <p:spPr>
          <a:xfrm>
            <a:off x="607300" y="5606175"/>
            <a:ext cx="11107500" cy="6828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800" b="1" i="0" u="none" strike="noStrike" cap="non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→ C’est également une satisfaction individuelle très forte de participer à ce mouvement de sensibilisation générale et de se doter de compétences essentielles pour l’avenir !</a:t>
            </a:r>
            <a:endParaRPr sz="1800" b="1" i="0" u="none" strike="noStrike" cap="non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820e12411a_1_203"/>
          <p:cNvSpPr/>
          <p:nvPr/>
        </p:nvSpPr>
        <p:spPr>
          <a:xfrm>
            <a:off x="578100" y="5316450"/>
            <a:ext cx="11035800" cy="12204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g820e12411a_1_203"/>
          <p:cNvSpPr txBox="1">
            <a:spLocks noGrp="1"/>
          </p:cNvSpPr>
          <p:nvPr>
            <p:ph type="title"/>
          </p:nvPr>
        </p:nvSpPr>
        <p:spPr>
          <a:xfrm>
            <a:off x="409352" y="1057035"/>
            <a:ext cx="5349300" cy="54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FR" sz="2800" b="1" dirty="0">
                <a:latin typeface="Raleway"/>
                <a:ea typeface="Raleway"/>
                <a:cs typeface="Raleway"/>
                <a:sym typeface="Raleway"/>
              </a:rPr>
              <a:t>ATELIER EN PRÉSENTIEL</a:t>
            </a:r>
            <a:endParaRPr sz="2800" b="1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39" name="Google Shape;339;g820e12411a_1_2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900" y="5543408"/>
            <a:ext cx="815750" cy="81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820e12411a_1_203"/>
          <p:cNvSpPr txBox="1">
            <a:spLocks noGrp="1"/>
          </p:cNvSpPr>
          <p:nvPr>
            <p:ph type="title"/>
          </p:nvPr>
        </p:nvSpPr>
        <p:spPr>
          <a:xfrm>
            <a:off x="366850" y="344400"/>
            <a:ext cx="11415900" cy="57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 sz="2300" b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Nous avons adapté l’atelier pour mieux faire face aux conditions sanitaires...</a:t>
            </a:r>
            <a:endParaRPr sz="2300" b="1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1" name="Google Shape;341;g820e12411a_1_203"/>
          <p:cNvSpPr txBox="1">
            <a:spLocks noGrp="1"/>
          </p:cNvSpPr>
          <p:nvPr>
            <p:ph type="title"/>
          </p:nvPr>
        </p:nvSpPr>
        <p:spPr>
          <a:xfrm>
            <a:off x="6096002" y="1057035"/>
            <a:ext cx="5349300" cy="540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FR" sz="2800" b="1" dirty="0">
                <a:latin typeface="Raleway"/>
                <a:ea typeface="Raleway"/>
                <a:cs typeface="Raleway"/>
                <a:sym typeface="Raleway"/>
              </a:rPr>
              <a:t>ATELIER EN LIGNE</a:t>
            </a:r>
            <a:endParaRPr sz="28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2" name="Google Shape;342;g820e12411a_1_203"/>
          <p:cNvSpPr txBox="1"/>
          <p:nvPr/>
        </p:nvSpPr>
        <p:spPr>
          <a:xfrm>
            <a:off x="1731125" y="5431575"/>
            <a:ext cx="9882900" cy="1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1" i="0" u="none" strike="noStrike" cap="none" dirty="0">
                <a:solidFill>
                  <a:srgbClr val="FFFFFF"/>
                </a:solidFill>
                <a:highlight>
                  <a:schemeClr val="accent2"/>
                </a:highlight>
                <a:latin typeface="Raleway"/>
                <a:ea typeface="Raleway"/>
                <a:cs typeface="Raleway"/>
                <a:sym typeface="Raleway"/>
              </a:rPr>
              <a:t>Point COVID : </a:t>
            </a:r>
            <a:r>
              <a:rPr lang="fr-FR" sz="1400" b="1" i="0" u="none" strike="noStrike" cap="none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Dans le cadre des restrictions sanitaires et des potentiels confinements, la Rentrée Climat respecte l’ensemble des préconisations et volontés des établissements afin de mener à bien les ateliers. Il est tout à fait possible d’adapter la temporalité des déploiements ainsi que d’adapter les formats pour assurer un déploiement dans les meilleures dispositions possibles. </a:t>
            </a:r>
            <a:endParaRPr sz="1400" b="0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3" name="Google Shape;343;g820e12411a_1_203"/>
          <p:cNvSpPr txBox="1"/>
          <p:nvPr/>
        </p:nvSpPr>
        <p:spPr>
          <a:xfrm>
            <a:off x="409350" y="1689550"/>
            <a:ext cx="4787700" cy="3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none" strike="noStrike" cap="none" dirty="0">
              <a:solidFill>
                <a:srgbClr val="FFFFFF"/>
              </a:solidFill>
              <a:highlight>
                <a:schemeClr val="accent2"/>
              </a:highlight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 format classique de l’atelier de la Fresque du Climat</a:t>
            </a: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 joue autour d’une table, par groupe de 5 à 7 participants</a:t>
            </a:r>
            <a:r>
              <a:rPr lang="fr-FR" sz="1300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Les 42 cartes sont réparties sur 5 lots que l’animateur·rice apporte au fur et à mesure de l’atelier. Les participant·es doivent retrouver en équipe les liens de causes à effets pour reproduire la fresque du climat.</a:t>
            </a: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b="1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L’association préconise ce format pour la Rentrée Climat si les conditions le permettent</a:t>
            </a:r>
            <a:endParaRPr b="1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Les + :</a:t>
            </a:r>
            <a:r>
              <a:rPr lang="fr-FR" sz="15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 animateur·rice pour 12 à 14 participant·es / grande interaction et esprit fédérateur / Budget faible</a:t>
            </a: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85200C"/>
                </a:solidFill>
                <a:latin typeface="Raleway"/>
                <a:ea typeface="Raleway"/>
                <a:cs typeface="Raleway"/>
                <a:sym typeface="Raleway"/>
              </a:rPr>
              <a:t>Les - :</a:t>
            </a:r>
            <a:r>
              <a:rPr lang="fr-FR" sz="15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Contraintes géographiques / Mesures sanitaires</a:t>
            </a: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4" name="Google Shape;344;g820e12411a_1_203"/>
          <p:cNvSpPr txBox="1"/>
          <p:nvPr/>
        </p:nvSpPr>
        <p:spPr>
          <a:xfrm>
            <a:off x="6096000" y="1689550"/>
            <a:ext cx="5349300" cy="33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Afin de sensibiliser le plus grand nombre et faciliter le déploiement des formations, l’association a développé un format 100% en ligne.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0" i="0" u="none" strike="noStrike" cap="none" dirty="0">
              <a:solidFill>
                <a:srgbClr val="B45F06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L’association utilise l’outil MURAL pour effectuer l’atelier de manière collaborative. L’outil fonctionne comme un grand tableau blanc numérique sur lequel les participant·es peuvent interagir de manière simple et ludique.</a:t>
            </a: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Pour les échanges audio et vidéo en parallèle, l’établissement devra mettre à disposition sa plateforme.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fr-FR" sz="1200" b="0" i="1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L’association dispose de salles ZOOM en complément si besoin, avec modalités complémentaires.</a:t>
            </a:r>
            <a:endParaRPr sz="1200" b="0" i="1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38761D"/>
                </a:solidFill>
                <a:latin typeface="Raleway"/>
                <a:ea typeface="Raleway"/>
                <a:cs typeface="Raleway"/>
                <a:sym typeface="Raleway"/>
              </a:rPr>
              <a:t>Les + :</a:t>
            </a:r>
            <a:r>
              <a:rPr lang="fr-FR" sz="15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Pas de contraintes géographiques </a:t>
            </a:r>
            <a:endParaRPr sz="1300" b="0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1500" b="1" i="0" u="none" strike="noStrike" cap="none" dirty="0">
                <a:solidFill>
                  <a:srgbClr val="85200C"/>
                </a:solidFill>
                <a:latin typeface="Raleway"/>
                <a:ea typeface="Raleway"/>
                <a:cs typeface="Raleway"/>
                <a:sym typeface="Raleway"/>
              </a:rPr>
              <a:t>Les - :</a:t>
            </a:r>
            <a:r>
              <a:rPr lang="fr-FR" sz="15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1300" b="0" i="0" u="none" strike="noStrike" cap="none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1 animateur·rice pour 6 à 8 participant·es /moins d’interactions entre les participants</a:t>
            </a:r>
            <a:endParaRPr sz="1300" b="1" i="0" u="none" strike="noStrike" cap="none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433289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987de0bb25_0_21"/>
          <p:cNvSpPr txBox="1">
            <a:spLocks noGrp="1"/>
          </p:cNvSpPr>
          <p:nvPr>
            <p:ph type="title"/>
          </p:nvPr>
        </p:nvSpPr>
        <p:spPr>
          <a:xfrm>
            <a:off x="409296" y="461497"/>
            <a:ext cx="11373300" cy="57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fr-FR" sz="3100" b="1" dirty="0">
                <a:solidFill>
                  <a:srgbClr val="000000"/>
                </a:solidFill>
                <a:latin typeface="Raleway"/>
                <a:sym typeface="Raleway"/>
              </a:rPr>
              <a:t>Une sensibilisation à grande échelle malgré le contexte</a:t>
            </a:r>
            <a:endParaRPr sz="3100" b="1" dirty="0">
              <a:solidFill>
                <a:srgbClr val="000000"/>
              </a:solidFill>
              <a:latin typeface="Raleway"/>
              <a:sym typeface="Raleway"/>
            </a:endParaRPr>
          </a:p>
        </p:txBody>
      </p:sp>
      <p:sp>
        <p:nvSpPr>
          <p:cNvPr id="281" name="Google Shape;281;g987de0bb25_0_21"/>
          <p:cNvSpPr txBox="1"/>
          <p:nvPr/>
        </p:nvSpPr>
        <p:spPr>
          <a:xfrm>
            <a:off x="954001" y="2002420"/>
            <a:ext cx="24909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500" b="1" dirty="0">
                <a:solidFill>
                  <a:srgbClr val="FFFFFF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 29 000 </a:t>
            </a:r>
            <a:r>
              <a:rPr lang="fr-FR" sz="3500" b="1" dirty="0">
                <a:solidFill>
                  <a:srgbClr val="666666"/>
                </a:solidFill>
                <a:highlight>
                  <a:srgbClr val="666666"/>
                </a:highlight>
                <a:latin typeface="Raleway"/>
                <a:ea typeface="Raleway"/>
                <a:cs typeface="Raleway"/>
                <a:sym typeface="Raleway"/>
              </a:rPr>
              <a:t>.</a:t>
            </a:r>
            <a:endParaRPr sz="3500" b="1" dirty="0">
              <a:solidFill>
                <a:srgbClr val="666666"/>
              </a:solidFill>
              <a:highlight>
                <a:srgbClr val="666666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3" name="Google Shape;283;g987de0bb25_0_21"/>
          <p:cNvSpPr txBox="1"/>
          <p:nvPr/>
        </p:nvSpPr>
        <p:spPr>
          <a:xfrm>
            <a:off x="3952314" y="2002420"/>
            <a:ext cx="24909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500" b="1" dirty="0">
                <a:solidFill>
                  <a:srgbClr val="FFFFFF"/>
                </a:solidFill>
                <a:highlight>
                  <a:schemeClr val="accent2"/>
                </a:highlight>
                <a:latin typeface="Raleway"/>
                <a:ea typeface="Raleway"/>
                <a:cs typeface="Raleway"/>
                <a:sym typeface="Raleway"/>
              </a:rPr>
              <a:t> 20 000 </a:t>
            </a:r>
            <a:r>
              <a:rPr lang="fr-FR" sz="3500" b="1" dirty="0">
                <a:solidFill>
                  <a:schemeClr val="accent2"/>
                </a:solidFill>
                <a:highlight>
                  <a:schemeClr val="accent2"/>
                </a:highlight>
                <a:latin typeface="Raleway"/>
                <a:ea typeface="Raleway"/>
                <a:cs typeface="Raleway"/>
                <a:sym typeface="Raleway"/>
              </a:rPr>
              <a:t>.</a:t>
            </a:r>
            <a:endParaRPr sz="3500" b="1" dirty="0">
              <a:solidFill>
                <a:schemeClr val="accent2"/>
              </a:solidFill>
              <a:highlight>
                <a:schemeClr val="accent2"/>
              </a:highlight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4" name="Google Shape;284;g987de0bb25_0_21"/>
          <p:cNvSpPr txBox="1"/>
          <p:nvPr/>
        </p:nvSpPr>
        <p:spPr>
          <a:xfrm>
            <a:off x="3833858" y="1694457"/>
            <a:ext cx="2801696" cy="2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rPr>
              <a:t>Embarqué</a:t>
            </a:r>
            <a:endParaRPr sz="1200" b="1" dirty="0">
              <a:solidFill>
                <a:srgbClr val="666666"/>
              </a:solidFill>
            </a:endParaRPr>
          </a:p>
        </p:txBody>
      </p:sp>
      <p:sp>
        <p:nvSpPr>
          <p:cNvPr id="285" name="Google Shape;285;g987de0bb25_0_21"/>
          <p:cNvSpPr txBox="1"/>
          <p:nvPr/>
        </p:nvSpPr>
        <p:spPr>
          <a:xfrm>
            <a:off x="1485101" y="1680377"/>
            <a:ext cx="1561800" cy="3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rPr>
              <a:t>Déjà réalisé</a:t>
            </a:r>
            <a:endParaRPr sz="1200" b="1" dirty="0">
              <a:solidFill>
                <a:srgbClr val="666666"/>
              </a:solidFill>
              <a:latin typeface="Candara"/>
            </a:endParaRPr>
          </a:p>
        </p:txBody>
      </p:sp>
      <p:pic>
        <p:nvPicPr>
          <p:cNvPr id="286" name="Google Shape;286;g987de0bb25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357" y="2140934"/>
            <a:ext cx="404238" cy="30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987de0bb25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4814" y="4763202"/>
            <a:ext cx="1041300" cy="10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B46ECF8-6C7D-CC45-A041-D947C0E87458}"/>
              </a:ext>
            </a:extLst>
          </p:cNvPr>
          <p:cNvSpPr/>
          <p:nvPr/>
        </p:nvSpPr>
        <p:spPr>
          <a:xfrm>
            <a:off x="384860" y="3920158"/>
            <a:ext cx="6833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SzPts val="1200"/>
            </a:pPr>
            <a:r>
              <a:rPr lang="fr-FR" sz="24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Objectif 100 000 sur l’ensemble de l’année !</a:t>
            </a:r>
          </a:p>
        </p:txBody>
      </p:sp>
      <p:sp>
        <p:nvSpPr>
          <p:cNvPr id="13" name="Google Shape;284;g987de0bb25_0_21">
            <a:extLst>
              <a:ext uri="{FF2B5EF4-FFF2-40B4-BE49-F238E27FC236}">
                <a16:creationId xmlns:a16="http://schemas.microsoft.com/office/drawing/2014/main" id="{6CEE289D-C8C8-6540-A3D6-144B66697A58}"/>
              </a:ext>
            </a:extLst>
          </p:cNvPr>
          <p:cNvSpPr txBox="1"/>
          <p:nvPr/>
        </p:nvSpPr>
        <p:spPr>
          <a:xfrm>
            <a:off x="4136239" y="2620021"/>
            <a:ext cx="2196935" cy="2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rPr>
              <a:t>&gt; 50 établissements</a:t>
            </a:r>
            <a:endParaRPr sz="1000" b="1" dirty="0">
              <a:solidFill>
                <a:srgbClr val="666666"/>
              </a:solidFill>
            </a:endParaRPr>
          </a:p>
        </p:txBody>
      </p:sp>
      <p:sp>
        <p:nvSpPr>
          <p:cNvPr id="15" name="Google Shape;284;g987de0bb25_0_21">
            <a:extLst>
              <a:ext uri="{FF2B5EF4-FFF2-40B4-BE49-F238E27FC236}">
                <a16:creationId xmlns:a16="http://schemas.microsoft.com/office/drawing/2014/main" id="{E794230A-C275-F947-916A-9AC93293F308}"/>
              </a:ext>
            </a:extLst>
          </p:cNvPr>
          <p:cNvSpPr txBox="1"/>
          <p:nvPr/>
        </p:nvSpPr>
        <p:spPr>
          <a:xfrm>
            <a:off x="6947065" y="1264924"/>
            <a:ext cx="4586149" cy="2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Dont </a:t>
            </a:r>
            <a:r>
              <a:rPr lang="fr-FR" sz="3200" b="1" dirty="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9 000 </a:t>
            </a:r>
            <a:r>
              <a:rPr lang="fr-FR" sz="1800" b="1" dirty="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au sein de </a:t>
            </a:r>
            <a:r>
              <a:rPr lang="fr-FR" sz="3200" b="1" dirty="0">
                <a:solidFill>
                  <a:schemeClr val="accent1"/>
                </a:solidFill>
                <a:latin typeface="Candara"/>
                <a:sym typeface="Candara"/>
              </a:rPr>
              <a:t>15</a:t>
            </a:r>
            <a:r>
              <a:rPr lang="fr-FR" sz="1800" b="1" dirty="0">
                <a:solidFill>
                  <a:schemeClr val="accent1"/>
                </a:solidFill>
                <a:latin typeface="Candara"/>
                <a:ea typeface="Candara"/>
                <a:cs typeface="Candara"/>
                <a:sym typeface="Candara"/>
              </a:rPr>
              <a:t> universités</a:t>
            </a:r>
            <a:endParaRPr sz="1200" b="1" dirty="0">
              <a:solidFill>
                <a:schemeClr val="accent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D7DF3EA-67F9-EB47-B375-40C8AC04BBB3}"/>
              </a:ext>
            </a:extLst>
          </p:cNvPr>
          <p:cNvSpPr txBox="1"/>
          <p:nvPr/>
        </p:nvSpPr>
        <p:spPr>
          <a:xfrm>
            <a:off x="8117274" y="1741447"/>
            <a:ext cx="3405099" cy="49859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Aix Marseille (AMU)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de Lille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de Valenciennes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Gustave Eiffel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de Bordeaux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de Limoges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Pôle Université Leonard de Vinci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de Rouen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Catholique de l’Ouest (UCO)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Tarbes Pyrénées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Versailles Saint Quentin en Yvelines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de la Réunion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Pais-Saclay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de la Rochelle</a:t>
            </a:r>
          </a:p>
          <a:p>
            <a:pPr marL="171450" indent="-171450">
              <a:buFont typeface="Wingdings" pitchFamily="2" charset="2"/>
              <a:buChar char="ü"/>
            </a:pPr>
            <a:r>
              <a:rPr lang="fr-FR" sz="1200" b="1" dirty="0">
                <a:solidFill>
                  <a:schemeClr val="tx1"/>
                </a:solidFill>
                <a:latin typeface="Candara"/>
              </a:rPr>
              <a:t>Université de Rennes 1</a:t>
            </a:r>
          </a:p>
          <a:p>
            <a:endParaRPr lang="fr-FR" sz="1200" i="1" dirty="0">
              <a:solidFill>
                <a:schemeClr val="tx1"/>
              </a:solidFill>
              <a:latin typeface="Candara"/>
            </a:endParaRPr>
          </a:p>
          <a:p>
            <a:r>
              <a:rPr lang="fr-FR" sz="1600" b="1" dirty="0">
                <a:solidFill>
                  <a:schemeClr val="accent2">
                    <a:lumMod val="75000"/>
                  </a:schemeClr>
                </a:solidFill>
                <a:latin typeface="Candara"/>
              </a:rPr>
              <a:t>Et d’autres en très bonne voie !</a:t>
            </a:r>
          </a:p>
          <a:p>
            <a:r>
              <a:rPr lang="fr-FR" sz="1200" i="1" dirty="0">
                <a:solidFill>
                  <a:schemeClr val="tx1"/>
                </a:solidFill>
                <a:latin typeface="Candara"/>
              </a:rPr>
              <a:t>Université de bourgogne</a:t>
            </a:r>
          </a:p>
          <a:p>
            <a:r>
              <a:rPr lang="fr-FR" sz="1200" i="1" dirty="0">
                <a:solidFill>
                  <a:schemeClr val="tx1"/>
                </a:solidFill>
                <a:latin typeface="Candara"/>
              </a:rPr>
              <a:t>Université fédérale de Toulouse</a:t>
            </a:r>
          </a:p>
          <a:p>
            <a:r>
              <a:rPr lang="fr-FR" sz="1200" i="1" dirty="0">
                <a:solidFill>
                  <a:schemeClr val="tx1"/>
                </a:solidFill>
                <a:latin typeface="Candara"/>
              </a:rPr>
              <a:t>Université de Lorraine</a:t>
            </a:r>
          </a:p>
          <a:p>
            <a:r>
              <a:rPr lang="fr-FR" sz="1200" i="1" dirty="0">
                <a:solidFill>
                  <a:schemeClr val="tx1"/>
                </a:solidFill>
                <a:latin typeface="Candara"/>
              </a:rPr>
              <a:t>Université la Catho Lille </a:t>
            </a:r>
          </a:p>
          <a:p>
            <a:r>
              <a:rPr lang="fr-FR" sz="1200" i="1" dirty="0">
                <a:solidFill>
                  <a:schemeClr val="tx1"/>
                </a:solidFill>
                <a:latin typeface="Candara"/>
              </a:rPr>
              <a:t>Université de Bretagne Sud (UBS)</a:t>
            </a:r>
          </a:p>
          <a:p>
            <a:r>
              <a:rPr lang="fr-FR" sz="1200" i="1" dirty="0">
                <a:solidFill>
                  <a:schemeClr val="tx1"/>
                </a:solidFill>
                <a:latin typeface="Candara"/>
              </a:rPr>
              <a:t>Université du Mans</a:t>
            </a:r>
          </a:p>
          <a:p>
            <a:r>
              <a:rPr lang="fr-FR" sz="1200" i="1" dirty="0">
                <a:solidFill>
                  <a:schemeClr val="tx1"/>
                </a:solidFill>
                <a:latin typeface="Candara"/>
              </a:rPr>
              <a:t>Université Paris Diderot</a:t>
            </a:r>
          </a:p>
          <a:p>
            <a:r>
              <a:rPr lang="fr-FR" sz="1200" i="1" dirty="0">
                <a:solidFill>
                  <a:schemeClr val="tx1"/>
                </a:solidFill>
                <a:latin typeface="Candara"/>
              </a:rPr>
              <a:t>Université Paris Panthéon-Sorbonne</a:t>
            </a:r>
          </a:p>
          <a:p>
            <a:endParaRPr lang="fr-FR" dirty="0"/>
          </a:p>
        </p:txBody>
      </p:sp>
      <p:sp>
        <p:nvSpPr>
          <p:cNvPr id="14" name="Google Shape;284;g987de0bb25_0_21">
            <a:extLst>
              <a:ext uri="{FF2B5EF4-FFF2-40B4-BE49-F238E27FC236}">
                <a16:creationId xmlns:a16="http://schemas.microsoft.com/office/drawing/2014/main" id="{D39F5320-6215-8644-A2AA-C9191E507FBD}"/>
              </a:ext>
            </a:extLst>
          </p:cNvPr>
          <p:cNvSpPr txBox="1"/>
          <p:nvPr/>
        </p:nvSpPr>
        <p:spPr>
          <a:xfrm>
            <a:off x="1100983" y="2620021"/>
            <a:ext cx="2196935" cy="294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rgbClr val="666666"/>
                </a:solidFill>
                <a:latin typeface="Candara"/>
                <a:ea typeface="Candara"/>
                <a:cs typeface="Candara"/>
                <a:sym typeface="Candara"/>
              </a:rPr>
              <a:t>&gt; Plus de 100 établissements</a:t>
            </a:r>
            <a:endParaRPr sz="1000" b="1" dirty="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">
            <a:extLst>
              <a:ext uri="{FF2B5EF4-FFF2-40B4-BE49-F238E27FC236}">
                <a16:creationId xmlns:a16="http://schemas.microsoft.com/office/drawing/2014/main" id="{FD970AD7-36F2-B64D-845A-021B84A1B9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37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Google Shape;236;g88fc594d56_1_19">
            <a:extLst>
              <a:ext uri="{FF2B5EF4-FFF2-40B4-BE49-F238E27FC236}">
                <a16:creationId xmlns:a16="http://schemas.microsoft.com/office/drawing/2014/main" id="{C022DBE3-3A0F-47AA-967F-583D5C7F632A}"/>
              </a:ext>
            </a:extLst>
          </p:cNvPr>
          <p:cNvSpPr txBox="1"/>
          <p:nvPr/>
        </p:nvSpPr>
        <p:spPr>
          <a:xfrm>
            <a:off x="409352" y="1234994"/>
            <a:ext cx="9354265" cy="1725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endParaRPr lang="fr-FR" sz="2800" b="1" dirty="0">
              <a:latin typeface="Raleway"/>
              <a:ea typeface="Raleway"/>
              <a:cs typeface="Raleway"/>
              <a:sym typeface="Raleway"/>
            </a:endParaRPr>
          </a:p>
          <a:p>
            <a:pPr lvl="0">
              <a:buSzPts val="1500"/>
            </a:pP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La Fresque du Climat est </a:t>
            </a:r>
            <a:r>
              <a:rPr lang="fr-FR" sz="24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un outil de sensibilisation</a:t>
            </a: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. Dans sa version "originelle", il n'est pas un outil de formation</a:t>
            </a:r>
            <a:endParaRPr lang="fr-FR" sz="2800" i="0" u="none" strike="noStrike" cap="none" dirty="0">
              <a:solidFill>
                <a:schemeClr val="tx1"/>
              </a:solidFill>
              <a:latin typeface="Candara"/>
              <a:ea typeface="Raleway"/>
              <a:cs typeface="Raleway"/>
              <a:sym typeface="Candara"/>
            </a:endParaRPr>
          </a:p>
          <a:p>
            <a:pPr lvl="0">
              <a:buSzPts val="1500"/>
            </a:pPr>
            <a:r>
              <a:rPr lang="fr-FR" sz="2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				</a:t>
            </a:r>
            <a:r>
              <a:rPr lang="fr-FR" sz="2800" b="1" dirty="0">
                <a:solidFill>
                  <a:srgbClr val="C00000"/>
                </a:solidFill>
                <a:latin typeface="Candara"/>
                <a:ea typeface="Raleway"/>
                <a:cs typeface="Raleway"/>
                <a:sym typeface="Candara"/>
              </a:rPr>
              <a:t>	</a:t>
            </a:r>
            <a:endParaRPr lang="fr-FR"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BEFE84C-08CD-4448-9ABD-8FC04A06A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217" y="269036"/>
            <a:ext cx="1420782" cy="1828879"/>
          </a:xfrm>
          <a:prstGeom prst="rect">
            <a:avLst/>
          </a:prstGeom>
        </p:spPr>
      </p:pic>
      <p:sp>
        <p:nvSpPr>
          <p:cNvPr id="6" name="Google Shape;341;g820e12411a_1_203">
            <a:extLst>
              <a:ext uri="{FF2B5EF4-FFF2-40B4-BE49-F238E27FC236}">
                <a16:creationId xmlns:a16="http://schemas.microsoft.com/office/drawing/2014/main" id="{FD43E17B-9EB4-4872-9E9F-BE8EAF39A6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352" y="594743"/>
            <a:ext cx="6258148" cy="540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500"/>
            </a:pPr>
            <a:r>
              <a:rPr lang="fr-FR" sz="2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QUELQUES POINTS DE VIGILANCE</a:t>
            </a:r>
          </a:p>
        </p:txBody>
      </p:sp>
      <p:sp>
        <p:nvSpPr>
          <p:cNvPr id="7" name="Google Shape;236;g88fc594d56_1_19">
            <a:extLst>
              <a:ext uri="{FF2B5EF4-FFF2-40B4-BE49-F238E27FC236}">
                <a16:creationId xmlns:a16="http://schemas.microsoft.com/office/drawing/2014/main" id="{2CD1F1AA-66A2-DA49-BCC9-6740DB6FBFB7}"/>
              </a:ext>
            </a:extLst>
          </p:cNvPr>
          <p:cNvSpPr txBox="1"/>
          <p:nvPr/>
        </p:nvSpPr>
        <p:spPr>
          <a:xfrm>
            <a:off x="1652181" y="3089788"/>
            <a:ext cx="11519999" cy="319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endParaRPr lang="fr-FR" sz="2800" dirty="0">
              <a:solidFill>
                <a:schemeClr val="tx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lvl="0">
              <a:buSzPts val="1500"/>
            </a:pPr>
            <a:r>
              <a:rPr lang="fr-FR" sz="2800" dirty="0">
                <a:solidFill>
                  <a:schemeClr val="bg2"/>
                </a:solidFill>
                <a:latin typeface="Candara"/>
                <a:ea typeface="Candara"/>
                <a:cs typeface="Candara"/>
                <a:sym typeface="Candara"/>
              </a:rPr>
              <a:t>		</a:t>
            </a: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 → Les universités sont des structures particulièrement adaptées					      pour transformer cet outil en support de formation dans différentes 				      disciplines  (géographie, biologie, géopolitique, économie,…)</a:t>
            </a:r>
            <a:endParaRPr lang="fr-FR" sz="2000" b="1" dirty="0">
              <a:solidFill>
                <a:schemeClr val="bg2"/>
              </a:solidFill>
              <a:latin typeface="Candara" panose="020E0502030303020204" pitchFamily="34" charset="0"/>
              <a:ea typeface="Candara"/>
              <a:cs typeface="Candara"/>
              <a:sym typeface="Candara"/>
            </a:endParaRPr>
          </a:p>
          <a:p>
            <a:pPr lvl="0">
              <a:buSzPts val="1500"/>
            </a:pPr>
            <a:r>
              <a:rPr lang="fr-FR" sz="28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			</a:t>
            </a:r>
          </a:p>
          <a:p>
            <a:pPr lvl="0">
              <a:buSzPts val="1500"/>
            </a:pPr>
            <a:endParaRPr lang="fr-FR" sz="2800" i="0" u="none" strike="noStrike" cap="none" dirty="0">
              <a:solidFill>
                <a:schemeClr val="tx1"/>
              </a:solidFill>
              <a:latin typeface="Candara"/>
              <a:ea typeface="Raleway"/>
              <a:cs typeface="Raleway"/>
              <a:sym typeface="Candara"/>
            </a:endParaRPr>
          </a:p>
          <a:p>
            <a:pPr lvl="0">
              <a:buSzPts val="1500"/>
            </a:pPr>
            <a:r>
              <a:rPr lang="fr-FR" sz="28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				</a:t>
            </a:r>
            <a:r>
              <a:rPr lang="fr-FR" sz="2800" b="1" dirty="0">
                <a:solidFill>
                  <a:srgbClr val="C00000"/>
                </a:solidFill>
                <a:latin typeface="Candara"/>
                <a:ea typeface="Raleway"/>
                <a:cs typeface="Raleway"/>
                <a:sym typeface="Candara"/>
              </a:rPr>
              <a:t>	</a:t>
            </a:r>
            <a:endParaRPr lang="fr-FR"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8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438BB70-0A6B-314A-A8D8-6B4A0CFAF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811" y="3621974"/>
            <a:ext cx="1218870" cy="121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">
            <a:extLst>
              <a:ext uri="{FF2B5EF4-FFF2-40B4-BE49-F238E27FC236}">
                <a16:creationId xmlns:a16="http://schemas.microsoft.com/office/drawing/2014/main" id="{FD970AD7-36F2-B64D-845A-021B84A1B9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937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Google Shape;341;g820e12411a_1_203">
            <a:extLst>
              <a:ext uri="{FF2B5EF4-FFF2-40B4-BE49-F238E27FC236}">
                <a16:creationId xmlns:a16="http://schemas.microsoft.com/office/drawing/2014/main" id="{FD43E17B-9EB4-4872-9E9F-BE8EAF39A6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9352" y="594743"/>
            <a:ext cx="6258148" cy="540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1500"/>
            </a:pPr>
            <a:r>
              <a:rPr lang="fr-FR" sz="2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QUELQUES POINTS DE VIGILANCE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B33C497-E387-F24E-BAFD-D708A63B4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0217" y="269036"/>
            <a:ext cx="1420782" cy="1828879"/>
          </a:xfrm>
          <a:prstGeom prst="rect">
            <a:avLst/>
          </a:prstGeom>
        </p:spPr>
      </p:pic>
      <p:sp>
        <p:nvSpPr>
          <p:cNvPr id="8" name="Google Shape;236;g88fc594d56_1_19">
            <a:extLst>
              <a:ext uri="{FF2B5EF4-FFF2-40B4-BE49-F238E27FC236}">
                <a16:creationId xmlns:a16="http://schemas.microsoft.com/office/drawing/2014/main" id="{C2D36F60-5A48-C949-93B9-6BB63D931B49}"/>
              </a:ext>
            </a:extLst>
          </p:cNvPr>
          <p:cNvSpPr txBox="1"/>
          <p:nvPr/>
        </p:nvSpPr>
        <p:spPr>
          <a:xfrm>
            <a:off x="1909182" y="3322346"/>
            <a:ext cx="9991817" cy="319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r>
              <a:rPr lang="fr-FR" sz="2400" b="1" dirty="0">
                <a:latin typeface="Raleway"/>
                <a:ea typeface="Raleway"/>
                <a:cs typeface="Raleway"/>
                <a:sym typeface="Raleway"/>
              </a:rPr>
              <a:t>		</a:t>
            </a:r>
            <a:r>
              <a:rPr lang="fr-FR" sz="2400" b="1" dirty="0">
                <a:solidFill>
                  <a:schemeClr val="bg2"/>
                </a:solidFill>
                <a:latin typeface="Raleway"/>
                <a:ea typeface="Raleway"/>
                <a:cs typeface="Raleway"/>
                <a:sym typeface="Raleway"/>
              </a:rPr>
              <a:t>→ </a:t>
            </a: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Permet de partager une culture commune d'établissement sur les 		      enjeux Energie – Climat et d'identifier les expertises en internes</a:t>
            </a:r>
          </a:p>
          <a:p>
            <a:pPr lvl="0">
              <a:buSzPts val="1500"/>
            </a:pPr>
            <a:endParaRPr lang="fr-FR" sz="2000" b="1" dirty="0">
              <a:solidFill>
                <a:schemeClr val="bg2"/>
              </a:solidFill>
              <a:latin typeface="Candara" panose="020E0502030303020204" pitchFamily="34" charset="0"/>
              <a:ea typeface="Candara"/>
              <a:cs typeface="Candara"/>
              <a:sym typeface="Raleway"/>
            </a:endParaRPr>
          </a:p>
          <a:p>
            <a:pPr lvl="0">
              <a:buSzPts val="1500"/>
            </a:pPr>
            <a:endParaRPr lang="fr-FR" sz="2000" b="1" dirty="0">
              <a:solidFill>
                <a:schemeClr val="bg2"/>
              </a:solidFill>
              <a:latin typeface="Candara" panose="020E0502030303020204" pitchFamily="34" charset="0"/>
              <a:ea typeface="Candara"/>
              <a:cs typeface="Candara"/>
              <a:sym typeface="Raleway"/>
            </a:endParaRPr>
          </a:p>
          <a:p>
            <a:pPr lvl="0">
              <a:buSzPts val="1500"/>
            </a:pPr>
            <a:r>
              <a:rPr lang="fr-FR" sz="2000" dirty="0">
                <a:solidFill>
                  <a:schemeClr val="bg2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		</a:t>
            </a:r>
            <a:r>
              <a:rPr lang="fr-FR" sz="2000" b="1" dirty="0">
                <a:solidFill>
                  <a:schemeClr val="bg2"/>
                </a:solidFill>
                <a:latin typeface="Candara" panose="020E0502030303020204" pitchFamily="34" charset="0"/>
                <a:ea typeface="Raleway"/>
                <a:cs typeface="Raleway"/>
                <a:sym typeface="Raleway"/>
              </a:rPr>
              <a:t> → Permet d'assurer la robustesse et la fiabilité des contenus 			      pédagogiques à transmettre lors de la formation des animateurs 		      (qui sont souvent des "non experts")</a:t>
            </a:r>
          </a:p>
          <a:p>
            <a:pPr lvl="0">
              <a:buSzPts val="1500"/>
            </a:pPr>
            <a:endParaRPr lang="fr-FR" sz="2000" b="1" dirty="0">
              <a:solidFill>
                <a:srgbClr val="C00000"/>
              </a:solidFill>
              <a:latin typeface="Candara" panose="020E0502030303020204" pitchFamily="34" charset="0"/>
              <a:ea typeface="Candara"/>
              <a:cs typeface="Candara"/>
              <a:sym typeface="Raleway"/>
            </a:endParaRPr>
          </a:p>
          <a:p>
            <a:pPr lvl="0">
              <a:buSzPts val="1500"/>
            </a:pPr>
            <a:r>
              <a:rPr lang="fr-FR" sz="2000" dirty="0">
                <a:solidFill>
                  <a:srgbClr val="C00000"/>
                </a:solidFill>
                <a:latin typeface="Candara" panose="020E0502030303020204" pitchFamily="34" charset="0"/>
                <a:ea typeface="Candara"/>
                <a:cs typeface="Candara"/>
                <a:sym typeface="Candara"/>
              </a:rPr>
              <a:t>		</a:t>
            </a:r>
            <a:r>
              <a:rPr lang="fr-FR" sz="2000" b="1" dirty="0"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			</a:t>
            </a:r>
          </a:p>
          <a:p>
            <a:pPr lvl="0">
              <a:buSzPts val="1500"/>
            </a:pPr>
            <a:endParaRPr lang="fr-FR" sz="2400" i="0" u="none" strike="noStrike" cap="none" dirty="0">
              <a:solidFill>
                <a:schemeClr val="tx1"/>
              </a:solidFill>
              <a:latin typeface="Candara"/>
              <a:ea typeface="Raleway"/>
              <a:cs typeface="Raleway"/>
              <a:sym typeface="Candara"/>
            </a:endParaRPr>
          </a:p>
          <a:p>
            <a:pPr lvl="0">
              <a:buSzPts val="1500"/>
            </a:pPr>
            <a:r>
              <a:rPr lang="fr-FR" sz="2400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				</a:t>
            </a:r>
            <a:r>
              <a:rPr lang="fr-FR" sz="2400" b="1" dirty="0">
                <a:solidFill>
                  <a:srgbClr val="C00000"/>
                </a:solidFill>
                <a:latin typeface="Candara"/>
                <a:ea typeface="Raleway"/>
                <a:cs typeface="Raleway"/>
                <a:sym typeface="Candara"/>
              </a:rPr>
              <a:t>	</a:t>
            </a:r>
            <a:endParaRPr lang="fr-FR" sz="24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" name="Google Shape;236;g88fc594d56_1_19">
            <a:extLst>
              <a:ext uri="{FF2B5EF4-FFF2-40B4-BE49-F238E27FC236}">
                <a16:creationId xmlns:a16="http://schemas.microsoft.com/office/drawing/2014/main" id="{8202E2B1-0585-CD44-89C5-13CAD5BC4093}"/>
              </a:ext>
            </a:extLst>
          </p:cNvPr>
          <p:cNvSpPr txBox="1"/>
          <p:nvPr/>
        </p:nvSpPr>
        <p:spPr>
          <a:xfrm>
            <a:off x="488400" y="1019122"/>
            <a:ext cx="9451247" cy="1747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1500"/>
            </a:pPr>
            <a:endParaRPr lang="fr-FR" sz="2800" b="1" dirty="0">
              <a:latin typeface="Raleway"/>
              <a:ea typeface="Raleway"/>
              <a:cs typeface="Raleway"/>
              <a:sym typeface="Raleway"/>
            </a:endParaRPr>
          </a:p>
          <a:p>
            <a:pPr lvl="0">
              <a:buSzPts val="1500"/>
            </a:pP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Veiller à</a:t>
            </a:r>
            <a:r>
              <a:rPr lang="fr-FR" sz="2400" b="1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fr-FR" sz="2400" b="1" dirty="0">
                <a:solidFill>
                  <a:srgbClr val="C00000"/>
                </a:solidFill>
                <a:latin typeface="Candara"/>
                <a:ea typeface="Candara"/>
                <a:cs typeface="Candara"/>
                <a:sym typeface="Candara"/>
              </a:rPr>
              <a:t>impliquer la communauté des enseignants-chercheurs </a:t>
            </a:r>
            <a:r>
              <a:rPr lang="fr-FR" sz="2400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dans le projet de Rentrée Climat et dans le processus de formation des animateurs (1/2)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F179421-0A07-B948-905C-932ACBC2FD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243" y="3705101"/>
            <a:ext cx="1503878" cy="150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0701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FDC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0613"/>
      </a:accent1>
      <a:accent2>
        <a:srgbClr val="00ACB3"/>
      </a:accent2>
      <a:accent3>
        <a:srgbClr val="68C3CA"/>
      </a:accent3>
      <a:accent4>
        <a:srgbClr val="AADBE6"/>
      </a:accent4>
      <a:accent5>
        <a:srgbClr val="1D2323"/>
      </a:accent5>
      <a:accent6>
        <a:srgbClr val="92D050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1324</Words>
  <Application>Microsoft Office PowerPoint</Application>
  <PresentationFormat>Grand écran</PresentationFormat>
  <Paragraphs>160</Paragraphs>
  <Slides>14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Candara</vt:lpstr>
      <vt:lpstr>Wingdings</vt:lpstr>
      <vt:lpstr>Raleway</vt:lpstr>
      <vt:lpstr>Thème Office</vt:lpstr>
      <vt:lpstr>Présentation PowerPoint</vt:lpstr>
      <vt:lpstr>LA FRESQUE DU CLIMAT  pour informer sur les enjeux</vt:lpstr>
      <vt:lpstr>LA FRESQUE DU CLIMAT  quelques chiffres</vt:lpstr>
      <vt:lpstr>Présentation PowerPoint</vt:lpstr>
      <vt:lpstr>En formant les équipes pédagogiques…</vt:lpstr>
      <vt:lpstr>ATELIER EN PRÉSENTIEL</vt:lpstr>
      <vt:lpstr>Une sensibilisation à grande échelle malgré le contexte</vt:lpstr>
      <vt:lpstr>QUELQUES POINTS DE VIGILANCE</vt:lpstr>
      <vt:lpstr>QUELQUES POINTS DE VIGILANCE</vt:lpstr>
      <vt:lpstr>QUELQUES POINTS DE VIGILANCE</vt:lpstr>
      <vt:lpstr>QUELQUES POINTS DE VIGILANCE</vt:lpstr>
      <vt:lpstr>QUELQUES POINTS DE VIGILANCE</vt:lpstr>
      <vt:lpstr>QUELQUES POINTS DE VIGILANCE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Elie SOUCIET</dc:creator>
  <cp:lastModifiedBy>Fabien THOUMIRE</cp:lastModifiedBy>
  <cp:revision>34</cp:revision>
  <dcterms:created xsi:type="dcterms:W3CDTF">2019-11-10T20:20:56Z</dcterms:created>
  <dcterms:modified xsi:type="dcterms:W3CDTF">2021-01-18T19:44:53Z</dcterms:modified>
</cp:coreProperties>
</file>