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70" r:id="rId8"/>
    <p:sldId id="263" r:id="rId9"/>
    <p:sldId id="264" r:id="rId10"/>
    <p:sldId id="265" r:id="rId11"/>
    <p:sldId id="271" r:id="rId12"/>
    <p:sldId id="266" r:id="rId13"/>
    <p:sldId id="267" r:id="rId14"/>
    <p:sldId id="268" r:id="rId15"/>
    <p:sldId id="269"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4434F92D-3B2B-4374-A7A2-3ACD8C829732}" type="datetimeFigureOut">
              <a:rPr lang="fr-FR" smtClean="0"/>
              <a:t>19/01/2021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83C8A1-0EE5-497E-B1B9-032DBDF99A7F}" type="slidenum">
              <a:rPr lang="fr-FR" smtClean="0"/>
              <a:t>‹N°›</a:t>
            </a:fld>
            <a:endParaRPr lang="fr-FR"/>
          </a:p>
        </p:txBody>
      </p:sp>
    </p:spTree>
    <p:extLst>
      <p:ext uri="{BB962C8B-B14F-4D97-AF65-F5344CB8AC3E}">
        <p14:creationId xmlns:p14="http://schemas.microsoft.com/office/powerpoint/2010/main" val="2948645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434F92D-3B2B-4374-A7A2-3ACD8C829732}" type="datetimeFigureOut">
              <a:rPr lang="fr-FR" smtClean="0"/>
              <a:t>19/01/2021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83C8A1-0EE5-497E-B1B9-032DBDF99A7F}" type="slidenum">
              <a:rPr lang="fr-FR" smtClean="0"/>
              <a:t>‹N°›</a:t>
            </a:fld>
            <a:endParaRPr lang="fr-FR"/>
          </a:p>
        </p:txBody>
      </p:sp>
    </p:spTree>
    <p:extLst>
      <p:ext uri="{BB962C8B-B14F-4D97-AF65-F5344CB8AC3E}">
        <p14:creationId xmlns:p14="http://schemas.microsoft.com/office/powerpoint/2010/main" val="525866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434F92D-3B2B-4374-A7A2-3ACD8C829732}" type="datetimeFigureOut">
              <a:rPr lang="fr-FR" smtClean="0"/>
              <a:t>19/01/2021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83C8A1-0EE5-497E-B1B9-032DBDF99A7F}" type="slidenum">
              <a:rPr lang="fr-FR" smtClean="0"/>
              <a:t>‹N°›</a:t>
            </a:fld>
            <a:endParaRPr lang="fr-FR"/>
          </a:p>
        </p:txBody>
      </p:sp>
    </p:spTree>
    <p:extLst>
      <p:ext uri="{BB962C8B-B14F-4D97-AF65-F5344CB8AC3E}">
        <p14:creationId xmlns:p14="http://schemas.microsoft.com/office/powerpoint/2010/main" val="286772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434F92D-3B2B-4374-A7A2-3ACD8C829732}" type="datetimeFigureOut">
              <a:rPr lang="fr-FR" smtClean="0"/>
              <a:t>19/01/2021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83C8A1-0EE5-497E-B1B9-032DBDF99A7F}" type="slidenum">
              <a:rPr lang="fr-FR" smtClean="0"/>
              <a:t>‹N°›</a:t>
            </a:fld>
            <a:endParaRPr lang="fr-FR"/>
          </a:p>
        </p:txBody>
      </p:sp>
    </p:spTree>
    <p:extLst>
      <p:ext uri="{BB962C8B-B14F-4D97-AF65-F5344CB8AC3E}">
        <p14:creationId xmlns:p14="http://schemas.microsoft.com/office/powerpoint/2010/main" val="3611860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434F92D-3B2B-4374-A7A2-3ACD8C829732}" type="datetimeFigureOut">
              <a:rPr lang="fr-FR" smtClean="0"/>
              <a:t>19/01/2021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83C8A1-0EE5-497E-B1B9-032DBDF99A7F}" type="slidenum">
              <a:rPr lang="fr-FR" smtClean="0"/>
              <a:t>‹N°›</a:t>
            </a:fld>
            <a:endParaRPr lang="fr-FR"/>
          </a:p>
        </p:txBody>
      </p:sp>
    </p:spTree>
    <p:extLst>
      <p:ext uri="{BB962C8B-B14F-4D97-AF65-F5344CB8AC3E}">
        <p14:creationId xmlns:p14="http://schemas.microsoft.com/office/powerpoint/2010/main" val="1109617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434F92D-3B2B-4374-A7A2-3ACD8C829732}" type="datetimeFigureOut">
              <a:rPr lang="fr-FR" smtClean="0"/>
              <a:t>19/01/2021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B83C8A1-0EE5-497E-B1B9-032DBDF99A7F}" type="slidenum">
              <a:rPr lang="fr-FR" smtClean="0"/>
              <a:t>‹N°›</a:t>
            </a:fld>
            <a:endParaRPr lang="fr-FR"/>
          </a:p>
        </p:txBody>
      </p:sp>
    </p:spTree>
    <p:extLst>
      <p:ext uri="{BB962C8B-B14F-4D97-AF65-F5344CB8AC3E}">
        <p14:creationId xmlns:p14="http://schemas.microsoft.com/office/powerpoint/2010/main" val="1937574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434F92D-3B2B-4374-A7A2-3ACD8C829732}" type="datetimeFigureOut">
              <a:rPr lang="fr-FR" smtClean="0"/>
              <a:t>19/01/2021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B83C8A1-0EE5-497E-B1B9-032DBDF99A7F}" type="slidenum">
              <a:rPr lang="fr-FR" smtClean="0"/>
              <a:t>‹N°›</a:t>
            </a:fld>
            <a:endParaRPr lang="fr-FR"/>
          </a:p>
        </p:txBody>
      </p:sp>
    </p:spTree>
    <p:extLst>
      <p:ext uri="{BB962C8B-B14F-4D97-AF65-F5344CB8AC3E}">
        <p14:creationId xmlns:p14="http://schemas.microsoft.com/office/powerpoint/2010/main" val="1844668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434F92D-3B2B-4374-A7A2-3ACD8C829732}" type="datetimeFigureOut">
              <a:rPr lang="fr-FR" smtClean="0"/>
              <a:t>19/01/2021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B83C8A1-0EE5-497E-B1B9-032DBDF99A7F}" type="slidenum">
              <a:rPr lang="fr-FR" smtClean="0"/>
              <a:t>‹N°›</a:t>
            </a:fld>
            <a:endParaRPr lang="fr-FR"/>
          </a:p>
        </p:txBody>
      </p:sp>
    </p:spTree>
    <p:extLst>
      <p:ext uri="{BB962C8B-B14F-4D97-AF65-F5344CB8AC3E}">
        <p14:creationId xmlns:p14="http://schemas.microsoft.com/office/powerpoint/2010/main" val="2147625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434F92D-3B2B-4374-A7A2-3ACD8C829732}" type="datetimeFigureOut">
              <a:rPr lang="fr-FR" smtClean="0"/>
              <a:t>19/01/2021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B83C8A1-0EE5-497E-B1B9-032DBDF99A7F}" type="slidenum">
              <a:rPr lang="fr-FR" smtClean="0"/>
              <a:t>‹N°›</a:t>
            </a:fld>
            <a:endParaRPr lang="fr-FR"/>
          </a:p>
        </p:txBody>
      </p:sp>
    </p:spTree>
    <p:extLst>
      <p:ext uri="{BB962C8B-B14F-4D97-AF65-F5344CB8AC3E}">
        <p14:creationId xmlns:p14="http://schemas.microsoft.com/office/powerpoint/2010/main" val="4228746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434F92D-3B2B-4374-A7A2-3ACD8C829732}" type="datetimeFigureOut">
              <a:rPr lang="fr-FR" smtClean="0"/>
              <a:t>19/01/2021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B83C8A1-0EE5-497E-B1B9-032DBDF99A7F}" type="slidenum">
              <a:rPr lang="fr-FR" smtClean="0"/>
              <a:t>‹N°›</a:t>
            </a:fld>
            <a:endParaRPr lang="fr-FR"/>
          </a:p>
        </p:txBody>
      </p:sp>
    </p:spTree>
    <p:extLst>
      <p:ext uri="{BB962C8B-B14F-4D97-AF65-F5344CB8AC3E}">
        <p14:creationId xmlns:p14="http://schemas.microsoft.com/office/powerpoint/2010/main" val="1257397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434F92D-3B2B-4374-A7A2-3ACD8C829732}" type="datetimeFigureOut">
              <a:rPr lang="fr-FR" smtClean="0"/>
              <a:t>19/01/2021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B83C8A1-0EE5-497E-B1B9-032DBDF99A7F}" type="slidenum">
              <a:rPr lang="fr-FR" smtClean="0"/>
              <a:t>‹N°›</a:t>
            </a:fld>
            <a:endParaRPr lang="fr-FR"/>
          </a:p>
        </p:txBody>
      </p:sp>
    </p:spTree>
    <p:extLst>
      <p:ext uri="{BB962C8B-B14F-4D97-AF65-F5344CB8AC3E}">
        <p14:creationId xmlns:p14="http://schemas.microsoft.com/office/powerpoint/2010/main" val="205848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34F92D-3B2B-4374-A7A2-3ACD8C829732}" type="datetimeFigureOut">
              <a:rPr lang="fr-FR" smtClean="0"/>
              <a:t>19/01/2021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83C8A1-0EE5-497E-B1B9-032DBDF99A7F}" type="slidenum">
              <a:rPr lang="fr-FR" smtClean="0"/>
              <a:t>‹N°›</a:t>
            </a:fld>
            <a:endParaRPr lang="fr-FR"/>
          </a:p>
        </p:txBody>
      </p:sp>
    </p:spTree>
    <p:extLst>
      <p:ext uri="{BB962C8B-B14F-4D97-AF65-F5344CB8AC3E}">
        <p14:creationId xmlns:p14="http://schemas.microsoft.com/office/powerpoint/2010/main" val="1019235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28789" y="43935"/>
            <a:ext cx="12063211" cy="3678060"/>
          </a:xfrm>
        </p:spPr>
        <p:txBody>
          <a:bodyPr>
            <a:normAutofit/>
          </a:bodyPr>
          <a:lstStyle/>
          <a:p>
            <a:pPr lvl="0" eaLnBrk="0" fontAlgn="base" hangingPunct="0">
              <a:lnSpc>
                <a:spcPct val="100000"/>
              </a:lnSpc>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fr-FR" b="1" i="0" u="none" strike="noStrike" cap="none" normalizeH="0" baseline="0" dirty="0" smtClean="0">
                <a:ln>
                  <a:noFill/>
                </a:ln>
                <a:solidFill>
                  <a:srgbClr val="538135"/>
                </a:solidFill>
                <a:effectLst/>
                <a:latin typeface="Arial" panose="020B0604020202020204" pitchFamily="34" charset="0"/>
                <a:ea typeface="Calibri" panose="020F0502020204030204" pitchFamily="34" charset="0"/>
                <a:cs typeface="Arial" panose="020B0604020202020204" pitchFamily="34" charset="0"/>
              </a:rPr>
              <a:t>ODD9 : Sensibilisation, Enseignement et Mise en </a:t>
            </a:r>
            <a:r>
              <a:rPr kumimoji="0" lang="fr-FR" b="1" i="0" u="none" strike="noStrike" cap="none" normalizeH="0" baseline="0" dirty="0" smtClean="0">
                <a:ln>
                  <a:noFill/>
                </a:ln>
                <a:solidFill>
                  <a:srgbClr val="538135"/>
                </a:solidFill>
                <a:effectLst/>
                <a:latin typeface="Calibri" panose="020F0502020204030204" pitchFamily="34" charset="0"/>
                <a:ea typeface="Calibri" panose="020F0502020204030204" pitchFamily="34" charset="0"/>
                <a:cs typeface="Arial" panose="020B0604020202020204" pitchFamily="34" charset="0"/>
              </a:rPr>
              <a:t>œ</a:t>
            </a:r>
            <a:r>
              <a:rPr kumimoji="0" lang="fr-FR" b="1" i="0" u="none" strike="noStrike" cap="none" normalizeH="0" baseline="0" dirty="0" smtClean="0">
                <a:ln>
                  <a:noFill/>
                </a:ln>
                <a:solidFill>
                  <a:srgbClr val="538135"/>
                </a:solidFill>
                <a:effectLst/>
                <a:latin typeface="Arial" panose="020B0604020202020204" pitchFamily="34" charset="0"/>
                <a:ea typeface="Calibri" panose="020F0502020204030204" pitchFamily="34" charset="0"/>
                <a:cs typeface="Arial" panose="020B0604020202020204" pitchFamily="34" charset="0"/>
              </a:rPr>
              <a:t>uvre dans les territoires. </a:t>
            </a:r>
            <a:endParaRPr kumimoji="0" lang="fr-FR" sz="5400" b="0" i="0" u="none" strike="noStrike" cap="none" normalizeH="0" baseline="0" dirty="0" smtClean="0">
              <a:ln>
                <a:noFill/>
              </a:ln>
              <a:solidFill>
                <a:schemeClr val="tx1"/>
              </a:solidFill>
              <a:effectLst/>
            </a:endParaRPr>
          </a:p>
        </p:txBody>
      </p:sp>
      <p:sp>
        <p:nvSpPr>
          <p:cNvPr id="3" name="Sous-titre 2"/>
          <p:cNvSpPr>
            <a:spLocks noGrp="1"/>
          </p:cNvSpPr>
          <p:nvPr>
            <p:ph type="subTitle" idx="1"/>
          </p:nvPr>
        </p:nvSpPr>
        <p:spPr>
          <a:xfrm>
            <a:off x="0" y="4167457"/>
            <a:ext cx="12093262" cy="2375011"/>
          </a:xfrm>
        </p:spPr>
        <p:txBody>
          <a:bodyPr>
            <a:normAutofit/>
          </a:bodyPr>
          <a:lstStyle/>
          <a:p>
            <a:pPr lvl="0" eaLnBrk="0" fontAlgn="base" hangingPunct="0">
              <a:lnSpc>
                <a:spcPct val="100000"/>
              </a:lnSpc>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fr-FR" sz="2800" b="1" i="0" u="none" strike="noStrike" cap="none" normalizeH="0" baseline="0" dirty="0" smtClean="0">
                <a:ln>
                  <a:noFill/>
                </a:ln>
                <a:solidFill>
                  <a:srgbClr val="00B050"/>
                </a:solidFill>
                <a:effectLst/>
                <a:ea typeface="Calibri" panose="020F0502020204030204" pitchFamily="34" charset="0"/>
                <a:cs typeface="Arial" panose="020B0604020202020204" pitchFamily="34" charset="0"/>
              </a:rPr>
              <a:t>Le cas du projet </a:t>
            </a:r>
            <a:r>
              <a:rPr kumimoji="0" lang="fr-FR" sz="2800" b="1" i="0" u="none" strike="noStrike" cap="none" normalizeH="0" baseline="0" dirty="0" smtClean="0">
                <a:ln>
                  <a:noFill/>
                </a:ln>
                <a:solidFill>
                  <a:srgbClr val="00B050"/>
                </a:solidFill>
                <a:effectLst/>
                <a:ea typeface="Times New Roman" panose="02020603050405020304" pitchFamily="18" charset="0"/>
                <a:cs typeface="Arial" panose="020B0604020202020204" pitchFamily="34" charset="0"/>
              </a:rPr>
              <a:t>centre de formation aux métiers innovants, écologiques et de développement durable et solidaire (centre MIECO-DDS)</a:t>
            </a:r>
            <a:endParaRPr kumimoji="0" lang="fr-FR" sz="2800" b="0" i="0" u="none" strike="noStrike" cap="none" normalizeH="0" baseline="0" dirty="0" smtClean="0">
              <a:ln>
                <a:noFill/>
              </a:ln>
              <a:solidFill>
                <a:schemeClr val="tx1"/>
              </a:solidFill>
              <a:effectLst/>
            </a:endParaRPr>
          </a:p>
          <a:p>
            <a:pPr lvl="0" eaLnBrk="0" fontAlgn="base" hangingPunct="0">
              <a:lnSpc>
                <a:spcPct val="100000"/>
              </a:lnSpc>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fr-FR" sz="2000" b="0" i="1" u="none" strike="noStrike" cap="none" normalizeH="0" baseline="0" dirty="0" smtClean="0">
                <a:ln>
                  <a:noFill/>
                </a:ln>
                <a:solidFill>
                  <a:srgbClr val="385623"/>
                </a:solidFill>
                <a:effectLst/>
                <a:ea typeface="Times New Roman" panose="02020603050405020304" pitchFamily="18" charset="0"/>
                <a:cs typeface="Arial" panose="020B0604020202020204" pitchFamily="34" charset="0"/>
              </a:rPr>
              <a:t>Former à la construction d’un habitat écologique durable pour une vie autonome et saine</a:t>
            </a:r>
            <a:endParaRPr kumimoji="0" lang="fr-FR" sz="2000" b="0" i="0" u="none" strike="noStrike" cap="none" normalizeH="0" baseline="0" dirty="0" smtClean="0">
              <a:ln>
                <a:noFill/>
              </a:ln>
              <a:solidFill>
                <a:schemeClr val="tx1"/>
              </a:solidFill>
              <a:effectLst/>
            </a:endParaRPr>
          </a:p>
          <a:p>
            <a:pPr lvl="0" algn="just" eaLnBrk="0" fontAlgn="base" hangingPunct="0">
              <a:lnSpc>
                <a:spcPct val="100000"/>
              </a:lnSpc>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kumimoji="0" lang="fr-FR" sz="900" b="0" i="0" u="none" strike="noStrike" cap="none" normalizeH="0" baseline="0" dirty="0" smtClean="0">
              <a:ln>
                <a:noFill/>
              </a:ln>
              <a:solidFill>
                <a:schemeClr val="tx1"/>
              </a:solidFill>
              <a:effectLst/>
              <a:latin typeface="Arial" panose="020B0604020202020204" pitchFamily="34" charset="0"/>
            </a:endParaRPr>
          </a:p>
          <a:p>
            <a:r>
              <a:rPr lang="fr-FR" b="1" dirty="0"/>
              <a:t>Nom du pilote</a:t>
            </a:r>
            <a:r>
              <a:rPr lang="fr-FR" dirty="0"/>
              <a:t> : </a:t>
            </a:r>
            <a:r>
              <a:rPr lang="fr-FR" dirty="0" smtClean="0"/>
              <a:t>Albert </a:t>
            </a:r>
            <a:r>
              <a:rPr lang="fr-FR" dirty="0"/>
              <a:t>Etienne </a:t>
            </a:r>
            <a:r>
              <a:rPr lang="fr-FR" dirty="0" smtClean="0"/>
              <a:t>TEMKENG</a:t>
            </a:r>
          </a:p>
          <a:p>
            <a:r>
              <a:rPr lang="fr-FR" dirty="0" err="1" smtClean="0"/>
              <a:t>PhD</a:t>
            </a:r>
            <a:r>
              <a:rPr lang="fr-FR" dirty="0" smtClean="0"/>
              <a:t> </a:t>
            </a:r>
            <a:r>
              <a:rPr lang="fr-FR" dirty="0"/>
              <a:t>Sciences de l’éducation et de la </a:t>
            </a:r>
            <a:r>
              <a:rPr lang="fr-FR" dirty="0" smtClean="0"/>
              <a:t>formation</a:t>
            </a:r>
          </a:p>
          <a:p>
            <a:endParaRPr lang="fr-FR" dirty="0"/>
          </a:p>
        </p:txBody>
      </p:sp>
      <p:pic>
        <p:nvPicPr>
          <p:cNvPr id="2060" name="Image 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790163" cy="1424258"/>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3"/>
          <p:cNvSpPr>
            <a:spLocks noChangeArrowheads="1"/>
          </p:cNvSpPr>
          <p:nvPr/>
        </p:nvSpPr>
        <p:spPr bwMode="auto">
          <a:xfrm>
            <a:off x="6003634" y="43934"/>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anose="020B0604020202020204" pitchFamily="34" charset="0"/>
            </a:endParaRPr>
          </a:p>
        </p:txBody>
      </p:sp>
      <p:sp>
        <p:nvSpPr>
          <p:cNvPr id="13" name="Rectangle 14"/>
          <p:cNvSpPr>
            <a:spLocks noChangeArrowheads="1"/>
          </p:cNvSpPr>
          <p:nvPr/>
        </p:nvSpPr>
        <p:spPr bwMode="auto">
          <a:xfrm flipV="1">
            <a:off x="0" y="457199"/>
            <a:ext cx="0" cy="45719"/>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fr-FR"/>
          </a:p>
        </p:txBody>
      </p:sp>
      <p:pic>
        <p:nvPicPr>
          <p:cNvPr id="19" name="Image 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01836" y="43934"/>
            <a:ext cx="1790163" cy="14242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043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latin typeface="Arial Black" panose="020B0A04020102020204" pitchFamily="34" charset="0"/>
              </a:rPr>
              <a:t>ODD VISE: </a:t>
            </a:r>
            <a:r>
              <a:rPr lang="fr-FR" dirty="0" smtClean="0">
                <a:solidFill>
                  <a:schemeClr val="accent6"/>
                </a:solidFill>
                <a:latin typeface="Arial Black" panose="020B0A04020102020204" pitchFamily="34" charset="0"/>
              </a:rPr>
              <a:t>ODD 9</a:t>
            </a:r>
            <a:endParaRPr lang="fr-FR" dirty="0">
              <a:latin typeface="Arial Black" panose="020B0A04020102020204" pitchFamily="34" charset="0"/>
            </a:endParaRPr>
          </a:p>
        </p:txBody>
      </p:sp>
      <p:sp>
        <p:nvSpPr>
          <p:cNvPr id="3" name="Espace réservé du contenu 2"/>
          <p:cNvSpPr>
            <a:spLocks noGrp="1"/>
          </p:cNvSpPr>
          <p:nvPr>
            <p:ph idx="1"/>
          </p:nvPr>
        </p:nvSpPr>
        <p:spPr/>
        <p:txBody>
          <a:bodyPr>
            <a:normAutofit/>
          </a:bodyPr>
          <a:lstStyle/>
          <a:p>
            <a:endParaRPr lang="fr-FR" b="1" dirty="0" smtClean="0"/>
          </a:p>
          <a:p>
            <a:pPr marL="0" indent="0" algn="just">
              <a:buNone/>
            </a:pPr>
            <a:r>
              <a:rPr lang="fr-FR" sz="5400" b="1" dirty="0" smtClean="0">
                <a:solidFill>
                  <a:schemeClr val="accent6"/>
                </a:solidFill>
              </a:rPr>
              <a:t>Bâtir </a:t>
            </a:r>
            <a:r>
              <a:rPr lang="fr-FR" sz="5400" b="1" dirty="0">
                <a:solidFill>
                  <a:schemeClr val="accent6"/>
                </a:solidFill>
              </a:rPr>
              <a:t>une infrastructure résiliente, promouvoir une industrialisation durable qui profite à tous et encourager l’innovation. </a:t>
            </a:r>
            <a:endParaRPr lang="fr-FR" sz="5400" dirty="0">
              <a:solidFill>
                <a:schemeClr val="accent6"/>
              </a:solidFill>
            </a:endParaRPr>
          </a:p>
        </p:txBody>
      </p:sp>
    </p:spTree>
    <p:extLst>
      <p:ext uri="{BB962C8B-B14F-4D97-AF65-F5344CB8AC3E}">
        <p14:creationId xmlns:p14="http://schemas.microsoft.com/office/powerpoint/2010/main" val="17802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 y="0"/>
            <a:ext cx="11835685" cy="1365161"/>
          </a:xfrm>
        </p:spPr>
        <p:txBody>
          <a:bodyPr>
            <a:noAutofit/>
          </a:bodyPr>
          <a:lstStyle/>
          <a:p>
            <a:r>
              <a:rPr lang="fr-FR" sz="2400" b="1" dirty="0" smtClean="0"/>
              <a:t>La mise en œuvre de l’ODD9 pour la réduction des risques de catastrophes</a:t>
            </a:r>
            <a:br>
              <a:rPr lang="fr-FR" sz="2400" b="1" dirty="0" smtClean="0"/>
            </a:br>
            <a:r>
              <a:rPr lang="fr-FR" sz="2400" dirty="0" smtClean="0"/>
              <a:t>Rendre </a:t>
            </a:r>
            <a:r>
              <a:rPr lang="fr-FR" sz="2400" dirty="0"/>
              <a:t>les villes plus résilientes Manuel à l’usage des dirigeants des gouvernements </a:t>
            </a:r>
            <a:r>
              <a:rPr lang="fr-FR" sz="2400" dirty="0" smtClean="0"/>
              <a:t>locaux,</a:t>
            </a:r>
            <a:br>
              <a:rPr lang="fr-FR" sz="2400" dirty="0" smtClean="0"/>
            </a:br>
            <a:r>
              <a:rPr lang="fr-FR" sz="2400" dirty="0" smtClean="0"/>
              <a:t>UNESCO,  </a:t>
            </a:r>
            <a:r>
              <a:rPr lang="fr-FR" sz="2400" dirty="0"/>
              <a:t>Une contribution à la Campagne mondiale </a:t>
            </a:r>
            <a:r>
              <a:rPr lang="fr-FR" sz="2400" dirty="0" smtClean="0"/>
              <a:t>2010-2015, Ma ville se </a:t>
            </a:r>
            <a:r>
              <a:rPr lang="fr-FR" sz="2400" dirty="0" err="1" smtClean="0"/>
              <a:t>prepare</a:t>
            </a:r>
            <a:r>
              <a:rPr lang="fr-FR" sz="2400" dirty="0" smtClean="0"/>
              <a:t> </a:t>
            </a:r>
            <a:endParaRPr lang="fr-FR" sz="2400" b="1" dirty="0"/>
          </a:p>
        </p:txBody>
      </p:sp>
      <p:pic>
        <p:nvPicPr>
          <p:cNvPr id="4" name="Image 3"/>
          <p:cNvPicPr>
            <a:picLocks noChangeAspect="1"/>
          </p:cNvPicPr>
          <p:nvPr/>
        </p:nvPicPr>
        <p:blipFill>
          <a:blip r:embed="rId2"/>
          <a:stretch>
            <a:fillRect/>
          </a:stretch>
        </p:blipFill>
        <p:spPr>
          <a:xfrm>
            <a:off x="180304" y="1365161"/>
            <a:ext cx="11797048" cy="4559121"/>
          </a:xfrm>
          <a:prstGeom prst="rect">
            <a:avLst/>
          </a:prstGeom>
        </p:spPr>
      </p:pic>
      <p:sp>
        <p:nvSpPr>
          <p:cNvPr id="3" name="Sous-titre 2"/>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316779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Relation forte </a:t>
            </a:r>
            <a:endParaRPr lang="fr-FR" dirty="0"/>
          </a:p>
        </p:txBody>
      </p:sp>
      <p:sp>
        <p:nvSpPr>
          <p:cNvPr id="3" name="Espace réservé du contenu 2"/>
          <p:cNvSpPr>
            <a:spLocks noGrp="1"/>
          </p:cNvSpPr>
          <p:nvPr>
            <p:ph idx="1"/>
          </p:nvPr>
        </p:nvSpPr>
        <p:spPr/>
        <p:txBody>
          <a:bodyPr>
            <a:normAutofit fontScale="92500" lnSpcReduction="10000"/>
          </a:bodyPr>
          <a:lstStyle/>
          <a:p>
            <a:pPr algn="just"/>
            <a:r>
              <a:rPr lang="fr-FR" b="1" dirty="0"/>
              <a:t>ODD6 : Garantir l’accès de tous à l’eau et à l’assainissement et assurer une gestion durable des ressources en eau</a:t>
            </a:r>
            <a:endParaRPr lang="fr-FR" dirty="0"/>
          </a:p>
          <a:p>
            <a:pPr algn="just"/>
            <a:r>
              <a:rPr lang="fr-FR" b="1" dirty="0"/>
              <a:t>ODD7 : Garantir l’accès de tous à des services énergétiques fiables, durables et modernes, à un coût abordable</a:t>
            </a:r>
            <a:endParaRPr lang="fr-FR" dirty="0"/>
          </a:p>
          <a:p>
            <a:pPr algn="just"/>
            <a:r>
              <a:rPr lang="fr-FR" b="1" dirty="0"/>
              <a:t>ODD4 : Assurer l’accès de tous à une éducation de qualité, sur un pied d’égalité, et promouvoir les possibilités d’apprentissage tout au long de la vie</a:t>
            </a:r>
            <a:endParaRPr lang="fr-FR" dirty="0"/>
          </a:p>
          <a:p>
            <a:pPr algn="just"/>
            <a:r>
              <a:rPr lang="fr-FR" b="1" dirty="0"/>
              <a:t>ODD2 : Éliminer la faim, assurer la sécurité alimentaire, améliorer la nutrition et promouvoir l’agriculture durable,</a:t>
            </a:r>
            <a:endParaRPr lang="fr-FR" dirty="0"/>
          </a:p>
          <a:p>
            <a:pPr algn="just"/>
            <a:r>
              <a:rPr lang="fr-FR" b="1" dirty="0"/>
              <a:t>ODD3 : Permettre à tous de vivre en bonne santé et promouvoir le bien-être de tous à tout âge</a:t>
            </a:r>
            <a:endParaRPr lang="fr-FR" dirty="0"/>
          </a:p>
        </p:txBody>
      </p:sp>
    </p:spTree>
    <p:extLst>
      <p:ext uri="{BB962C8B-B14F-4D97-AF65-F5344CB8AC3E}">
        <p14:creationId xmlns:p14="http://schemas.microsoft.com/office/powerpoint/2010/main" val="3032584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Arial Black" panose="020B0A04020102020204" pitchFamily="34" charset="0"/>
              </a:rPr>
              <a:t>Relation moins forte </a:t>
            </a:r>
            <a:endParaRPr lang="fr-FR" dirty="0">
              <a:latin typeface="Arial Black" panose="020B0A04020102020204" pitchFamily="34" charset="0"/>
            </a:endParaRPr>
          </a:p>
        </p:txBody>
      </p:sp>
      <p:sp>
        <p:nvSpPr>
          <p:cNvPr id="3" name="Espace réservé du contenu 2"/>
          <p:cNvSpPr>
            <a:spLocks noGrp="1"/>
          </p:cNvSpPr>
          <p:nvPr>
            <p:ph idx="1"/>
          </p:nvPr>
        </p:nvSpPr>
        <p:spPr/>
        <p:txBody>
          <a:bodyPr>
            <a:normAutofit lnSpcReduction="10000"/>
          </a:bodyPr>
          <a:lstStyle/>
          <a:p>
            <a:pPr algn="just"/>
            <a:r>
              <a:rPr lang="fr-FR" dirty="0"/>
              <a:t>ODD1 : Eliminer l’extrême pauvreté et la faim.</a:t>
            </a:r>
          </a:p>
          <a:p>
            <a:pPr algn="just"/>
            <a:r>
              <a:rPr lang="fr-FR" dirty="0"/>
              <a:t>ODD5 : Parvenir à l’égalité des sexes et autonomiser toutes les femmes et les filles</a:t>
            </a:r>
          </a:p>
          <a:p>
            <a:pPr algn="just"/>
            <a:r>
              <a:rPr lang="fr-FR" dirty="0"/>
              <a:t>ODD8 : Promouvoir une croissance économique soutenue, partagée et durable, le plein emploi productif et un travail décent pour tous</a:t>
            </a:r>
          </a:p>
          <a:p>
            <a:pPr algn="just"/>
            <a:r>
              <a:rPr lang="fr-FR" dirty="0"/>
              <a:t>OO15 : Préserver et restaurer les écosystèmes terrestres (terrestres, marins, forêts, désertification, dégradation des sols)… et mettre fin à l’appauvrissement de la biodiversité</a:t>
            </a:r>
          </a:p>
          <a:p>
            <a:pPr algn="just"/>
            <a:r>
              <a:rPr lang="fr-FR" dirty="0"/>
              <a:t>ODD16 : Promouvoir l’avènement de sociétés pacifiques et ouvertes aux fins du développement durable, assurer l’accès de tous à la justice</a:t>
            </a:r>
          </a:p>
        </p:txBody>
      </p:sp>
    </p:spTree>
    <p:extLst>
      <p:ext uri="{BB962C8B-B14F-4D97-AF65-F5344CB8AC3E}">
        <p14:creationId xmlns:p14="http://schemas.microsoft.com/office/powerpoint/2010/main" val="1324905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r>
              <a:rPr lang="fr-FR" b="1" dirty="0" smtClean="0"/>
              <a:t>Quels attentes par rapport au FECODD</a:t>
            </a:r>
            <a:r>
              <a:rPr lang="fr-FR" dirty="0" smtClean="0"/>
              <a:t> </a:t>
            </a:r>
            <a:endParaRPr lang="fr-FR" dirty="0"/>
          </a:p>
        </p:txBody>
      </p:sp>
      <p:sp>
        <p:nvSpPr>
          <p:cNvPr id="3" name="Espace réservé du contenu 2"/>
          <p:cNvSpPr>
            <a:spLocks noGrp="1"/>
          </p:cNvSpPr>
          <p:nvPr>
            <p:ph idx="1"/>
          </p:nvPr>
        </p:nvSpPr>
        <p:spPr/>
        <p:txBody>
          <a:bodyPr/>
          <a:lstStyle/>
          <a:p>
            <a:r>
              <a:rPr lang="fr-FR" dirty="0" smtClean="0"/>
              <a:t>L’appui </a:t>
            </a:r>
            <a:r>
              <a:rPr lang="fr-FR" dirty="0"/>
              <a:t>technique et logistique pour l’installation du projet. </a:t>
            </a:r>
            <a:endParaRPr lang="fr-FR" dirty="0" smtClean="0"/>
          </a:p>
          <a:p>
            <a:r>
              <a:rPr lang="fr-FR" dirty="0" smtClean="0"/>
              <a:t>Déjà </a:t>
            </a:r>
            <a:r>
              <a:rPr lang="fr-FR" dirty="0"/>
              <a:t>les premiers tests et essais pourraient permettre de construire les premiers locaux devant abriter la structure elle-même. </a:t>
            </a:r>
            <a:endParaRPr lang="fr-FR" dirty="0" smtClean="0"/>
          </a:p>
          <a:p>
            <a:r>
              <a:rPr lang="fr-FR" b="1" dirty="0" smtClean="0"/>
              <a:t>L’</a:t>
            </a:r>
            <a:r>
              <a:rPr lang="fr-FR" b="1" dirty="0" smtClean="0"/>
              <a:t>accompagnement</a:t>
            </a:r>
          </a:p>
          <a:p>
            <a:r>
              <a:rPr lang="fr-FR" dirty="0"/>
              <a:t>Construction de partenariats dans le transfert de technologies. </a:t>
            </a:r>
          </a:p>
          <a:p>
            <a:r>
              <a:rPr lang="fr-FR" dirty="0" smtClean="0"/>
              <a:t>ODD17</a:t>
            </a:r>
            <a:endParaRPr lang="fr-FR" dirty="0"/>
          </a:p>
          <a:p>
            <a:endParaRPr lang="fr-FR" dirty="0"/>
          </a:p>
        </p:txBody>
      </p:sp>
    </p:spTree>
    <p:extLst>
      <p:ext uri="{BB962C8B-B14F-4D97-AF65-F5344CB8AC3E}">
        <p14:creationId xmlns:p14="http://schemas.microsoft.com/office/powerpoint/2010/main" val="3246967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 </a:t>
            </a:r>
            <a:r>
              <a:rPr lang="fr-FR" b="1" dirty="0" smtClean="0">
                <a:latin typeface="Arial Black" panose="020B0A04020102020204" pitchFamily="34" charset="0"/>
              </a:rPr>
              <a:t>Les résultats escomptés</a:t>
            </a:r>
            <a:r>
              <a:rPr lang="fr-FR" b="1" dirty="0" smtClean="0"/>
              <a:t> :</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 </a:t>
            </a:r>
            <a:r>
              <a:rPr lang="fr-FR" sz="3600" b="1" dirty="0"/>
              <a:t>amélioration à moindre cout l’habitat qui est durable,</a:t>
            </a:r>
          </a:p>
          <a:p>
            <a:r>
              <a:rPr lang="fr-FR" sz="3600" b="1" dirty="0"/>
              <a:t>- réduction le chômage des jeunes,</a:t>
            </a:r>
          </a:p>
          <a:p>
            <a:r>
              <a:rPr lang="fr-FR" sz="3600" b="1" dirty="0"/>
              <a:t>- réduction les décrochages scolaires, </a:t>
            </a:r>
          </a:p>
          <a:p>
            <a:r>
              <a:rPr lang="fr-FR" sz="3600" b="1" dirty="0"/>
              <a:t>- combat de l’immigration clandestine, </a:t>
            </a:r>
          </a:p>
          <a:p>
            <a:r>
              <a:rPr lang="fr-FR" sz="3600" b="1" dirty="0"/>
              <a:t>- amélioration des autres éléments du cadre de vie,</a:t>
            </a:r>
          </a:p>
          <a:p>
            <a:r>
              <a:rPr lang="fr-FR" sz="3600" b="1" dirty="0"/>
              <a:t>- vulgarisation des formations des métiers innovants de développement durable,</a:t>
            </a:r>
          </a:p>
          <a:p>
            <a:r>
              <a:rPr lang="fr-FR" sz="3600" b="1" dirty="0"/>
              <a:t>- création des possibilités de formation tout au long de la vie.</a:t>
            </a:r>
          </a:p>
          <a:p>
            <a:endParaRPr lang="fr-FR" sz="3600" b="1" dirty="0"/>
          </a:p>
        </p:txBody>
      </p:sp>
    </p:spTree>
    <p:extLst>
      <p:ext uri="{BB962C8B-B14F-4D97-AF65-F5344CB8AC3E}">
        <p14:creationId xmlns:p14="http://schemas.microsoft.com/office/powerpoint/2010/main" val="1531557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latin typeface="Arial Black" panose="020B0A04020102020204" pitchFamily="34" charset="0"/>
              </a:rPr>
              <a:t>AXES D’ACTION PRIORITAIRES</a:t>
            </a:r>
            <a:endParaRPr lang="fr-FR" dirty="0">
              <a:latin typeface="Arial Black" panose="020B0A04020102020204" pitchFamily="34" charset="0"/>
            </a:endParaRPr>
          </a:p>
        </p:txBody>
      </p:sp>
      <p:sp>
        <p:nvSpPr>
          <p:cNvPr id="3" name="Espace réservé du contenu 2"/>
          <p:cNvSpPr>
            <a:spLocks noGrp="1"/>
          </p:cNvSpPr>
          <p:nvPr>
            <p:ph idx="1"/>
          </p:nvPr>
        </p:nvSpPr>
        <p:spPr/>
        <p:txBody>
          <a:bodyPr/>
          <a:lstStyle/>
          <a:p>
            <a:r>
              <a:rPr lang="fr-FR" dirty="0" smtClean="0"/>
              <a:t>-</a:t>
            </a:r>
            <a:endParaRPr lang="fr-FR" dirty="0"/>
          </a:p>
          <a:p>
            <a:pPr algn="just"/>
            <a:r>
              <a:rPr lang="fr-FR" sz="4000" dirty="0"/>
              <a:t>3. Sensibilisation et renforcement des capacités </a:t>
            </a:r>
          </a:p>
          <a:p>
            <a:pPr algn="just"/>
            <a:r>
              <a:rPr lang="fr-FR" sz="4000" dirty="0"/>
              <a:t>4. Formation et autonomisation des jeunes et rattrapage des décrochages scolaires  </a:t>
            </a:r>
          </a:p>
          <a:p>
            <a:pPr algn="just"/>
            <a:r>
              <a:rPr lang="fr-FR" sz="4000" dirty="0"/>
              <a:t>5. Accélération de l’action au niveau local </a:t>
            </a:r>
          </a:p>
          <a:p>
            <a:endParaRPr lang="fr-FR" dirty="0"/>
          </a:p>
        </p:txBody>
      </p:sp>
    </p:spTree>
    <p:extLst>
      <p:ext uri="{BB962C8B-B14F-4D97-AF65-F5344CB8AC3E}">
        <p14:creationId xmlns:p14="http://schemas.microsoft.com/office/powerpoint/2010/main" val="2348607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93184"/>
            <a:ext cx="10515600" cy="824248"/>
          </a:xfrm>
        </p:spPr>
        <p:txBody>
          <a:bodyPr/>
          <a:lstStyle/>
          <a:p>
            <a:pPr algn="ctr"/>
            <a:r>
              <a:rPr lang="fr-FR" b="1" dirty="0" smtClean="0">
                <a:latin typeface="Arial Black" panose="020B0A04020102020204" pitchFamily="34" charset="0"/>
              </a:rPr>
              <a:t>Contexte</a:t>
            </a:r>
            <a:endParaRPr lang="fr-FR" dirty="0">
              <a:latin typeface="Arial Black" panose="020B0A04020102020204" pitchFamily="34" charset="0"/>
            </a:endParaRPr>
          </a:p>
        </p:txBody>
      </p:sp>
      <p:sp>
        <p:nvSpPr>
          <p:cNvPr id="3" name="Espace réservé du contenu 2"/>
          <p:cNvSpPr>
            <a:spLocks noGrp="1"/>
          </p:cNvSpPr>
          <p:nvPr>
            <p:ph idx="1"/>
          </p:nvPr>
        </p:nvSpPr>
        <p:spPr>
          <a:xfrm>
            <a:off x="838200" y="1339403"/>
            <a:ext cx="10515600" cy="4837560"/>
          </a:xfrm>
        </p:spPr>
        <p:txBody>
          <a:bodyPr>
            <a:normAutofit fontScale="85000" lnSpcReduction="20000"/>
          </a:bodyPr>
          <a:lstStyle/>
          <a:p>
            <a:pPr algn="just"/>
            <a:r>
              <a:rPr lang="fr-FR" dirty="0"/>
              <a:t>- </a:t>
            </a:r>
            <a:r>
              <a:rPr lang="fr-FR" dirty="0" smtClean="0"/>
              <a:t> </a:t>
            </a:r>
            <a:r>
              <a:rPr lang="fr-FR" b="1" dirty="0" smtClean="0"/>
              <a:t>La </a:t>
            </a:r>
            <a:r>
              <a:rPr lang="fr-FR" b="1" dirty="0"/>
              <a:t>cherté du matériel de </a:t>
            </a:r>
            <a:r>
              <a:rPr lang="fr-FR" b="1" dirty="0" smtClean="0"/>
              <a:t>construction,</a:t>
            </a:r>
          </a:p>
          <a:p>
            <a:pPr algn="just"/>
            <a:r>
              <a:rPr lang="fr-FR" b="1" dirty="0" smtClean="0"/>
              <a:t>- </a:t>
            </a:r>
            <a:r>
              <a:rPr lang="fr-FR" dirty="0" smtClean="0"/>
              <a:t> </a:t>
            </a:r>
            <a:r>
              <a:rPr lang="fr-FR" b="1" dirty="0" smtClean="0"/>
              <a:t>L</a:t>
            </a:r>
            <a:r>
              <a:rPr lang="fr-FR" b="1" dirty="0" smtClean="0"/>
              <a:t>es </a:t>
            </a:r>
            <a:r>
              <a:rPr lang="fr-FR" b="1" dirty="0"/>
              <a:t>conditions </a:t>
            </a:r>
            <a:r>
              <a:rPr lang="fr-FR" b="1" dirty="0"/>
              <a:t>difficiles et parfois impossible d’accès </a:t>
            </a:r>
            <a:r>
              <a:rPr lang="fr-FR" b="1" dirty="0"/>
              <a:t>à la propriété foncière et domaniale </a:t>
            </a:r>
            <a:r>
              <a:rPr lang="fr-FR" b="1" dirty="0" smtClean="0"/>
              <a:t>difficile.</a:t>
            </a:r>
            <a:r>
              <a:rPr lang="fr-FR" dirty="0" smtClean="0"/>
              <a:t> </a:t>
            </a:r>
          </a:p>
          <a:p>
            <a:pPr algn="just"/>
            <a:r>
              <a:rPr lang="fr-FR" dirty="0" smtClean="0"/>
              <a:t>-  impact négatif </a:t>
            </a:r>
            <a:r>
              <a:rPr lang="fr-FR" dirty="0"/>
              <a:t>de la qualité des </a:t>
            </a:r>
            <a:r>
              <a:rPr lang="fr-FR" dirty="0" smtClean="0"/>
              <a:t>habitats des populations’</a:t>
            </a:r>
          </a:p>
          <a:p>
            <a:pPr algn="just"/>
            <a:r>
              <a:rPr lang="fr-FR" dirty="0" smtClean="0"/>
              <a:t>- fragilisation </a:t>
            </a:r>
            <a:r>
              <a:rPr lang="fr-FR" dirty="0" smtClean="0"/>
              <a:t> de l’existence et de </a:t>
            </a:r>
            <a:r>
              <a:rPr lang="fr-FR" dirty="0"/>
              <a:t>la vie </a:t>
            </a:r>
            <a:r>
              <a:rPr lang="fr-FR" dirty="0" smtClean="0"/>
              <a:t>quotidienne des populations,</a:t>
            </a:r>
          </a:p>
          <a:p>
            <a:pPr algn="just"/>
            <a:r>
              <a:rPr lang="fr-FR" dirty="0" smtClean="0"/>
              <a:t>- </a:t>
            </a:r>
            <a:r>
              <a:rPr lang="fr-FR" dirty="0" smtClean="0"/>
              <a:t>exposition </a:t>
            </a:r>
            <a:r>
              <a:rPr lang="fr-FR" dirty="0"/>
              <a:t>aux dangers, intempéries et maladies diverses. </a:t>
            </a:r>
            <a:endParaRPr lang="fr-FR" dirty="0" smtClean="0"/>
          </a:p>
          <a:p>
            <a:pPr algn="just"/>
            <a:r>
              <a:rPr lang="fr-FR" dirty="0"/>
              <a:t>- </a:t>
            </a:r>
            <a:r>
              <a:rPr lang="fr-FR" dirty="0" smtClean="0"/>
              <a:t>dépendance des </a:t>
            </a:r>
            <a:r>
              <a:rPr lang="fr-FR" dirty="0"/>
              <a:t>populations </a:t>
            </a:r>
            <a:r>
              <a:rPr lang="fr-FR" dirty="0" smtClean="0"/>
              <a:t>et </a:t>
            </a:r>
            <a:r>
              <a:rPr lang="fr-FR" dirty="0"/>
              <a:t>partant </a:t>
            </a:r>
            <a:r>
              <a:rPr lang="fr-FR" dirty="0" smtClean="0"/>
              <a:t>incapacité  </a:t>
            </a:r>
            <a:r>
              <a:rPr lang="fr-FR" dirty="0"/>
              <a:t>à s’autonomiser sur les plans réflexif et matériel. </a:t>
            </a:r>
            <a:endParaRPr lang="fr-FR" dirty="0" smtClean="0"/>
          </a:p>
          <a:p>
            <a:pPr algn="just"/>
            <a:r>
              <a:rPr lang="fr-FR" dirty="0" smtClean="0"/>
              <a:t>- </a:t>
            </a:r>
            <a:r>
              <a:rPr lang="fr-FR" b="1" dirty="0" smtClean="0"/>
              <a:t>capacitation des populations à </a:t>
            </a:r>
            <a:r>
              <a:rPr lang="fr-FR" b="1" dirty="0"/>
              <a:t>se donner </a:t>
            </a:r>
            <a:r>
              <a:rPr lang="fr-FR" b="1" dirty="0" smtClean="0"/>
              <a:t>une </a:t>
            </a:r>
            <a:r>
              <a:rPr lang="fr-FR" b="1" dirty="0"/>
              <a:t>réflexion critique et </a:t>
            </a:r>
            <a:r>
              <a:rPr lang="fr-FR" b="1" dirty="0" smtClean="0"/>
              <a:t>une </a:t>
            </a:r>
            <a:r>
              <a:rPr lang="fr-FR" b="1" dirty="0"/>
              <a:t>organisation autonomes pour se donner les moyens de se bâtir des habitats écologiques durables à un coût abordable et en vue d’une vie autonome, saine et épanouie.</a:t>
            </a:r>
            <a:r>
              <a:rPr lang="fr-FR" dirty="0"/>
              <a:t>  Promouvoir un habitat qui tienne compte de l’</a:t>
            </a:r>
            <a:r>
              <a:rPr lang="fr-FR" dirty="0" err="1"/>
              <a:t>anthropocène</a:t>
            </a:r>
            <a:r>
              <a:rPr lang="fr-FR" dirty="0"/>
              <a:t> durable</a:t>
            </a:r>
          </a:p>
          <a:p>
            <a:pPr algn="just"/>
            <a:r>
              <a:rPr lang="fr-FR" dirty="0"/>
              <a:t>- </a:t>
            </a:r>
            <a:r>
              <a:rPr lang="fr-FR" b="1" dirty="0"/>
              <a:t>Lieu </a:t>
            </a:r>
            <a:r>
              <a:rPr lang="fr-FR" dirty="0"/>
              <a:t>: La région de l’Ouest-Cameroun</a:t>
            </a:r>
          </a:p>
          <a:p>
            <a:endParaRPr lang="fr-FR" dirty="0"/>
          </a:p>
        </p:txBody>
      </p:sp>
    </p:spTree>
    <p:extLst>
      <p:ext uri="{BB962C8B-B14F-4D97-AF65-F5344CB8AC3E}">
        <p14:creationId xmlns:p14="http://schemas.microsoft.com/office/powerpoint/2010/main" val="692180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latin typeface="Arial Black" panose="020B0A04020102020204" pitchFamily="34" charset="0"/>
              </a:rPr>
              <a:t>Type de projet</a:t>
            </a:r>
            <a:endParaRPr lang="fr-FR" dirty="0">
              <a:latin typeface="Arial Black" panose="020B0A04020102020204" pitchFamily="34" charset="0"/>
            </a:endParaRPr>
          </a:p>
        </p:txBody>
      </p:sp>
      <p:sp>
        <p:nvSpPr>
          <p:cNvPr id="3" name="Espace réservé du contenu 2"/>
          <p:cNvSpPr>
            <a:spLocks noGrp="1"/>
          </p:cNvSpPr>
          <p:nvPr>
            <p:ph idx="1"/>
          </p:nvPr>
        </p:nvSpPr>
        <p:spPr/>
        <p:txBody>
          <a:bodyPr/>
          <a:lstStyle/>
          <a:p>
            <a:pPr algn="just"/>
            <a:r>
              <a:rPr lang="fr-FR" sz="3600" b="1" dirty="0"/>
              <a:t>Formation des jeunes et </a:t>
            </a:r>
            <a:r>
              <a:rPr lang="fr-FR" sz="3600" b="1" dirty="0" smtClean="0"/>
              <a:t>adultes,</a:t>
            </a:r>
          </a:p>
          <a:p>
            <a:pPr algn="just"/>
            <a:r>
              <a:rPr lang="fr-FR" sz="3600" b="1" dirty="0" smtClean="0"/>
              <a:t>R</a:t>
            </a:r>
            <a:r>
              <a:rPr lang="fr-FR" sz="3600" b="1" dirty="0" smtClean="0"/>
              <a:t>enforcement </a:t>
            </a:r>
            <a:r>
              <a:rPr lang="fr-FR" sz="3600" b="1" dirty="0"/>
              <a:t>des capacités des </a:t>
            </a:r>
            <a:r>
              <a:rPr lang="fr-FR" sz="3600" b="1" dirty="0" smtClean="0"/>
              <a:t>jeunes et adultes </a:t>
            </a:r>
            <a:r>
              <a:rPr lang="fr-FR" sz="3600" b="1" dirty="0"/>
              <a:t>dans la construction et la promotion d’un habitat </a:t>
            </a:r>
            <a:r>
              <a:rPr lang="fr-FR" sz="3600" b="1" dirty="0" smtClean="0"/>
              <a:t>durable et </a:t>
            </a:r>
            <a:r>
              <a:rPr lang="fr-FR" sz="3600" b="1" dirty="0"/>
              <a:t>d’un environnement écologique, économique et durable en vue de les stabiliser pour réduire le taux </a:t>
            </a:r>
            <a:r>
              <a:rPr lang="fr-FR" sz="3600" b="1" dirty="0" smtClean="0"/>
              <a:t>de décrochage </a:t>
            </a:r>
            <a:r>
              <a:rPr lang="fr-FR" sz="3600" b="1" dirty="0" smtClean="0"/>
              <a:t>scolaire, de chômage et </a:t>
            </a:r>
            <a:r>
              <a:rPr lang="fr-FR" sz="3600" b="1" dirty="0" smtClean="0"/>
              <a:t>d’émigration </a:t>
            </a:r>
            <a:r>
              <a:rPr lang="fr-FR" sz="3600" b="1" dirty="0"/>
              <a:t>clandestine</a:t>
            </a:r>
            <a:r>
              <a:rPr lang="fr-FR" b="1" dirty="0"/>
              <a:t>.</a:t>
            </a:r>
            <a:endParaRPr lang="fr-FR" dirty="0"/>
          </a:p>
        </p:txBody>
      </p:sp>
    </p:spTree>
    <p:extLst>
      <p:ext uri="{BB962C8B-B14F-4D97-AF65-F5344CB8AC3E}">
        <p14:creationId xmlns:p14="http://schemas.microsoft.com/office/powerpoint/2010/main" val="831440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974278"/>
          </a:xfrm>
        </p:spPr>
        <p:txBody>
          <a:bodyPr/>
          <a:lstStyle/>
          <a:p>
            <a:pPr algn="ctr"/>
            <a:r>
              <a:rPr lang="fr-FR" dirty="0">
                <a:latin typeface="Arial Black" panose="020B0A04020102020204" pitchFamily="34" charset="0"/>
              </a:rPr>
              <a:t>Objectif général du projet</a:t>
            </a:r>
          </a:p>
        </p:txBody>
      </p:sp>
      <p:sp>
        <p:nvSpPr>
          <p:cNvPr id="3" name="Espace réservé du contenu 2"/>
          <p:cNvSpPr>
            <a:spLocks noGrp="1"/>
          </p:cNvSpPr>
          <p:nvPr>
            <p:ph idx="1"/>
          </p:nvPr>
        </p:nvSpPr>
        <p:spPr>
          <a:xfrm>
            <a:off x="838200" y="1825624"/>
            <a:ext cx="10515600" cy="4600933"/>
          </a:xfrm>
        </p:spPr>
        <p:txBody>
          <a:bodyPr/>
          <a:lstStyle/>
          <a:p>
            <a:pPr algn="just"/>
            <a:r>
              <a:rPr lang="fr-FR" dirty="0"/>
              <a:t>Promouvoir un habitat écologique, économique et durable en  formant les jeunes </a:t>
            </a:r>
            <a:r>
              <a:rPr lang="fr-FR" dirty="0" smtClean="0"/>
              <a:t>et autres adultes à </a:t>
            </a:r>
            <a:r>
              <a:rPr lang="fr-FR" dirty="0"/>
              <a:t>la fabrication mécanique et à la pose des briques stabilisées ou cuites, à la production de l’énergie renouvelable,  à l’assainissement de l’eau et de l’environnement, </a:t>
            </a:r>
            <a:r>
              <a:rPr lang="fr-FR" dirty="0"/>
              <a:t>à </a:t>
            </a:r>
            <a:r>
              <a:rPr lang="fr-FR" dirty="0" smtClean="0"/>
              <a:t>la fabrication du charbon écologique, à </a:t>
            </a:r>
            <a:r>
              <a:rPr lang="fr-FR" dirty="0"/>
              <a:t>la protection de l’environnement par le reboisement. </a:t>
            </a:r>
            <a:endParaRPr lang="fr-FR" dirty="0" smtClean="0"/>
          </a:p>
          <a:p>
            <a:pPr algn="just"/>
            <a:r>
              <a:rPr lang="fr-FR" b="1" dirty="0" smtClean="0"/>
              <a:t>Combattre </a:t>
            </a:r>
            <a:r>
              <a:rPr lang="fr-FR" b="1" dirty="0"/>
              <a:t>le décrochage scolaire, réduire le chômage et l’émigration clandestine en mettant à la disposition des populations de la région de l’ouest en particulier et du Cameroun en général, un habitat écologique abordable sur le plan économique, décent et durable.</a:t>
            </a:r>
            <a:endParaRPr lang="fr-FR" dirty="0"/>
          </a:p>
        </p:txBody>
      </p:sp>
    </p:spTree>
    <p:extLst>
      <p:ext uri="{BB962C8B-B14F-4D97-AF65-F5344CB8AC3E}">
        <p14:creationId xmlns:p14="http://schemas.microsoft.com/office/powerpoint/2010/main" val="2008826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latin typeface="Arial Black" panose="020B0A04020102020204" pitchFamily="34" charset="0"/>
              </a:rPr>
              <a:t>Points forts du projet</a:t>
            </a:r>
            <a:endParaRPr lang="fr-FR" dirty="0">
              <a:latin typeface="Arial Black" panose="020B0A04020102020204" pitchFamily="34" charset="0"/>
            </a:endParaRPr>
          </a:p>
        </p:txBody>
      </p:sp>
      <p:sp>
        <p:nvSpPr>
          <p:cNvPr id="3" name="Espace réservé du contenu 2"/>
          <p:cNvSpPr>
            <a:spLocks noGrp="1"/>
          </p:cNvSpPr>
          <p:nvPr>
            <p:ph idx="1"/>
          </p:nvPr>
        </p:nvSpPr>
        <p:spPr/>
        <p:txBody>
          <a:bodyPr>
            <a:normAutofit fontScale="92500" lnSpcReduction="20000"/>
          </a:bodyPr>
          <a:lstStyle/>
          <a:p>
            <a:pPr algn="just"/>
            <a:r>
              <a:rPr lang="fr-FR" dirty="0"/>
              <a:t>- Disponibilité de l’Expertise technique,</a:t>
            </a:r>
          </a:p>
          <a:p>
            <a:pPr algn="just"/>
            <a:r>
              <a:rPr lang="fr-FR" dirty="0"/>
              <a:t>- Disponibilité des matières premières,           </a:t>
            </a:r>
          </a:p>
          <a:p>
            <a:pPr algn="just"/>
            <a:r>
              <a:rPr lang="fr-FR" dirty="0"/>
              <a:t>- Contexte adapté avec matériel de construction assez cher en ce qui concerne principalement le sable, le fer, le ciment et le bois. </a:t>
            </a:r>
          </a:p>
          <a:p>
            <a:pPr algn="just"/>
            <a:r>
              <a:rPr lang="fr-FR" dirty="0" smtClean="0"/>
              <a:t>Proposition aux </a:t>
            </a:r>
            <a:r>
              <a:rPr lang="fr-FR" dirty="0"/>
              <a:t>populations des possibilités de construction avec les matériaux locaux améliorés ou avec des quantités réduites de ce matériel cher pour un habitat décent, écologique, économique et durable avec énergie renouvelable et eau potable.  Un habitat qui protège l’environnement avec une technologie peut être vulgarisé à un coût abordable dans un contexte d’agriculture et d’élevage écologiques.</a:t>
            </a:r>
          </a:p>
          <a:p>
            <a:pPr algn="just"/>
            <a:r>
              <a:rPr lang="fr-FR" dirty="0"/>
              <a:t>Le caractère essentiel du transfert de technologies diverses pouvant s’opérer dans le renforcement de capacités et compétences dans le contexte particulier de la société des savoirs.</a:t>
            </a:r>
          </a:p>
        </p:txBody>
      </p:sp>
    </p:spTree>
    <p:extLst>
      <p:ext uri="{BB962C8B-B14F-4D97-AF65-F5344CB8AC3E}">
        <p14:creationId xmlns:p14="http://schemas.microsoft.com/office/powerpoint/2010/main" val="3904876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77939" y="592428"/>
            <a:ext cx="11480472" cy="2917535"/>
          </a:xfrm>
        </p:spPr>
        <p:txBody>
          <a:bodyPr>
            <a:normAutofit/>
          </a:bodyPr>
          <a:lstStyle/>
          <a:p>
            <a:r>
              <a:rPr lang="fr-FR" sz="4400" b="1" dirty="0" smtClean="0"/>
              <a:t>Briques                                       plaque </a:t>
            </a:r>
            <a:r>
              <a:rPr lang="fr-FR" sz="4400" b="1" dirty="0"/>
              <a:t>solaire </a:t>
            </a:r>
          </a:p>
        </p:txBody>
      </p:sp>
      <p:pic>
        <p:nvPicPr>
          <p:cNvPr id="5" name="Image 4"/>
          <p:cNvPicPr>
            <a:picLocks noChangeAspect="1"/>
          </p:cNvPicPr>
          <p:nvPr/>
        </p:nvPicPr>
        <p:blipFill>
          <a:blip r:embed="rId2"/>
          <a:stretch>
            <a:fillRect/>
          </a:stretch>
        </p:blipFill>
        <p:spPr>
          <a:xfrm>
            <a:off x="8603088" y="166791"/>
            <a:ext cx="2923504" cy="2416215"/>
          </a:xfrm>
          <a:prstGeom prst="rect">
            <a:avLst/>
          </a:prstGeom>
        </p:spPr>
      </p:pic>
      <p:pic>
        <p:nvPicPr>
          <p:cNvPr id="6" name="Image 5"/>
          <p:cNvPicPr>
            <a:picLocks noChangeAspect="1"/>
          </p:cNvPicPr>
          <p:nvPr/>
        </p:nvPicPr>
        <p:blipFill>
          <a:blip r:embed="rId3"/>
          <a:stretch>
            <a:fillRect/>
          </a:stretch>
        </p:blipFill>
        <p:spPr>
          <a:xfrm>
            <a:off x="850007" y="4030478"/>
            <a:ext cx="5077534" cy="2638793"/>
          </a:xfrm>
          <a:prstGeom prst="rect">
            <a:avLst/>
          </a:prstGeom>
        </p:spPr>
      </p:pic>
      <p:sp>
        <p:nvSpPr>
          <p:cNvPr id="3" name="Sous-titre 2"/>
          <p:cNvSpPr>
            <a:spLocks noGrp="1"/>
          </p:cNvSpPr>
          <p:nvPr>
            <p:ph type="subTitle" idx="1"/>
          </p:nvPr>
        </p:nvSpPr>
        <p:spPr>
          <a:xfrm>
            <a:off x="1524000" y="3602038"/>
            <a:ext cx="10092744" cy="1655762"/>
          </a:xfrm>
        </p:spPr>
        <p:txBody>
          <a:bodyPr>
            <a:normAutofit/>
          </a:bodyPr>
          <a:lstStyle/>
          <a:p>
            <a:pPr algn="l"/>
            <a:r>
              <a:rPr lang="fr-FR" sz="4400" dirty="0" smtClean="0"/>
              <a:t>Energie éolienne                Puits et forages </a:t>
            </a:r>
            <a:endParaRPr lang="fr-FR" sz="4400" dirty="0"/>
          </a:p>
        </p:txBody>
      </p:sp>
      <p:pic>
        <p:nvPicPr>
          <p:cNvPr id="4" name="Image 3"/>
          <p:cNvPicPr>
            <a:picLocks noChangeAspect="1"/>
          </p:cNvPicPr>
          <p:nvPr/>
        </p:nvPicPr>
        <p:blipFill>
          <a:blip r:embed="rId4"/>
          <a:stretch>
            <a:fillRect/>
          </a:stretch>
        </p:blipFill>
        <p:spPr>
          <a:xfrm>
            <a:off x="471123" y="759854"/>
            <a:ext cx="7154273" cy="2266681"/>
          </a:xfrm>
          <a:prstGeom prst="rect">
            <a:avLst/>
          </a:prstGeom>
        </p:spPr>
      </p:pic>
      <p:pic>
        <p:nvPicPr>
          <p:cNvPr id="7" name="Image 6" descr="http://www.wikiwater.fr/IMG/UserFiles/Images/art-28-5.jpg"/>
          <p:cNvPicPr/>
          <p:nvPr/>
        </p:nvPicPr>
        <p:blipFill>
          <a:blip r:embed="rId5">
            <a:extLst>
              <a:ext uri="{28A0092B-C50C-407E-A947-70E740481C1C}">
                <a14:useLocalDpi xmlns:a14="http://schemas.microsoft.com/office/drawing/2010/main" val="0"/>
              </a:ext>
            </a:extLst>
          </a:blip>
          <a:srcRect/>
          <a:stretch>
            <a:fillRect/>
          </a:stretch>
        </p:blipFill>
        <p:spPr bwMode="auto">
          <a:xfrm>
            <a:off x="7390201" y="4275786"/>
            <a:ext cx="3951792" cy="2393485"/>
          </a:xfrm>
          <a:prstGeom prst="rect">
            <a:avLst/>
          </a:prstGeom>
          <a:noFill/>
          <a:ln>
            <a:noFill/>
          </a:ln>
        </p:spPr>
      </p:pic>
    </p:spTree>
    <p:extLst>
      <p:ext uri="{BB962C8B-B14F-4D97-AF65-F5344CB8AC3E}">
        <p14:creationId xmlns:p14="http://schemas.microsoft.com/office/powerpoint/2010/main" val="3778091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2609894"/>
          </a:xfrm>
        </p:spPr>
        <p:txBody>
          <a:bodyPr>
            <a:noAutofit/>
          </a:bodyPr>
          <a:lstStyle/>
          <a:p>
            <a:r>
              <a:rPr lang="fr-FR" sz="3200" dirty="0" smtClean="0"/>
              <a:t/>
            </a:r>
            <a:br>
              <a:rPr lang="fr-FR" sz="3200" dirty="0" smtClean="0"/>
            </a:br>
            <a:r>
              <a:rPr lang="fr-FR" sz="3200" dirty="0" smtClean="0">
                <a:latin typeface="Arial Black" panose="020B0A04020102020204" pitchFamily="34" charset="0"/>
              </a:rPr>
              <a:t>Localisation</a:t>
            </a:r>
            <a:r>
              <a:rPr lang="fr-FR" sz="3200" dirty="0" smtClean="0"/>
              <a:t/>
            </a:r>
            <a:br>
              <a:rPr lang="fr-FR" sz="3200" dirty="0" smtClean="0"/>
            </a:br>
            <a:r>
              <a:rPr lang="fr-FR" sz="3200" dirty="0" smtClean="0"/>
              <a:t>Le projet sera installé sur un terrain de  5500 m2 à la sortie de  la ville de  Dschang (Ville qui héberge le centre climatique) dans la région de l’Ouest du Cameroun, sur l’axe </a:t>
            </a:r>
            <a:r>
              <a:rPr lang="fr-FR" sz="3200" dirty="0" err="1" smtClean="0"/>
              <a:t>Santchou</a:t>
            </a:r>
            <a:r>
              <a:rPr lang="fr-FR" sz="3200" dirty="0" smtClean="0"/>
              <a:t>-Dschang, à côté de la station BOCOM</a:t>
            </a:r>
            <a:br>
              <a:rPr lang="fr-FR" sz="3200" dirty="0" smtClean="0"/>
            </a:br>
            <a:endParaRPr lang="fr-FR" sz="3200" dirty="0"/>
          </a:p>
        </p:txBody>
      </p:sp>
      <p:sp>
        <p:nvSpPr>
          <p:cNvPr id="3" name="Espace réservé du contenu 2"/>
          <p:cNvSpPr>
            <a:spLocks noGrp="1"/>
          </p:cNvSpPr>
          <p:nvPr>
            <p:ph idx="1"/>
          </p:nvPr>
        </p:nvSpPr>
        <p:spPr>
          <a:xfrm>
            <a:off x="838200" y="2975019"/>
            <a:ext cx="10515600" cy="3201943"/>
          </a:xfrm>
        </p:spPr>
        <p:txBody>
          <a:bodyPr>
            <a:normAutofit/>
          </a:bodyPr>
          <a:lstStyle/>
          <a:p>
            <a:endParaRPr lang="fr-FR" dirty="0" smtClean="0"/>
          </a:p>
          <a:p>
            <a:pPr algn="just"/>
            <a:r>
              <a:rPr lang="fr-FR" sz="3600" b="1" dirty="0" smtClean="0"/>
              <a:t>La </a:t>
            </a:r>
            <a:r>
              <a:rPr lang="fr-FR" sz="3600" b="1" dirty="0"/>
              <a:t>(les) communauté(s) cible (s) impliquée(s</a:t>
            </a:r>
            <a:r>
              <a:rPr lang="fr-FR" sz="3600" b="1" dirty="0" smtClean="0"/>
              <a:t>)</a:t>
            </a:r>
          </a:p>
          <a:p>
            <a:pPr algn="just"/>
            <a:r>
              <a:rPr lang="fr-FR" sz="3600" dirty="0" smtClean="0"/>
              <a:t>Les populations </a:t>
            </a:r>
            <a:r>
              <a:rPr lang="fr-FR" sz="3600" dirty="0"/>
              <a:t>du département de la </a:t>
            </a:r>
            <a:r>
              <a:rPr lang="fr-FR" sz="3600" dirty="0" err="1"/>
              <a:t>Menoua</a:t>
            </a:r>
            <a:r>
              <a:rPr lang="fr-FR" sz="3600" dirty="0"/>
              <a:t>, ensuite celles de la Région de l’Ouest, et enfin celles du Cameroun. Les couches pauvres et moyennes sont les premières cibles</a:t>
            </a:r>
          </a:p>
        </p:txBody>
      </p:sp>
    </p:spTree>
    <p:extLst>
      <p:ext uri="{BB962C8B-B14F-4D97-AF65-F5344CB8AC3E}">
        <p14:creationId xmlns:p14="http://schemas.microsoft.com/office/powerpoint/2010/main" val="2450600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76518" y="365125"/>
            <a:ext cx="10877282" cy="961399"/>
          </a:xfrm>
        </p:spPr>
        <p:txBody>
          <a:bodyPr/>
          <a:lstStyle/>
          <a:p>
            <a:pPr algn="ctr"/>
            <a:r>
              <a:rPr lang="fr-FR" b="1" dirty="0"/>
              <a:t>La Pertinence du projet</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862917206"/>
              </p:ext>
            </p:extLst>
          </p:nvPr>
        </p:nvGraphicFramePr>
        <p:xfrm>
          <a:off x="0" y="1159099"/>
          <a:ext cx="12192000" cy="5698901"/>
        </p:xfrm>
        <a:graphic>
          <a:graphicData uri="http://schemas.openxmlformats.org/drawingml/2006/table">
            <a:tbl>
              <a:tblPr firstRow="1" firstCol="1" bandRow="1">
                <a:tableStyleId>{5C22544A-7EE6-4342-B048-85BDC9FD1C3A}</a:tableStyleId>
              </a:tblPr>
              <a:tblGrid>
                <a:gridCol w="12192000"/>
              </a:tblGrid>
              <a:tr h="5698901">
                <a:tc>
                  <a:txBody>
                    <a:bodyPr/>
                    <a:lstStyle/>
                    <a:p>
                      <a:pPr algn="just"/>
                      <a:r>
                        <a:rPr lang="fr-FR" sz="2400" b="1" kern="1200" dirty="0" smtClean="0">
                          <a:solidFill>
                            <a:schemeClr val="tx1"/>
                          </a:solidFill>
                          <a:effectLst/>
                          <a:latin typeface="+mn-lt"/>
                          <a:ea typeface="+mn-ea"/>
                          <a:cs typeface="+mn-cs"/>
                        </a:rPr>
                        <a:t>Agenda ODD2030</a:t>
                      </a:r>
                    </a:p>
                    <a:p>
                      <a:pPr marL="342900" indent="-342900" algn="just">
                        <a:buFontTx/>
                        <a:buChar char="-"/>
                      </a:pPr>
                      <a:r>
                        <a:rPr lang="fr-FR" sz="2400" b="1" kern="1200" dirty="0" smtClean="0">
                          <a:solidFill>
                            <a:schemeClr val="tx1"/>
                          </a:solidFill>
                          <a:effectLst/>
                          <a:latin typeface="+mn-lt"/>
                          <a:ea typeface="+mn-ea"/>
                          <a:cs typeface="+mn-cs"/>
                        </a:rPr>
                        <a:t>les ODD : </a:t>
                      </a:r>
                      <a:r>
                        <a:rPr lang="fr-FR" sz="2400" b="1" kern="1200" dirty="0" smtClean="0">
                          <a:solidFill>
                            <a:schemeClr val="tx1"/>
                          </a:solidFill>
                          <a:effectLst/>
                          <a:latin typeface="+mn-lt"/>
                          <a:ea typeface="+mn-ea"/>
                          <a:cs typeface="+mn-cs"/>
                        </a:rPr>
                        <a:t>une priorité mondiale </a:t>
                      </a:r>
                      <a:endParaRPr lang="fr-FR" sz="2400" b="1" kern="1200" dirty="0" smtClean="0">
                        <a:solidFill>
                          <a:schemeClr val="tx1"/>
                        </a:solidFill>
                        <a:effectLst/>
                        <a:latin typeface="+mn-lt"/>
                        <a:ea typeface="+mn-ea"/>
                        <a:cs typeface="+mn-cs"/>
                      </a:endParaRPr>
                    </a:p>
                    <a:p>
                      <a:pPr marL="342900" indent="-342900" algn="just">
                        <a:buFontTx/>
                        <a:buChar char="-"/>
                      </a:pPr>
                      <a:r>
                        <a:rPr lang="fr-FR" sz="2400" b="1" kern="1200" dirty="0" smtClean="0">
                          <a:solidFill>
                            <a:schemeClr val="tx1"/>
                          </a:solidFill>
                          <a:effectLst/>
                          <a:latin typeface="+mn-lt"/>
                          <a:ea typeface="+mn-ea"/>
                          <a:cs typeface="+mn-cs"/>
                        </a:rPr>
                        <a:t>priorité est récupérée </a:t>
                      </a:r>
                      <a:r>
                        <a:rPr lang="fr-FR" sz="2400" b="1" kern="1200" dirty="0" smtClean="0">
                          <a:solidFill>
                            <a:schemeClr val="tx1"/>
                          </a:solidFill>
                          <a:effectLst/>
                          <a:latin typeface="+mn-lt"/>
                          <a:ea typeface="+mn-ea"/>
                          <a:cs typeface="+mn-cs"/>
                        </a:rPr>
                        <a:t>par le gouvernement qui en a fait un de ses chevaux de bataille pour promouvoir la généralisation des comportements écologiques, l’utilisation des matériaux locaux ou de récupération,   l’utilisation de l’énergie renouvelable et l’utilisation des objets et matériels biodégradables. </a:t>
                      </a:r>
                    </a:p>
                    <a:p>
                      <a:pPr algn="just"/>
                      <a:r>
                        <a:rPr lang="fr-FR" sz="2400" b="1" kern="1200" dirty="0" smtClean="0">
                          <a:solidFill>
                            <a:schemeClr val="tx1"/>
                          </a:solidFill>
                          <a:effectLst/>
                          <a:latin typeface="+mn-lt"/>
                          <a:ea typeface="+mn-ea"/>
                          <a:cs typeface="+mn-cs"/>
                        </a:rPr>
                        <a:t>-</a:t>
                      </a:r>
                      <a:r>
                        <a:rPr lang="fr-FR" sz="2400" b="1" kern="1200" baseline="0" dirty="0" smtClean="0">
                          <a:solidFill>
                            <a:schemeClr val="tx1"/>
                          </a:solidFill>
                          <a:effectLst/>
                          <a:latin typeface="+mn-lt"/>
                          <a:ea typeface="+mn-ea"/>
                          <a:cs typeface="+mn-cs"/>
                        </a:rPr>
                        <a:t> </a:t>
                      </a:r>
                      <a:r>
                        <a:rPr lang="fr-FR" sz="2400" b="1" kern="1200" dirty="0" smtClean="0">
                          <a:solidFill>
                            <a:schemeClr val="tx1"/>
                          </a:solidFill>
                          <a:effectLst/>
                          <a:latin typeface="+mn-lt"/>
                          <a:ea typeface="+mn-ea"/>
                          <a:cs typeface="+mn-cs"/>
                        </a:rPr>
                        <a:t>la </a:t>
                      </a:r>
                      <a:r>
                        <a:rPr lang="fr-FR" sz="2400" b="1" kern="1200" dirty="0" smtClean="0">
                          <a:solidFill>
                            <a:schemeClr val="tx1"/>
                          </a:solidFill>
                          <a:effectLst/>
                          <a:latin typeface="+mn-lt"/>
                          <a:ea typeface="+mn-ea"/>
                          <a:cs typeface="+mn-cs"/>
                        </a:rPr>
                        <a:t>promotion des matériaux locaux occupe une place de choix dans les projets étatiques en vue de la réduction des coûts de construction, du coût de l’énergie par l’utilisation de l’énergie solaire et </a:t>
                      </a:r>
                      <a:r>
                        <a:rPr lang="fr-FR" sz="2400" b="1" kern="1200" dirty="0" smtClean="0">
                          <a:solidFill>
                            <a:schemeClr val="tx1"/>
                          </a:solidFill>
                          <a:effectLst/>
                          <a:latin typeface="+mn-lt"/>
                          <a:ea typeface="+mn-ea"/>
                          <a:cs typeface="+mn-cs"/>
                        </a:rPr>
                        <a:t>du charbon écologique, la </a:t>
                      </a:r>
                      <a:r>
                        <a:rPr lang="fr-FR" sz="2400" b="1" kern="1200" dirty="0" smtClean="0">
                          <a:solidFill>
                            <a:schemeClr val="tx1"/>
                          </a:solidFill>
                          <a:effectLst/>
                          <a:latin typeface="+mn-lt"/>
                          <a:ea typeface="+mn-ea"/>
                          <a:cs typeface="+mn-cs"/>
                        </a:rPr>
                        <a:t>réduction du coût de l’eau à travers l’aménagement des puits et forages, et la protection de l’environnement par le </a:t>
                      </a:r>
                      <a:r>
                        <a:rPr lang="fr-FR" sz="2400" b="1" kern="1200" dirty="0" smtClean="0">
                          <a:solidFill>
                            <a:schemeClr val="tx1"/>
                          </a:solidFill>
                          <a:effectLst/>
                          <a:latin typeface="+mn-lt"/>
                          <a:ea typeface="+mn-ea"/>
                          <a:cs typeface="+mn-cs"/>
                        </a:rPr>
                        <a:t>reboisement et l’occupation </a:t>
                      </a:r>
                      <a:r>
                        <a:rPr lang="fr-FR" sz="2400" b="1" kern="1200" dirty="0" smtClean="0">
                          <a:solidFill>
                            <a:schemeClr val="tx1"/>
                          </a:solidFill>
                          <a:effectLst/>
                          <a:latin typeface="+mn-lt"/>
                          <a:ea typeface="+mn-ea"/>
                          <a:cs typeface="+mn-cs"/>
                        </a:rPr>
                        <a:t>des jeunes.  </a:t>
                      </a:r>
                    </a:p>
                    <a:p>
                      <a:pPr algn="just"/>
                      <a:r>
                        <a:rPr lang="fr-FR" sz="2400" b="1" kern="1200" dirty="0" smtClean="0">
                          <a:solidFill>
                            <a:schemeClr val="tx1"/>
                          </a:solidFill>
                          <a:effectLst/>
                          <a:latin typeface="+mn-lt"/>
                          <a:ea typeface="+mn-ea"/>
                          <a:cs typeface="+mn-cs"/>
                        </a:rPr>
                        <a:t>- Le niveau critique du </a:t>
                      </a:r>
                      <a:r>
                        <a:rPr lang="fr-FR" sz="2400" b="1" kern="1200" dirty="0" smtClean="0">
                          <a:solidFill>
                            <a:schemeClr val="tx1"/>
                          </a:solidFill>
                          <a:effectLst/>
                          <a:latin typeface="+mn-lt"/>
                          <a:ea typeface="+mn-ea"/>
                          <a:cs typeface="+mn-cs"/>
                        </a:rPr>
                        <a:t>chômage des </a:t>
                      </a:r>
                      <a:r>
                        <a:rPr lang="fr-FR" sz="2400" b="1" kern="1200" dirty="0" smtClean="0">
                          <a:solidFill>
                            <a:schemeClr val="tx1"/>
                          </a:solidFill>
                          <a:effectLst/>
                          <a:latin typeface="+mn-lt"/>
                          <a:ea typeface="+mn-ea"/>
                          <a:cs typeface="+mn-cs"/>
                        </a:rPr>
                        <a:t>jeunes,</a:t>
                      </a:r>
                    </a:p>
                    <a:p>
                      <a:pPr algn="just"/>
                      <a:r>
                        <a:rPr lang="fr-FR" sz="2400" b="1" kern="1200" dirty="0" smtClean="0">
                          <a:solidFill>
                            <a:schemeClr val="tx1"/>
                          </a:solidFill>
                          <a:effectLst/>
                          <a:latin typeface="+mn-lt"/>
                          <a:ea typeface="+mn-ea"/>
                          <a:cs typeface="+mn-cs"/>
                        </a:rPr>
                        <a:t>- les </a:t>
                      </a:r>
                      <a:r>
                        <a:rPr lang="fr-FR" sz="2400" b="1" kern="1200" dirty="0" smtClean="0">
                          <a:solidFill>
                            <a:schemeClr val="tx1"/>
                          </a:solidFill>
                          <a:effectLst/>
                          <a:latin typeface="+mn-lt"/>
                          <a:ea typeface="+mn-ea"/>
                          <a:cs typeface="+mn-cs"/>
                        </a:rPr>
                        <a:t>ministères en charge de l’éducation, de la jeunesse et de l’emploi ont pour souci primordial de </a:t>
                      </a:r>
                      <a:r>
                        <a:rPr lang="fr-FR" sz="2400" b="1" kern="1200" dirty="0" smtClean="0">
                          <a:solidFill>
                            <a:schemeClr val="tx1"/>
                          </a:solidFill>
                          <a:effectLst/>
                          <a:latin typeface="+mn-lt"/>
                          <a:ea typeface="+mn-ea"/>
                          <a:cs typeface="+mn-cs"/>
                        </a:rPr>
                        <a:t>réduire le chômage par </a:t>
                      </a:r>
                      <a:r>
                        <a:rPr lang="fr-FR" sz="2400" b="1" kern="1200" dirty="0" smtClean="0">
                          <a:solidFill>
                            <a:schemeClr val="tx1"/>
                          </a:solidFill>
                          <a:effectLst/>
                          <a:latin typeface="+mn-lt"/>
                          <a:ea typeface="+mn-ea"/>
                          <a:cs typeface="+mn-cs"/>
                        </a:rPr>
                        <a:t>la création d’emplois décents, le désœuvrement étant la cause principale de l’émigration clandestine, de la délinquance et de la criminalité.</a:t>
                      </a:r>
                      <a:endParaRPr lang="fr-F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7487300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TotalTime>
  <Words>882</Words>
  <Application>Microsoft Office PowerPoint</Application>
  <PresentationFormat>Grand écran</PresentationFormat>
  <Paragraphs>75</Paragraphs>
  <Slides>15</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15</vt:i4>
      </vt:variant>
    </vt:vector>
  </HeadingPairs>
  <TitlesOfParts>
    <vt:vector size="21" baseType="lpstr">
      <vt:lpstr>Arial</vt:lpstr>
      <vt:lpstr>Arial Black</vt:lpstr>
      <vt:lpstr>Calibri</vt:lpstr>
      <vt:lpstr>Calibri Light</vt:lpstr>
      <vt:lpstr>Times New Roman</vt:lpstr>
      <vt:lpstr>Thème Office</vt:lpstr>
      <vt:lpstr>ODD9 : Sensibilisation, Enseignement et Mise en œuvre dans les territoires. </vt:lpstr>
      <vt:lpstr>AXES D’ACTION PRIORITAIRES</vt:lpstr>
      <vt:lpstr>Contexte</vt:lpstr>
      <vt:lpstr>Type de projet</vt:lpstr>
      <vt:lpstr>Objectif général du projet</vt:lpstr>
      <vt:lpstr>Points forts du projet</vt:lpstr>
      <vt:lpstr>Briques                                       plaque solaire </vt:lpstr>
      <vt:lpstr> Localisation Le projet sera installé sur un terrain de  5500 m2 à la sortie de  la ville de  Dschang (Ville qui héberge le centre climatique) dans la région de l’Ouest du Cameroun, sur l’axe Santchou-Dschang, à côté de la station BOCOM </vt:lpstr>
      <vt:lpstr>La Pertinence du projet</vt:lpstr>
      <vt:lpstr>ODD VISE: ODD 9</vt:lpstr>
      <vt:lpstr>La mise en œuvre de l’ODD9 pour la réduction des risques de catastrophes Rendre les villes plus résilientes Manuel à l’usage des dirigeants des gouvernements locaux, UNESCO,  Une contribution à la Campagne mondiale 2010-2015, Ma ville se prepare </vt:lpstr>
      <vt:lpstr>Relation forte </vt:lpstr>
      <vt:lpstr>Relation moins forte </vt:lpstr>
      <vt:lpstr>- Quels attentes par rapport au FECODD </vt:lpstr>
      <vt:lpstr>- Les résultats escomptés :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ODD9 : Sensibilisation, Enseignement et Mise en œuvre dans les territoires.</dc:title>
  <dc:creator>MR TEMKENG</dc:creator>
  <cp:lastModifiedBy>MR TEMKENG</cp:lastModifiedBy>
  <cp:revision>15</cp:revision>
  <dcterms:created xsi:type="dcterms:W3CDTF">2021-01-19T06:34:56Z</dcterms:created>
  <dcterms:modified xsi:type="dcterms:W3CDTF">2021-01-19T16:59:51Z</dcterms:modified>
</cp:coreProperties>
</file>