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64" r:id="rId4"/>
    <p:sldId id="260" r:id="rId5"/>
    <p:sldId id="257" r:id="rId6"/>
    <p:sldId id="258" r:id="rId7"/>
    <p:sldId id="259" r:id="rId8"/>
    <p:sldId id="261" r:id="rId9"/>
    <p:sldId id="265" r:id="rId10"/>
    <p:sldId id="262" r:id="rId11"/>
    <p:sldId id="266" r:id="rId12"/>
    <p:sldId id="267" r:id="rId13"/>
    <p:sldId id="268" r:id="rId14"/>
    <p:sldId id="269" r:id="rId15"/>
    <p:sldId id="270" r:id="rId16"/>
    <p:sldId id="277" r:id="rId17"/>
    <p:sldId id="271" r:id="rId18"/>
    <p:sldId id="263" r:id="rId19"/>
    <p:sldId id="272" r:id="rId20"/>
    <p:sldId id="276" r:id="rId21"/>
    <p:sldId id="273" r:id="rId22"/>
    <p:sldId id="280"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32" autoAdjust="0"/>
    <p:restoredTop sz="94660"/>
  </p:normalViewPr>
  <p:slideViewPr>
    <p:cSldViewPr>
      <p:cViewPr varScale="1">
        <p:scale>
          <a:sx n="86" d="100"/>
          <a:sy n="86" d="100"/>
        </p:scale>
        <p:origin x="-142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63E07-6C02-425E-9294-C3A608A7FFB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09F5AAFB-FE65-4CAC-9A4B-543D5937FDB7}" type="asst">
      <dgm:prSet phldrT="[Texte]"/>
      <dgm:spPr/>
      <dgm:t>
        <a:bodyPr/>
        <a:lstStyle/>
        <a:p>
          <a:r>
            <a:rPr lang="fr-FR" dirty="0" smtClean="0"/>
            <a:t>Document  4</a:t>
          </a:r>
        </a:p>
        <a:p>
          <a:r>
            <a:rPr lang="fr-FR" dirty="0" smtClean="0"/>
            <a:t>Doc. iconographique,  article, statistiques, photogramme de film ou de documentaire</a:t>
          </a:r>
          <a:endParaRPr lang="fr-FR" dirty="0"/>
        </a:p>
      </dgm:t>
    </dgm:pt>
    <dgm:pt modelId="{F2BCA66C-4B3F-4983-ABEA-AAD65571A4ED}" type="parTrans" cxnId="{7E6670EE-B3AA-4960-945B-21E1F3C785E3}">
      <dgm:prSet/>
      <dgm:spPr/>
      <dgm:t>
        <a:bodyPr/>
        <a:lstStyle/>
        <a:p>
          <a:endParaRPr lang="fr-FR"/>
        </a:p>
      </dgm:t>
    </dgm:pt>
    <dgm:pt modelId="{21CD0B64-E9CB-434F-935B-460CE7FA0B5A}" type="sibTrans" cxnId="{7E6670EE-B3AA-4960-945B-21E1F3C785E3}">
      <dgm:prSet/>
      <dgm:spPr/>
      <dgm:t>
        <a:bodyPr/>
        <a:lstStyle/>
        <a:p>
          <a:endParaRPr lang="fr-FR"/>
        </a:p>
      </dgm:t>
    </dgm:pt>
    <dgm:pt modelId="{86F2DF6E-F2A4-4842-9B1D-CD6686E06AC0}">
      <dgm:prSet phldrT="[Texte]"/>
      <dgm:spPr/>
      <dgm:t>
        <a:bodyPr/>
        <a:lstStyle/>
        <a:p>
          <a:r>
            <a:rPr lang="fr-FR" dirty="0" smtClean="0"/>
            <a:t>Doc 1/Texte  littéraire </a:t>
          </a:r>
          <a:endParaRPr lang="fr-FR" dirty="0"/>
        </a:p>
      </dgm:t>
    </dgm:pt>
    <dgm:pt modelId="{82736BBE-4E3E-4BD6-9132-49FB01796ACD}" type="parTrans" cxnId="{38F06042-861D-4737-BB38-06C0EA650061}">
      <dgm:prSet/>
      <dgm:spPr/>
      <dgm:t>
        <a:bodyPr/>
        <a:lstStyle/>
        <a:p>
          <a:endParaRPr lang="fr-FR"/>
        </a:p>
      </dgm:t>
    </dgm:pt>
    <dgm:pt modelId="{94BC2FE2-6C8F-481B-8DFC-915F7E3CECAC}" type="sibTrans" cxnId="{38F06042-861D-4737-BB38-06C0EA650061}">
      <dgm:prSet/>
      <dgm:spPr/>
      <dgm:t>
        <a:bodyPr/>
        <a:lstStyle/>
        <a:p>
          <a:endParaRPr lang="fr-FR"/>
        </a:p>
      </dgm:t>
    </dgm:pt>
    <dgm:pt modelId="{8CB7F110-D889-4884-87D2-1923F70E2C52}">
      <dgm:prSet phldrT="[Texte]"/>
      <dgm:spPr/>
      <dgm:t>
        <a:bodyPr/>
        <a:lstStyle/>
        <a:p>
          <a:r>
            <a:rPr lang="fr-FR" dirty="0" smtClean="0"/>
            <a:t>Doc 2/Texte  philosophique </a:t>
          </a:r>
          <a:endParaRPr lang="fr-FR" dirty="0"/>
        </a:p>
      </dgm:t>
    </dgm:pt>
    <dgm:pt modelId="{9303EA49-ED14-4886-824D-5BD12598D3ED}" type="parTrans" cxnId="{13CC5DA5-D109-440C-B774-ACFB388E9CEE}">
      <dgm:prSet/>
      <dgm:spPr/>
      <dgm:t>
        <a:bodyPr/>
        <a:lstStyle/>
        <a:p>
          <a:endParaRPr lang="fr-FR"/>
        </a:p>
      </dgm:t>
    </dgm:pt>
    <dgm:pt modelId="{F2A1B3CB-DA67-4FA0-A411-2941DCC12AE8}" type="sibTrans" cxnId="{13CC5DA5-D109-440C-B774-ACFB388E9CEE}">
      <dgm:prSet/>
      <dgm:spPr/>
      <dgm:t>
        <a:bodyPr/>
        <a:lstStyle/>
        <a:p>
          <a:endParaRPr lang="fr-FR"/>
        </a:p>
      </dgm:t>
    </dgm:pt>
    <dgm:pt modelId="{11D8078F-F079-4E15-A081-D3D409DE6D77}">
      <dgm:prSet phldrT="[Texte]"/>
      <dgm:spPr/>
      <dgm:t>
        <a:bodyPr/>
        <a:lstStyle/>
        <a:p>
          <a:r>
            <a:rPr lang="fr-FR" dirty="0" smtClean="0"/>
            <a:t>Doc 3/Texte sociologique ou  économique </a:t>
          </a:r>
          <a:endParaRPr lang="fr-FR" dirty="0"/>
        </a:p>
      </dgm:t>
    </dgm:pt>
    <dgm:pt modelId="{2C6922D1-2742-4E29-94F5-02CDA349564A}" type="parTrans" cxnId="{3D41D749-F916-49AF-B0F7-38FD776E6285}">
      <dgm:prSet/>
      <dgm:spPr/>
      <dgm:t>
        <a:bodyPr/>
        <a:lstStyle/>
        <a:p>
          <a:endParaRPr lang="fr-FR"/>
        </a:p>
      </dgm:t>
    </dgm:pt>
    <dgm:pt modelId="{1ADECB75-7480-493E-980B-B75B349E62AD}" type="sibTrans" cxnId="{3D41D749-F916-49AF-B0F7-38FD776E6285}">
      <dgm:prSet/>
      <dgm:spPr/>
      <dgm:t>
        <a:bodyPr/>
        <a:lstStyle/>
        <a:p>
          <a:endParaRPr lang="fr-FR"/>
        </a:p>
      </dgm:t>
    </dgm:pt>
    <dgm:pt modelId="{E9EE69EE-A19F-4180-969F-2DE24A462C83}">
      <dgm:prSet phldrT="[Texte]"/>
      <dgm:spPr/>
      <dgm:t>
        <a:bodyPr/>
        <a:lstStyle/>
        <a:p>
          <a:r>
            <a:rPr lang="fr-FR" dirty="0" smtClean="0"/>
            <a:t>Corpus de </a:t>
          </a:r>
          <a:r>
            <a:rPr lang="fr-FR" smtClean="0"/>
            <a:t>textes pluridisciplinaire</a:t>
          </a:r>
          <a:endParaRPr lang="fr-FR" dirty="0"/>
        </a:p>
      </dgm:t>
    </dgm:pt>
    <dgm:pt modelId="{9CE43970-8F40-446C-9C15-77044A3C1A9D}" type="sibTrans" cxnId="{FAF83021-52BC-40A8-82EE-FDB8B09A3CDD}">
      <dgm:prSet/>
      <dgm:spPr/>
      <dgm:t>
        <a:bodyPr/>
        <a:lstStyle/>
        <a:p>
          <a:endParaRPr lang="fr-FR"/>
        </a:p>
      </dgm:t>
    </dgm:pt>
    <dgm:pt modelId="{123DF06E-F17A-4F3B-A391-0EFECA0CB89F}" type="parTrans" cxnId="{FAF83021-52BC-40A8-82EE-FDB8B09A3CDD}">
      <dgm:prSet/>
      <dgm:spPr/>
      <dgm:t>
        <a:bodyPr/>
        <a:lstStyle/>
        <a:p>
          <a:endParaRPr lang="fr-FR"/>
        </a:p>
      </dgm:t>
    </dgm:pt>
    <dgm:pt modelId="{E365DF87-2B03-41AB-B6D4-02F635CA43A3}" type="pres">
      <dgm:prSet presAssocID="{B5763E07-6C02-425E-9294-C3A608A7FFB3}" presName="hierChild1" presStyleCnt="0">
        <dgm:presLayoutVars>
          <dgm:orgChart val="1"/>
          <dgm:chPref val="1"/>
          <dgm:dir/>
          <dgm:animOne val="branch"/>
          <dgm:animLvl val="lvl"/>
          <dgm:resizeHandles/>
        </dgm:presLayoutVars>
      </dgm:prSet>
      <dgm:spPr/>
      <dgm:t>
        <a:bodyPr/>
        <a:lstStyle/>
        <a:p>
          <a:endParaRPr lang="fr-FR"/>
        </a:p>
      </dgm:t>
    </dgm:pt>
    <dgm:pt modelId="{D5D7054E-8CB4-467B-B4E2-9108771AE21D}" type="pres">
      <dgm:prSet presAssocID="{E9EE69EE-A19F-4180-969F-2DE24A462C83}" presName="hierRoot1" presStyleCnt="0">
        <dgm:presLayoutVars>
          <dgm:hierBranch val="init"/>
        </dgm:presLayoutVars>
      </dgm:prSet>
      <dgm:spPr/>
    </dgm:pt>
    <dgm:pt modelId="{4BEFB4AC-027C-4871-8C0C-014474D3A98C}" type="pres">
      <dgm:prSet presAssocID="{E9EE69EE-A19F-4180-969F-2DE24A462C83}" presName="rootComposite1" presStyleCnt="0"/>
      <dgm:spPr/>
    </dgm:pt>
    <dgm:pt modelId="{3DED35A1-9436-429E-A028-DE5F8AE2E0F4}" type="pres">
      <dgm:prSet presAssocID="{E9EE69EE-A19F-4180-969F-2DE24A462C83}" presName="rootText1" presStyleLbl="node0" presStyleIdx="0" presStyleCnt="1">
        <dgm:presLayoutVars>
          <dgm:chPref val="3"/>
        </dgm:presLayoutVars>
      </dgm:prSet>
      <dgm:spPr/>
      <dgm:t>
        <a:bodyPr/>
        <a:lstStyle/>
        <a:p>
          <a:endParaRPr lang="fr-FR"/>
        </a:p>
      </dgm:t>
    </dgm:pt>
    <dgm:pt modelId="{E3FABFDF-C4B7-49CB-9D94-C31B89982BA8}" type="pres">
      <dgm:prSet presAssocID="{E9EE69EE-A19F-4180-969F-2DE24A462C83}" presName="rootConnector1" presStyleLbl="node1" presStyleIdx="0" presStyleCnt="0"/>
      <dgm:spPr/>
      <dgm:t>
        <a:bodyPr/>
        <a:lstStyle/>
        <a:p>
          <a:endParaRPr lang="fr-FR"/>
        </a:p>
      </dgm:t>
    </dgm:pt>
    <dgm:pt modelId="{C7942454-EC5C-4F94-A6CA-0840F046478B}" type="pres">
      <dgm:prSet presAssocID="{E9EE69EE-A19F-4180-969F-2DE24A462C83}" presName="hierChild2" presStyleCnt="0"/>
      <dgm:spPr/>
    </dgm:pt>
    <dgm:pt modelId="{C4386661-BD8A-4088-9DF1-82277F7124FB}" type="pres">
      <dgm:prSet presAssocID="{82736BBE-4E3E-4BD6-9132-49FB01796ACD}" presName="Name37" presStyleLbl="parChTrans1D2" presStyleIdx="0" presStyleCnt="4"/>
      <dgm:spPr/>
      <dgm:t>
        <a:bodyPr/>
        <a:lstStyle/>
        <a:p>
          <a:endParaRPr lang="fr-FR"/>
        </a:p>
      </dgm:t>
    </dgm:pt>
    <dgm:pt modelId="{9A352995-2FE7-4CD1-8879-771793030E60}" type="pres">
      <dgm:prSet presAssocID="{86F2DF6E-F2A4-4842-9B1D-CD6686E06AC0}" presName="hierRoot2" presStyleCnt="0">
        <dgm:presLayoutVars>
          <dgm:hierBranch val="init"/>
        </dgm:presLayoutVars>
      </dgm:prSet>
      <dgm:spPr/>
    </dgm:pt>
    <dgm:pt modelId="{1D61DD83-ACF0-4ED2-AE19-348B94BDE277}" type="pres">
      <dgm:prSet presAssocID="{86F2DF6E-F2A4-4842-9B1D-CD6686E06AC0}" presName="rootComposite" presStyleCnt="0"/>
      <dgm:spPr/>
    </dgm:pt>
    <dgm:pt modelId="{A9C5E252-1426-4783-8F33-F59805A23896}" type="pres">
      <dgm:prSet presAssocID="{86F2DF6E-F2A4-4842-9B1D-CD6686E06AC0}" presName="rootText" presStyleLbl="node2" presStyleIdx="0" presStyleCnt="3">
        <dgm:presLayoutVars>
          <dgm:chPref val="3"/>
        </dgm:presLayoutVars>
      </dgm:prSet>
      <dgm:spPr/>
      <dgm:t>
        <a:bodyPr/>
        <a:lstStyle/>
        <a:p>
          <a:endParaRPr lang="fr-FR"/>
        </a:p>
      </dgm:t>
    </dgm:pt>
    <dgm:pt modelId="{4C2F8C13-B91D-4BFE-A67F-6499B1552129}" type="pres">
      <dgm:prSet presAssocID="{86F2DF6E-F2A4-4842-9B1D-CD6686E06AC0}" presName="rootConnector" presStyleLbl="node2" presStyleIdx="0" presStyleCnt="3"/>
      <dgm:spPr/>
      <dgm:t>
        <a:bodyPr/>
        <a:lstStyle/>
        <a:p>
          <a:endParaRPr lang="fr-FR"/>
        </a:p>
      </dgm:t>
    </dgm:pt>
    <dgm:pt modelId="{484C3CE6-14B7-4FAC-BD17-867F47CFA482}" type="pres">
      <dgm:prSet presAssocID="{86F2DF6E-F2A4-4842-9B1D-CD6686E06AC0}" presName="hierChild4" presStyleCnt="0"/>
      <dgm:spPr/>
    </dgm:pt>
    <dgm:pt modelId="{C7B048B7-50A5-486F-8129-D5E2D36988B8}" type="pres">
      <dgm:prSet presAssocID="{86F2DF6E-F2A4-4842-9B1D-CD6686E06AC0}" presName="hierChild5" presStyleCnt="0"/>
      <dgm:spPr/>
    </dgm:pt>
    <dgm:pt modelId="{50E9387F-A70D-4C26-BE42-C79018BBBD59}" type="pres">
      <dgm:prSet presAssocID="{9303EA49-ED14-4886-824D-5BD12598D3ED}" presName="Name37" presStyleLbl="parChTrans1D2" presStyleIdx="1" presStyleCnt="4"/>
      <dgm:spPr/>
      <dgm:t>
        <a:bodyPr/>
        <a:lstStyle/>
        <a:p>
          <a:endParaRPr lang="fr-FR"/>
        </a:p>
      </dgm:t>
    </dgm:pt>
    <dgm:pt modelId="{6A724458-423F-4D8A-B022-996A7EA1C82A}" type="pres">
      <dgm:prSet presAssocID="{8CB7F110-D889-4884-87D2-1923F70E2C52}" presName="hierRoot2" presStyleCnt="0">
        <dgm:presLayoutVars>
          <dgm:hierBranch val="init"/>
        </dgm:presLayoutVars>
      </dgm:prSet>
      <dgm:spPr/>
    </dgm:pt>
    <dgm:pt modelId="{FCEB8944-E4D8-4C33-A154-DE4044CE20B1}" type="pres">
      <dgm:prSet presAssocID="{8CB7F110-D889-4884-87D2-1923F70E2C52}" presName="rootComposite" presStyleCnt="0"/>
      <dgm:spPr/>
    </dgm:pt>
    <dgm:pt modelId="{28B6CE23-CE35-43C2-A5D4-FE5803550E91}" type="pres">
      <dgm:prSet presAssocID="{8CB7F110-D889-4884-87D2-1923F70E2C52}" presName="rootText" presStyleLbl="node2" presStyleIdx="1" presStyleCnt="3">
        <dgm:presLayoutVars>
          <dgm:chPref val="3"/>
        </dgm:presLayoutVars>
      </dgm:prSet>
      <dgm:spPr/>
      <dgm:t>
        <a:bodyPr/>
        <a:lstStyle/>
        <a:p>
          <a:endParaRPr lang="fr-FR"/>
        </a:p>
      </dgm:t>
    </dgm:pt>
    <dgm:pt modelId="{A5626BA3-CF2A-418D-BC7A-185F4098F073}" type="pres">
      <dgm:prSet presAssocID="{8CB7F110-D889-4884-87D2-1923F70E2C52}" presName="rootConnector" presStyleLbl="node2" presStyleIdx="1" presStyleCnt="3"/>
      <dgm:spPr/>
      <dgm:t>
        <a:bodyPr/>
        <a:lstStyle/>
        <a:p>
          <a:endParaRPr lang="fr-FR"/>
        </a:p>
      </dgm:t>
    </dgm:pt>
    <dgm:pt modelId="{1E373015-99EC-4F4E-980A-62D5CB0E7038}" type="pres">
      <dgm:prSet presAssocID="{8CB7F110-D889-4884-87D2-1923F70E2C52}" presName="hierChild4" presStyleCnt="0"/>
      <dgm:spPr/>
    </dgm:pt>
    <dgm:pt modelId="{90635DD7-5754-4D03-8C0A-7560CE20652E}" type="pres">
      <dgm:prSet presAssocID="{8CB7F110-D889-4884-87D2-1923F70E2C52}" presName="hierChild5" presStyleCnt="0"/>
      <dgm:spPr/>
    </dgm:pt>
    <dgm:pt modelId="{3184D1DC-6647-411A-B85A-03391AFF6BD0}" type="pres">
      <dgm:prSet presAssocID="{2C6922D1-2742-4E29-94F5-02CDA349564A}" presName="Name37" presStyleLbl="parChTrans1D2" presStyleIdx="2" presStyleCnt="4"/>
      <dgm:spPr/>
      <dgm:t>
        <a:bodyPr/>
        <a:lstStyle/>
        <a:p>
          <a:endParaRPr lang="fr-FR"/>
        </a:p>
      </dgm:t>
    </dgm:pt>
    <dgm:pt modelId="{CD0863D3-7358-4C55-B841-EFDE0450AB50}" type="pres">
      <dgm:prSet presAssocID="{11D8078F-F079-4E15-A081-D3D409DE6D77}" presName="hierRoot2" presStyleCnt="0">
        <dgm:presLayoutVars>
          <dgm:hierBranch val="init"/>
        </dgm:presLayoutVars>
      </dgm:prSet>
      <dgm:spPr/>
    </dgm:pt>
    <dgm:pt modelId="{2EF7ADA5-489B-40AA-AA8D-0A0F49BA513B}" type="pres">
      <dgm:prSet presAssocID="{11D8078F-F079-4E15-A081-D3D409DE6D77}" presName="rootComposite" presStyleCnt="0"/>
      <dgm:spPr/>
    </dgm:pt>
    <dgm:pt modelId="{8882547F-1C82-44FB-B4EA-1A493929DDEA}" type="pres">
      <dgm:prSet presAssocID="{11D8078F-F079-4E15-A081-D3D409DE6D77}" presName="rootText" presStyleLbl="node2" presStyleIdx="2" presStyleCnt="3">
        <dgm:presLayoutVars>
          <dgm:chPref val="3"/>
        </dgm:presLayoutVars>
      </dgm:prSet>
      <dgm:spPr/>
      <dgm:t>
        <a:bodyPr/>
        <a:lstStyle/>
        <a:p>
          <a:endParaRPr lang="fr-FR"/>
        </a:p>
      </dgm:t>
    </dgm:pt>
    <dgm:pt modelId="{88E6F271-F4C0-431E-9545-B2B4C76BC2E0}" type="pres">
      <dgm:prSet presAssocID="{11D8078F-F079-4E15-A081-D3D409DE6D77}" presName="rootConnector" presStyleLbl="node2" presStyleIdx="2" presStyleCnt="3"/>
      <dgm:spPr/>
      <dgm:t>
        <a:bodyPr/>
        <a:lstStyle/>
        <a:p>
          <a:endParaRPr lang="fr-FR"/>
        </a:p>
      </dgm:t>
    </dgm:pt>
    <dgm:pt modelId="{F86D4602-9E0C-4B3F-A5A3-7BEB00E02E22}" type="pres">
      <dgm:prSet presAssocID="{11D8078F-F079-4E15-A081-D3D409DE6D77}" presName="hierChild4" presStyleCnt="0"/>
      <dgm:spPr/>
    </dgm:pt>
    <dgm:pt modelId="{077432CD-4DB9-46C3-83E9-E998F96AD32F}" type="pres">
      <dgm:prSet presAssocID="{11D8078F-F079-4E15-A081-D3D409DE6D77}" presName="hierChild5" presStyleCnt="0"/>
      <dgm:spPr/>
    </dgm:pt>
    <dgm:pt modelId="{4EB90E27-D74E-4992-A47B-D2B20B4873AB}" type="pres">
      <dgm:prSet presAssocID="{E9EE69EE-A19F-4180-969F-2DE24A462C83}" presName="hierChild3" presStyleCnt="0"/>
      <dgm:spPr/>
    </dgm:pt>
    <dgm:pt modelId="{0B088A6A-05A8-4631-9615-9A43E7313176}" type="pres">
      <dgm:prSet presAssocID="{F2BCA66C-4B3F-4983-ABEA-AAD65571A4ED}" presName="Name111" presStyleLbl="parChTrans1D2" presStyleIdx="3" presStyleCnt="4"/>
      <dgm:spPr/>
      <dgm:t>
        <a:bodyPr/>
        <a:lstStyle/>
        <a:p>
          <a:endParaRPr lang="fr-FR"/>
        </a:p>
      </dgm:t>
    </dgm:pt>
    <dgm:pt modelId="{79DB8CFD-1770-4896-A32B-2224BF7F0AD7}" type="pres">
      <dgm:prSet presAssocID="{09F5AAFB-FE65-4CAC-9A4B-543D5937FDB7}" presName="hierRoot3" presStyleCnt="0">
        <dgm:presLayoutVars>
          <dgm:hierBranch val="init"/>
        </dgm:presLayoutVars>
      </dgm:prSet>
      <dgm:spPr/>
    </dgm:pt>
    <dgm:pt modelId="{ECEEE94F-4D90-4CCB-B148-7E84DC62FB05}" type="pres">
      <dgm:prSet presAssocID="{09F5AAFB-FE65-4CAC-9A4B-543D5937FDB7}" presName="rootComposite3" presStyleCnt="0"/>
      <dgm:spPr/>
    </dgm:pt>
    <dgm:pt modelId="{A21D5FB0-72D5-4CA7-911E-0EB0EB4E238C}" type="pres">
      <dgm:prSet presAssocID="{09F5AAFB-FE65-4CAC-9A4B-543D5937FDB7}" presName="rootText3" presStyleLbl="asst1" presStyleIdx="0" presStyleCnt="1">
        <dgm:presLayoutVars>
          <dgm:chPref val="3"/>
        </dgm:presLayoutVars>
      </dgm:prSet>
      <dgm:spPr/>
      <dgm:t>
        <a:bodyPr/>
        <a:lstStyle/>
        <a:p>
          <a:endParaRPr lang="fr-FR"/>
        </a:p>
      </dgm:t>
    </dgm:pt>
    <dgm:pt modelId="{8C78A03D-FDD8-45BA-86E2-3AC432F0CD5F}" type="pres">
      <dgm:prSet presAssocID="{09F5AAFB-FE65-4CAC-9A4B-543D5937FDB7}" presName="rootConnector3" presStyleLbl="asst1" presStyleIdx="0" presStyleCnt="1"/>
      <dgm:spPr/>
      <dgm:t>
        <a:bodyPr/>
        <a:lstStyle/>
        <a:p>
          <a:endParaRPr lang="fr-FR"/>
        </a:p>
      </dgm:t>
    </dgm:pt>
    <dgm:pt modelId="{D020D0E2-12E6-43A7-B4EC-9A4774C3B202}" type="pres">
      <dgm:prSet presAssocID="{09F5AAFB-FE65-4CAC-9A4B-543D5937FDB7}" presName="hierChild6" presStyleCnt="0"/>
      <dgm:spPr/>
    </dgm:pt>
    <dgm:pt modelId="{8F07DE6B-B0B1-465F-B2FA-D0DE5385630A}" type="pres">
      <dgm:prSet presAssocID="{09F5AAFB-FE65-4CAC-9A4B-543D5937FDB7}" presName="hierChild7" presStyleCnt="0"/>
      <dgm:spPr/>
    </dgm:pt>
  </dgm:ptLst>
  <dgm:cxnLst>
    <dgm:cxn modelId="{7E6670EE-B3AA-4960-945B-21E1F3C785E3}" srcId="{E9EE69EE-A19F-4180-969F-2DE24A462C83}" destId="{09F5AAFB-FE65-4CAC-9A4B-543D5937FDB7}" srcOrd="0" destOrd="0" parTransId="{F2BCA66C-4B3F-4983-ABEA-AAD65571A4ED}" sibTransId="{21CD0B64-E9CB-434F-935B-460CE7FA0B5A}"/>
    <dgm:cxn modelId="{FE74C362-5030-4E90-9D0A-4963BA918FE8}" type="presOf" srcId="{11D8078F-F079-4E15-A081-D3D409DE6D77}" destId="{8882547F-1C82-44FB-B4EA-1A493929DDEA}" srcOrd="0" destOrd="0" presId="urn:microsoft.com/office/officeart/2005/8/layout/orgChart1"/>
    <dgm:cxn modelId="{BF671A0F-E023-459D-9D65-FC3360EC4952}" type="presOf" srcId="{09F5AAFB-FE65-4CAC-9A4B-543D5937FDB7}" destId="{8C78A03D-FDD8-45BA-86E2-3AC432F0CD5F}" srcOrd="1" destOrd="0" presId="urn:microsoft.com/office/officeart/2005/8/layout/orgChart1"/>
    <dgm:cxn modelId="{66487F00-7532-4699-98F4-BF70654B6E8D}" type="presOf" srcId="{09F5AAFB-FE65-4CAC-9A4B-543D5937FDB7}" destId="{A21D5FB0-72D5-4CA7-911E-0EB0EB4E238C}" srcOrd="0" destOrd="0" presId="urn:microsoft.com/office/officeart/2005/8/layout/orgChart1"/>
    <dgm:cxn modelId="{FAF83021-52BC-40A8-82EE-FDB8B09A3CDD}" srcId="{B5763E07-6C02-425E-9294-C3A608A7FFB3}" destId="{E9EE69EE-A19F-4180-969F-2DE24A462C83}" srcOrd="0" destOrd="0" parTransId="{123DF06E-F17A-4F3B-A391-0EFECA0CB89F}" sibTransId="{9CE43970-8F40-446C-9C15-77044A3C1A9D}"/>
    <dgm:cxn modelId="{CCC59E5C-B0FD-4E02-A067-D4AD9F8CFBA7}" type="presOf" srcId="{86F2DF6E-F2A4-4842-9B1D-CD6686E06AC0}" destId="{4C2F8C13-B91D-4BFE-A67F-6499B1552129}" srcOrd="1" destOrd="0" presId="urn:microsoft.com/office/officeart/2005/8/layout/orgChart1"/>
    <dgm:cxn modelId="{02748F3A-7E9D-46D0-94CF-15D4481D940C}" type="presOf" srcId="{9303EA49-ED14-4886-824D-5BD12598D3ED}" destId="{50E9387F-A70D-4C26-BE42-C79018BBBD59}" srcOrd="0" destOrd="0" presId="urn:microsoft.com/office/officeart/2005/8/layout/orgChart1"/>
    <dgm:cxn modelId="{B07E064C-440F-4678-98BD-BB9B3462888E}" type="presOf" srcId="{E9EE69EE-A19F-4180-969F-2DE24A462C83}" destId="{3DED35A1-9436-429E-A028-DE5F8AE2E0F4}" srcOrd="0" destOrd="0" presId="urn:microsoft.com/office/officeart/2005/8/layout/orgChart1"/>
    <dgm:cxn modelId="{2D715C02-B53B-4F1F-AB6C-F461782457CB}" type="presOf" srcId="{8CB7F110-D889-4884-87D2-1923F70E2C52}" destId="{28B6CE23-CE35-43C2-A5D4-FE5803550E91}" srcOrd="0" destOrd="0" presId="urn:microsoft.com/office/officeart/2005/8/layout/orgChart1"/>
    <dgm:cxn modelId="{89876F8B-4854-4E03-BEBA-25750CA9FA39}" type="presOf" srcId="{86F2DF6E-F2A4-4842-9B1D-CD6686E06AC0}" destId="{A9C5E252-1426-4783-8F33-F59805A23896}" srcOrd="0" destOrd="0" presId="urn:microsoft.com/office/officeart/2005/8/layout/orgChart1"/>
    <dgm:cxn modelId="{D15D40BF-F83A-4A7C-AB2D-F403F04EA669}" type="presOf" srcId="{2C6922D1-2742-4E29-94F5-02CDA349564A}" destId="{3184D1DC-6647-411A-B85A-03391AFF6BD0}" srcOrd="0" destOrd="0" presId="urn:microsoft.com/office/officeart/2005/8/layout/orgChart1"/>
    <dgm:cxn modelId="{13CC5DA5-D109-440C-B774-ACFB388E9CEE}" srcId="{E9EE69EE-A19F-4180-969F-2DE24A462C83}" destId="{8CB7F110-D889-4884-87D2-1923F70E2C52}" srcOrd="2" destOrd="0" parTransId="{9303EA49-ED14-4886-824D-5BD12598D3ED}" sibTransId="{F2A1B3CB-DA67-4FA0-A411-2941DCC12AE8}"/>
    <dgm:cxn modelId="{D948FAD8-05A1-4B84-91DB-3345B54E18BD}" type="presOf" srcId="{11D8078F-F079-4E15-A081-D3D409DE6D77}" destId="{88E6F271-F4C0-431E-9545-B2B4C76BC2E0}" srcOrd="1" destOrd="0" presId="urn:microsoft.com/office/officeart/2005/8/layout/orgChart1"/>
    <dgm:cxn modelId="{38F06042-861D-4737-BB38-06C0EA650061}" srcId="{E9EE69EE-A19F-4180-969F-2DE24A462C83}" destId="{86F2DF6E-F2A4-4842-9B1D-CD6686E06AC0}" srcOrd="1" destOrd="0" parTransId="{82736BBE-4E3E-4BD6-9132-49FB01796ACD}" sibTransId="{94BC2FE2-6C8F-481B-8DFC-915F7E3CECAC}"/>
    <dgm:cxn modelId="{BC1C9128-FD5C-4333-830B-4A99B1981FDF}" type="presOf" srcId="{F2BCA66C-4B3F-4983-ABEA-AAD65571A4ED}" destId="{0B088A6A-05A8-4631-9615-9A43E7313176}" srcOrd="0" destOrd="0" presId="urn:microsoft.com/office/officeart/2005/8/layout/orgChart1"/>
    <dgm:cxn modelId="{D3B6FFF0-0B66-4623-BC5B-D7BF2B625860}" type="presOf" srcId="{E9EE69EE-A19F-4180-969F-2DE24A462C83}" destId="{E3FABFDF-C4B7-49CB-9D94-C31B89982BA8}" srcOrd="1" destOrd="0" presId="urn:microsoft.com/office/officeart/2005/8/layout/orgChart1"/>
    <dgm:cxn modelId="{3D41D749-F916-49AF-B0F7-38FD776E6285}" srcId="{E9EE69EE-A19F-4180-969F-2DE24A462C83}" destId="{11D8078F-F079-4E15-A081-D3D409DE6D77}" srcOrd="3" destOrd="0" parTransId="{2C6922D1-2742-4E29-94F5-02CDA349564A}" sibTransId="{1ADECB75-7480-493E-980B-B75B349E62AD}"/>
    <dgm:cxn modelId="{5EE9C2B2-8F6E-42B1-A150-2574F060D6D5}" type="presOf" srcId="{82736BBE-4E3E-4BD6-9132-49FB01796ACD}" destId="{C4386661-BD8A-4088-9DF1-82277F7124FB}" srcOrd="0" destOrd="0" presId="urn:microsoft.com/office/officeart/2005/8/layout/orgChart1"/>
    <dgm:cxn modelId="{E45F1E02-E69E-4DAF-969C-407E8B63C3BB}" type="presOf" srcId="{B5763E07-6C02-425E-9294-C3A608A7FFB3}" destId="{E365DF87-2B03-41AB-B6D4-02F635CA43A3}" srcOrd="0" destOrd="0" presId="urn:microsoft.com/office/officeart/2005/8/layout/orgChart1"/>
    <dgm:cxn modelId="{EBD80765-FFBF-4225-A27C-D4E922D3EA19}" type="presOf" srcId="{8CB7F110-D889-4884-87D2-1923F70E2C52}" destId="{A5626BA3-CF2A-418D-BC7A-185F4098F073}" srcOrd="1" destOrd="0" presId="urn:microsoft.com/office/officeart/2005/8/layout/orgChart1"/>
    <dgm:cxn modelId="{D232D40C-F04B-444B-9CC1-1DDDC642E1FB}" type="presParOf" srcId="{E365DF87-2B03-41AB-B6D4-02F635CA43A3}" destId="{D5D7054E-8CB4-467B-B4E2-9108771AE21D}" srcOrd="0" destOrd="0" presId="urn:microsoft.com/office/officeart/2005/8/layout/orgChart1"/>
    <dgm:cxn modelId="{000CD973-63FB-4CE3-BA68-B79C90D4B818}" type="presParOf" srcId="{D5D7054E-8CB4-467B-B4E2-9108771AE21D}" destId="{4BEFB4AC-027C-4871-8C0C-014474D3A98C}" srcOrd="0" destOrd="0" presId="urn:microsoft.com/office/officeart/2005/8/layout/orgChart1"/>
    <dgm:cxn modelId="{DF10262C-F36E-4F0D-9704-0EBF2FC51491}" type="presParOf" srcId="{4BEFB4AC-027C-4871-8C0C-014474D3A98C}" destId="{3DED35A1-9436-429E-A028-DE5F8AE2E0F4}" srcOrd="0" destOrd="0" presId="urn:microsoft.com/office/officeart/2005/8/layout/orgChart1"/>
    <dgm:cxn modelId="{662EFED6-C3F1-4498-BEFC-7A1A16083F64}" type="presParOf" srcId="{4BEFB4AC-027C-4871-8C0C-014474D3A98C}" destId="{E3FABFDF-C4B7-49CB-9D94-C31B89982BA8}" srcOrd="1" destOrd="0" presId="urn:microsoft.com/office/officeart/2005/8/layout/orgChart1"/>
    <dgm:cxn modelId="{62A0B2FB-A584-4F27-809B-4F1C8572808D}" type="presParOf" srcId="{D5D7054E-8CB4-467B-B4E2-9108771AE21D}" destId="{C7942454-EC5C-4F94-A6CA-0840F046478B}" srcOrd="1" destOrd="0" presId="urn:microsoft.com/office/officeart/2005/8/layout/orgChart1"/>
    <dgm:cxn modelId="{2F3389E3-6481-4D6D-8945-848257A1333B}" type="presParOf" srcId="{C7942454-EC5C-4F94-A6CA-0840F046478B}" destId="{C4386661-BD8A-4088-9DF1-82277F7124FB}" srcOrd="0" destOrd="0" presId="urn:microsoft.com/office/officeart/2005/8/layout/orgChart1"/>
    <dgm:cxn modelId="{97ED9CC5-C8E0-4782-8CCC-9B7F39ED1210}" type="presParOf" srcId="{C7942454-EC5C-4F94-A6CA-0840F046478B}" destId="{9A352995-2FE7-4CD1-8879-771793030E60}" srcOrd="1" destOrd="0" presId="urn:microsoft.com/office/officeart/2005/8/layout/orgChart1"/>
    <dgm:cxn modelId="{AFCCE463-9385-4444-A715-CE9FE5DD0551}" type="presParOf" srcId="{9A352995-2FE7-4CD1-8879-771793030E60}" destId="{1D61DD83-ACF0-4ED2-AE19-348B94BDE277}" srcOrd="0" destOrd="0" presId="urn:microsoft.com/office/officeart/2005/8/layout/orgChart1"/>
    <dgm:cxn modelId="{EA3D19D0-73E2-4973-9783-3AAFC6627E04}" type="presParOf" srcId="{1D61DD83-ACF0-4ED2-AE19-348B94BDE277}" destId="{A9C5E252-1426-4783-8F33-F59805A23896}" srcOrd="0" destOrd="0" presId="urn:microsoft.com/office/officeart/2005/8/layout/orgChart1"/>
    <dgm:cxn modelId="{E24F755F-76F1-45E6-B161-2C05F8D81075}" type="presParOf" srcId="{1D61DD83-ACF0-4ED2-AE19-348B94BDE277}" destId="{4C2F8C13-B91D-4BFE-A67F-6499B1552129}" srcOrd="1" destOrd="0" presId="urn:microsoft.com/office/officeart/2005/8/layout/orgChart1"/>
    <dgm:cxn modelId="{87C5835B-C1D7-4A0E-BEDB-A2D971EDA5A4}" type="presParOf" srcId="{9A352995-2FE7-4CD1-8879-771793030E60}" destId="{484C3CE6-14B7-4FAC-BD17-867F47CFA482}" srcOrd="1" destOrd="0" presId="urn:microsoft.com/office/officeart/2005/8/layout/orgChart1"/>
    <dgm:cxn modelId="{A2983F9B-3CF5-4F96-AC4E-8EC61D786680}" type="presParOf" srcId="{9A352995-2FE7-4CD1-8879-771793030E60}" destId="{C7B048B7-50A5-486F-8129-D5E2D36988B8}" srcOrd="2" destOrd="0" presId="urn:microsoft.com/office/officeart/2005/8/layout/orgChart1"/>
    <dgm:cxn modelId="{211A0B12-4DE0-4E7A-9D0A-724722A64DBD}" type="presParOf" srcId="{C7942454-EC5C-4F94-A6CA-0840F046478B}" destId="{50E9387F-A70D-4C26-BE42-C79018BBBD59}" srcOrd="2" destOrd="0" presId="urn:microsoft.com/office/officeart/2005/8/layout/orgChart1"/>
    <dgm:cxn modelId="{098B42FF-A553-4898-84C4-539F35E4D087}" type="presParOf" srcId="{C7942454-EC5C-4F94-A6CA-0840F046478B}" destId="{6A724458-423F-4D8A-B022-996A7EA1C82A}" srcOrd="3" destOrd="0" presId="urn:microsoft.com/office/officeart/2005/8/layout/orgChart1"/>
    <dgm:cxn modelId="{9AF9AE74-D18C-48A4-9BF9-0DE973059251}" type="presParOf" srcId="{6A724458-423F-4D8A-B022-996A7EA1C82A}" destId="{FCEB8944-E4D8-4C33-A154-DE4044CE20B1}" srcOrd="0" destOrd="0" presId="urn:microsoft.com/office/officeart/2005/8/layout/orgChart1"/>
    <dgm:cxn modelId="{1FBD0A6F-D567-473E-B89B-30573FBC801A}" type="presParOf" srcId="{FCEB8944-E4D8-4C33-A154-DE4044CE20B1}" destId="{28B6CE23-CE35-43C2-A5D4-FE5803550E91}" srcOrd="0" destOrd="0" presId="urn:microsoft.com/office/officeart/2005/8/layout/orgChart1"/>
    <dgm:cxn modelId="{AA31E79B-1307-4144-9BA2-4EC7373DBD8D}" type="presParOf" srcId="{FCEB8944-E4D8-4C33-A154-DE4044CE20B1}" destId="{A5626BA3-CF2A-418D-BC7A-185F4098F073}" srcOrd="1" destOrd="0" presId="urn:microsoft.com/office/officeart/2005/8/layout/orgChart1"/>
    <dgm:cxn modelId="{49EEC0AF-4FC0-4429-9462-12507B8FDFC7}" type="presParOf" srcId="{6A724458-423F-4D8A-B022-996A7EA1C82A}" destId="{1E373015-99EC-4F4E-980A-62D5CB0E7038}" srcOrd="1" destOrd="0" presId="urn:microsoft.com/office/officeart/2005/8/layout/orgChart1"/>
    <dgm:cxn modelId="{D1281EFF-5839-46EC-8298-E1C899EAF580}" type="presParOf" srcId="{6A724458-423F-4D8A-B022-996A7EA1C82A}" destId="{90635DD7-5754-4D03-8C0A-7560CE20652E}" srcOrd="2" destOrd="0" presId="urn:microsoft.com/office/officeart/2005/8/layout/orgChart1"/>
    <dgm:cxn modelId="{E001CBFC-02D1-43AF-8016-40A6A5C4A61B}" type="presParOf" srcId="{C7942454-EC5C-4F94-A6CA-0840F046478B}" destId="{3184D1DC-6647-411A-B85A-03391AFF6BD0}" srcOrd="4" destOrd="0" presId="urn:microsoft.com/office/officeart/2005/8/layout/orgChart1"/>
    <dgm:cxn modelId="{0DCEB96B-F5CD-4069-A6A5-891ECE9B2697}" type="presParOf" srcId="{C7942454-EC5C-4F94-A6CA-0840F046478B}" destId="{CD0863D3-7358-4C55-B841-EFDE0450AB50}" srcOrd="5" destOrd="0" presId="urn:microsoft.com/office/officeart/2005/8/layout/orgChart1"/>
    <dgm:cxn modelId="{50E77968-0DCC-4E51-A324-23A5EEE0771F}" type="presParOf" srcId="{CD0863D3-7358-4C55-B841-EFDE0450AB50}" destId="{2EF7ADA5-489B-40AA-AA8D-0A0F49BA513B}" srcOrd="0" destOrd="0" presId="urn:microsoft.com/office/officeart/2005/8/layout/orgChart1"/>
    <dgm:cxn modelId="{55E71BD8-AA56-483B-8F61-10630AFE455D}" type="presParOf" srcId="{2EF7ADA5-489B-40AA-AA8D-0A0F49BA513B}" destId="{8882547F-1C82-44FB-B4EA-1A493929DDEA}" srcOrd="0" destOrd="0" presId="urn:microsoft.com/office/officeart/2005/8/layout/orgChart1"/>
    <dgm:cxn modelId="{7FD17F9C-54E2-41DB-875A-93FE043E84A3}" type="presParOf" srcId="{2EF7ADA5-489B-40AA-AA8D-0A0F49BA513B}" destId="{88E6F271-F4C0-431E-9545-B2B4C76BC2E0}" srcOrd="1" destOrd="0" presId="urn:microsoft.com/office/officeart/2005/8/layout/orgChart1"/>
    <dgm:cxn modelId="{B1768648-3465-4493-A37D-4F9A70780962}" type="presParOf" srcId="{CD0863D3-7358-4C55-B841-EFDE0450AB50}" destId="{F86D4602-9E0C-4B3F-A5A3-7BEB00E02E22}" srcOrd="1" destOrd="0" presId="urn:microsoft.com/office/officeart/2005/8/layout/orgChart1"/>
    <dgm:cxn modelId="{6843CB0C-77A3-48CB-8273-8BAE1B5E8F17}" type="presParOf" srcId="{CD0863D3-7358-4C55-B841-EFDE0450AB50}" destId="{077432CD-4DB9-46C3-83E9-E998F96AD32F}" srcOrd="2" destOrd="0" presId="urn:microsoft.com/office/officeart/2005/8/layout/orgChart1"/>
    <dgm:cxn modelId="{E289D929-5E89-41AB-A591-177819E631B7}" type="presParOf" srcId="{D5D7054E-8CB4-467B-B4E2-9108771AE21D}" destId="{4EB90E27-D74E-4992-A47B-D2B20B4873AB}" srcOrd="2" destOrd="0" presId="urn:microsoft.com/office/officeart/2005/8/layout/orgChart1"/>
    <dgm:cxn modelId="{8434B7F4-AD51-439B-9836-2A20180EA5CD}" type="presParOf" srcId="{4EB90E27-D74E-4992-A47B-D2B20B4873AB}" destId="{0B088A6A-05A8-4631-9615-9A43E7313176}" srcOrd="0" destOrd="0" presId="urn:microsoft.com/office/officeart/2005/8/layout/orgChart1"/>
    <dgm:cxn modelId="{16B50049-2B56-48F3-8A56-C938A43C48DE}" type="presParOf" srcId="{4EB90E27-D74E-4992-A47B-D2B20B4873AB}" destId="{79DB8CFD-1770-4896-A32B-2224BF7F0AD7}" srcOrd="1" destOrd="0" presId="urn:microsoft.com/office/officeart/2005/8/layout/orgChart1"/>
    <dgm:cxn modelId="{2818A183-BEE5-4A27-88A2-D7EE3AD2A8DD}" type="presParOf" srcId="{79DB8CFD-1770-4896-A32B-2224BF7F0AD7}" destId="{ECEEE94F-4D90-4CCB-B148-7E84DC62FB05}" srcOrd="0" destOrd="0" presId="urn:microsoft.com/office/officeart/2005/8/layout/orgChart1"/>
    <dgm:cxn modelId="{90449E87-B990-4F5A-AA42-B29CF6AB505A}" type="presParOf" srcId="{ECEEE94F-4D90-4CCB-B148-7E84DC62FB05}" destId="{A21D5FB0-72D5-4CA7-911E-0EB0EB4E238C}" srcOrd="0" destOrd="0" presId="urn:microsoft.com/office/officeart/2005/8/layout/orgChart1"/>
    <dgm:cxn modelId="{FBC5AC3F-7FAF-46B1-B0AD-EC9DED512FC5}" type="presParOf" srcId="{ECEEE94F-4D90-4CCB-B148-7E84DC62FB05}" destId="{8C78A03D-FDD8-45BA-86E2-3AC432F0CD5F}" srcOrd="1" destOrd="0" presId="urn:microsoft.com/office/officeart/2005/8/layout/orgChart1"/>
    <dgm:cxn modelId="{F7492923-9990-4CD0-B6CA-8A8AEE8D266F}" type="presParOf" srcId="{79DB8CFD-1770-4896-A32B-2224BF7F0AD7}" destId="{D020D0E2-12E6-43A7-B4EC-9A4774C3B202}" srcOrd="1" destOrd="0" presId="urn:microsoft.com/office/officeart/2005/8/layout/orgChart1"/>
    <dgm:cxn modelId="{81E05CFE-D166-4B0F-9C1B-D02311658080}" type="presParOf" srcId="{79DB8CFD-1770-4896-A32B-2224BF7F0AD7}" destId="{8F07DE6B-B0B1-465F-B2FA-D0DE5385630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70C64A-2080-4535-8C5C-0DA39527902A}" type="doc">
      <dgm:prSet loTypeId="urn:microsoft.com/office/officeart/2005/8/layout/arrow2" loCatId="process" qsTypeId="urn:microsoft.com/office/officeart/2005/8/quickstyle/simple1" qsCatId="simple" csTypeId="urn:microsoft.com/office/officeart/2005/8/colors/accent1_2" csCatId="accent1" phldr="1"/>
      <dgm:spPr/>
    </dgm:pt>
    <dgm:pt modelId="{23FEDA87-D010-4BC8-9A0B-A245DAE7D30B}">
      <dgm:prSet phldrT="[Texte]" custT="1"/>
      <dgm:spPr/>
      <dgm:t>
        <a:bodyPr/>
        <a:lstStyle/>
        <a:p>
          <a:r>
            <a:rPr lang="fr-FR" sz="1400" b="1" dirty="0">
              <a:solidFill>
                <a:srgbClr val="FF0000"/>
              </a:solidFill>
              <a:latin typeface="Times New Roman" panose="02020603050405020304" pitchFamily="18" charset="0"/>
              <a:cs typeface="Times New Roman" panose="02020603050405020304" pitchFamily="18" charset="0"/>
            </a:rPr>
            <a:t>Pluridisciplinarité</a:t>
          </a:r>
          <a:r>
            <a:rPr lang="fr-FR" sz="1400" b="1" dirty="0">
              <a:latin typeface="Times New Roman" panose="02020603050405020304" pitchFamily="18" charset="0"/>
              <a:cs typeface="Times New Roman" panose="02020603050405020304" pitchFamily="18" charset="0"/>
            </a:rPr>
            <a:t> : elle vise à associer les disciplines pour une réalisation commune, sans que chacune n'ait à modifier ses approches ni ses méthodes</a:t>
          </a:r>
          <a:r>
            <a:rPr lang="fr-FR" sz="1200" b="1" dirty="0">
              <a:latin typeface="Times New Roman" panose="02020603050405020304" pitchFamily="18" charset="0"/>
              <a:cs typeface="Times New Roman" panose="02020603050405020304" pitchFamily="18" charset="0"/>
            </a:rPr>
            <a:t>.</a:t>
          </a:r>
        </a:p>
      </dgm:t>
    </dgm:pt>
    <dgm:pt modelId="{5DD41B69-2962-4247-A851-EC1222FEDE07}" type="parTrans" cxnId="{8CBC64C7-DB95-48BD-ADB2-FD08A2ECEC12}">
      <dgm:prSet/>
      <dgm:spPr/>
      <dgm:t>
        <a:bodyPr/>
        <a:lstStyle/>
        <a:p>
          <a:endParaRPr lang="fr-FR"/>
        </a:p>
      </dgm:t>
    </dgm:pt>
    <dgm:pt modelId="{3A0C96CC-6F66-4093-AC9F-50D2A520AB1F}" type="sibTrans" cxnId="{8CBC64C7-DB95-48BD-ADB2-FD08A2ECEC12}">
      <dgm:prSet/>
      <dgm:spPr/>
      <dgm:t>
        <a:bodyPr/>
        <a:lstStyle/>
        <a:p>
          <a:endParaRPr lang="fr-FR"/>
        </a:p>
      </dgm:t>
    </dgm:pt>
    <dgm:pt modelId="{AA39AF82-9CBF-45B0-B51C-B03E66F1FCA1}">
      <dgm:prSet phldrT="[Texte]" custT="1"/>
      <dgm:spPr/>
      <dgm:t>
        <a:bodyPr/>
        <a:lstStyle/>
        <a:p>
          <a:r>
            <a:rPr lang="fr-FR" sz="1400" b="1" dirty="0">
              <a:solidFill>
                <a:srgbClr val="FF0000"/>
              </a:solidFill>
              <a:latin typeface="Times New Roman" panose="02020603050405020304" pitchFamily="18" charset="0"/>
              <a:cs typeface="Times New Roman" panose="02020603050405020304" pitchFamily="18" charset="0"/>
            </a:rPr>
            <a:t>Interdisciplinarité</a:t>
          </a:r>
          <a:r>
            <a:rPr lang="fr-FR" sz="1400" b="1" dirty="0">
              <a:latin typeface="Times New Roman" panose="02020603050405020304" pitchFamily="18" charset="0"/>
              <a:cs typeface="Times New Roman" panose="02020603050405020304" pitchFamily="18" charset="0"/>
            </a:rPr>
            <a:t> : elle se caractérise par la nécessité d'établir une coopération entre les disciplines pour dégager un concept partagé </a:t>
          </a:r>
          <a:r>
            <a:rPr lang="fr-FR" sz="1400" b="1" u="none" dirty="0">
              <a:latin typeface="Times New Roman" panose="02020603050405020304" pitchFamily="18" charset="0"/>
              <a:cs typeface="Times New Roman" panose="02020603050405020304" pitchFamily="18" charset="0"/>
            </a:rPr>
            <a:t>et un langage commun</a:t>
          </a:r>
          <a:r>
            <a:rPr lang="fr-FR" sz="1400" b="1" dirty="0">
              <a:latin typeface="Times New Roman" panose="02020603050405020304" pitchFamily="18" charset="0"/>
              <a:cs typeface="Times New Roman" panose="02020603050405020304" pitchFamily="18" charset="0"/>
            </a:rPr>
            <a:t>. Elle vise un progrès d'ordre scientifique technique  ou social.</a:t>
          </a:r>
        </a:p>
      </dgm:t>
    </dgm:pt>
    <dgm:pt modelId="{73DC6367-CF52-4D41-A142-2E6BDF8A285D}" type="parTrans" cxnId="{ACDF9A3A-CD08-48BD-9A2F-FD5C94F2BBA6}">
      <dgm:prSet/>
      <dgm:spPr/>
      <dgm:t>
        <a:bodyPr/>
        <a:lstStyle/>
        <a:p>
          <a:endParaRPr lang="fr-FR"/>
        </a:p>
      </dgm:t>
    </dgm:pt>
    <dgm:pt modelId="{06DFEA91-494E-4AF7-A069-1458CAC36953}" type="sibTrans" cxnId="{ACDF9A3A-CD08-48BD-9A2F-FD5C94F2BBA6}">
      <dgm:prSet/>
      <dgm:spPr/>
      <dgm:t>
        <a:bodyPr/>
        <a:lstStyle/>
        <a:p>
          <a:endParaRPr lang="fr-FR"/>
        </a:p>
      </dgm:t>
    </dgm:pt>
    <dgm:pt modelId="{6D67A4CE-D2A8-45D4-8A21-2CC7181D42C0}">
      <dgm:prSet phldrT="[Texte]" custT="1"/>
      <dgm:spPr/>
      <dgm:t>
        <a:bodyPr/>
        <a:lstStyle/>
        <a:p>
          <a:pPr algn="l"/>
          <a:r>
            <a:rPr lang="fr-FR" sz="1400" dirty="0">
              <a:solidFill>
                <a:srgbClr val="FF0000"/>
              </a:solidFill>
              <a:latin typeface="Times New Roman" panose="02020603050405020304" pitchFamily="18" charset="0"/>
              <a:cs typeface="Times New Roman" panose="02020603050405020304" pitchFamily="18" charset="0"/>
            </a:rPr>
            <a:t>Transdisciplinarité </a:t>
          </a:r>
          <a:r>
            <a:rPr lang="fr-FR" sz="1400" dirty="0">
              <a:solidFill>
                <a:schemeClr val="tx1"/>
              </a:solidFill>
              <a:latin typeface="Times New Roman" panose="02020603050405020304" pitchFamily="18" charset="0"/>
              <a:cs typeface="Times New Roman" panose="02020603050405020304" pitchFamily="18" charset="0"/>
            </a:rPr>
            <a:t>: </a:t>
          </a:r>
          <a:r>
            <a:rPr lang="fr-FR" sz="1400" b="1" dirty="0">
              <a:solidFill>
                <a:schemeClr val="tx1"/>
              </a:solidFill>
              <a:latin typeface="Times New Roman" panose="02020603050405020304" pitchFamily="18" charset="0"/>
              <a:cs typeface="Times New Roman" panose="02020603050405020304" pitchFamily="18" charset="0"/>
            </a:rPr>
            <a:t>l'intégration des disciplines, en transdisciplinarité, </a:t>
          </a:r>
          <a:r>
            <a:rPr lang="fr-FR" sz="1400" b="1" dirty="0">
              <a:solidFill>
                <a:sysClr val="windowText" lastClr="000000"/>
              </a:solidFill>
              <a:latin typeface="Times New Roman" panose="02020603050405020304" pitchFamily="18" charset="0"/>
              <a:cs typeface="Times New Roman" panose="02020603050405020304" pitchFamily="18" charset="0"/>
            </a:rPr>
            <a:t>manifeste la capacité à traverser toutes ces formes d'intégration disciplinaires, pour penser ce qui est, à la fois, entre les disciplines, à travers les disciplines et au-delà des disciplines </a:t>
          </a:r>
          <a:r>
            <a:rPr lang="fr-FR" sz="1400" b="1" dirty="0" smtClean="0">
              <a:solidFill>
                <a:sysClr val="windowText" lastClr="000000"/>
              </a:solidFill>
              <a:latin typeface="Times New Roman" panose="02020603050405020304" pitchFamily="18" charset="0"/>
              <a:cs typeface="Times New Roman" panose="02020603050405020304" pitchFamily="18" charset="0"/>
            </a:rPr>
            <a:t>(</a:t>
          </a:r>
          <a:r>
            <a:rPr lang="fr-FR" sz="1400" b="1" dirty="0" err="1" smtClean="0">
              <a:solidFill>
                <a:sysClr val="windowText" lastClr="000000"/>
              </a:solidFill>
              <a:latin typeface="Times New Roman" panose="02020603050405020304" pitchFamily="18" charset="0"/>
              <a:cs typeface="Times New Roman" panose="02020603050405020304" pitchFamily="18" charset="0"/>
            </a:rPr>
            <a:t>trans</a:t>
          </a:r>
          <a:r>
            <a:rPr lang="fr-FR" sz="1400" b="1" dirty="0" smtClean="0">
              <a:solidFill>
                <a:sysClr val="windowText" lastClr="000000"/>
              </a:solidFill>
              <a:latin typeface="Times New Roman" panose="02020603050405020304" pitchFamily="18" charset="0"/>
              <a:cs typeface="Times New Roman" panose="02020603050405020304" pitchFamily="18" charset="0"/>
            </a:rPr>
            <a:t>- et a-disciplinaire</a:t>
          </a:r>
          <a:r>
            <a:rPr lang="fr-FR" sz="1400" dirty="0">
              <a:solidFill>
                <a:sysClr val="windowText" lastClr="000000"/>
              </a:solidFill>
              <a:latin typeface="Times New Roman" panose="02020603050405020304" pitchFamily="18" charset="0"/>
              <a:cs typeface="Times New Roman" panose="02020603050405020304" pitchFamily="18" charset="0"/>
            </a:rPr>
            <a:t>)</a:t>
          </a:r>
          <a:endParaRPr lang="fr-FR" sz="1400" dirty="0">
            <a:solidFill>
              <a:srgbClr val="FF0000"/>
            </a:solidFill>
            <a:latin typeface="Times New Roman" panose="02020603050405020304" pitchFamily="18" charset="0"/>
            <a:cs typeface="Times New Roman" panose="02020603050405020304" pitchFamily="18" charset="0"/>
          </a:endParaRPr>
        </a:p>
      </dgm:t>
    </dgm:pt>
    <dgm:pt modelId="{B7DB1513-D375-48B8-BD1E-9E08D940C7CE}" type="parTrans" cxnId="{A795981B-F595-42B6-877B-5CA55B8861B2}">
      <dgm:prSet/>
      <dgm:spPr/>
      <dgm:t>
        <a:bodyPr/>
        <a:lstStyle/>
        <a:p>
          <a:endParaRPr lang="fr-FR"/>
        </a:p>
      </dgm:t>
    </dgm:pt>
    <dgm:pt modelId="{8D7A6DED-7FB2-4212-851B-642D66F00B33}" type="sibTrans" cxnId="{A795981B-F595-42B6-877B-5CA55B8861B2}">
      <dgm:prSet/>
      <dgm:spPr/>
      <dgm:t>
        <a:bodyPr/>
        <a:lstStyle/>
        <a:p>
          <a:endParaRPr lang="fr-FR"/>
        </a:p>
      </dgm:t>
    </dgm:pt>
    <dgm:pt modelId="{F5B8566B-6227-408C-ADE8-4E4F1357F09D}" type="pres">
      <dgm:prSet presAssocID="{4770C64A-2080-4535-8C5C-0DA39527902A}" presName="arrowDiagram" presStyleCnt="0">
        <dgm:presLayoutVars>
          <dgm:chMax val="5"/>
          <dgm:dir/>
          <dgm:resizeHandles val="exact"/>
        </dgm:presLayoutVars>
      </dgm:prSet>
      <dgm:spPr/>
    </dgm:pt>
    <dgm:pt modelId="{B6916538-D43E-4C99-A123-543BBFAB1ED3}" type="pres">
      <dgm:prSet presAssocID="{4770C64A-2080-4535-8C5C-0DA39527902A}" presName="arrow" presStyleLbl="bgShp" presStyleIdx="0" presStyleCnt="1" custLinFactNeighborX="281" custLinFactNeighborY="632"/>
      <dgm:spPr/>
    </dgm:pt>
    <dgm:pt modelId="{733E72BB-D937-4B78-9317-ECC9BB38DF07}" type="pres">
      <dgm:prSet presAssocID="{4770C64A-2080-4535-8C5C-0DA39527902A}" presName="arrowDiagram3" presStyleCnt="0"/>
      <dgm:spPr/>
    </dgm:pt>
    <dgm:pt modelId="{1BAA3500-1BEB-4222-B0CE-5A4B13B58F3D}" type="pres">
      <dgm:prSet presAssocID="{23FEDA87-D010-4BC8-9A0B-A245DAE7D30B}" presName="bullet3a" presStyleLbl="node1" presStyleIdx="0" presStyleCnt="3"/>
      <dgm:spPr/>
    </dgm:pt>
    <dgm:pt modelId="{A1962628-0C7E-4F2B-9EDA-7A805C8D3A2B}" type="pres">
      <dgm:prSet presAssocID="{23FEDA87-D010-4BC8-9A0B-A245DAE7D30B}" presName="textBox3a" presStyleLbl="revTx" presStyleIdx="0" presStyleCnt="3" custScaleY="151158">
        <dgm:presLayoutVars>
          <dgm:bulletEnabled val="1"/>
        </dgm:presLayoutVars>
      </dgm:prSet>
      <dgm:spPr/>
      <dgm:t>
        <a:bodyPr/>
        <a:lstStyle/>
        <a:p>
          <a:endParaRPr lang="fr-FR"/>
        </a:p>
      </dgm:t>
    </dgm:pt>
    <dgm:pt modelId="{1302C3F6-E2D3-4DD8-8273-9FE9C0CABF9B}" type="pres">
      <dgm:prSet presAssocID="{AA39AF82-9CBF-45B0-B51C-B03E66F1FCA1}" presName="bullet3b" presStyleLbl="node1" presStyleIdx="1" presStyleCnt="3"/>
      <dgm:spPr/>
    </dgm:pt>
    <dgm:pt modelId="{55C11C94-FCC5-41DB-9750-1A71D641A35D}" type="pres">
      <dgm:prSet presAssocID="{AA39AF82-9CBF-45B0-B51C-B03E66F1FCA1}" presName="textBox3b" presStyleLbl="revTx" presStyleIdx="1" presStyleCnt="3">
        <dgm:presLayoutVars>
          <dgm:bulletEnabled val="1"/>
        </dgm:presLayoutVars>
      </dgm:prSet>
      <dgm:spPr/>
      <dgm:t>
        <a:bodyPr/>
        <a:lstStyle/>
        <a:p>
          <a:endParaRPr lang="fr-FR"/>
        </a:p>
      </dgm:t>
    </dgm:pt>
    <dgm:pt modelId="{DDBEF978-4C60-4D4F-9B4D-C0E9AA4EA339}" type="pres">
      <dgm:prSet presAssocID="{6D67A4CE-D2A8-45D4-8A21-2CC7181D42C0}" presName="bullet3c" presStyleLbl="node1" presStyleIdx="2" presStyleCnt="3"/>
      <dgm:spPr/>
    </dgm:pt>
    <dgm:pt modelId="{CD5A91D6-7935-4F6A-A621-F5EEA018153F}" type="pres">
      <dgm:prSet presAssocID="{6D67A4CE-D2A8-45D4-8A21-2CC7181D42C0}" presName="textBox3c" presStyleLbl="revTx" presStyleIdx="2" presStyleCnt="3" custScaleY="127860">
        <dgm:presLayoutVars>
          <dgm:bulletEnabled val="1"/>
        </dgm:presLayoutVars>
      </dgm:prSet>
      <dgm:spPr/>
      <dgm:t>
        <a:bodyPr/>
        <a:lstStyle/>
        <a:p>
          <a:endParaRPr lang="fr-FR"/>
        </a:p>
      </dgm:t>
    </dgm:pt>
  </dgm:ptLst>
  <dgm:cxnLst>
    <dgm:cxn modelId="{5AEEC8E9-61DA-4C97-B375-0758D0E17D5E}" type="presOf" srcId="{4770C64A-2080-4535-8C5C-0DA39527902A}" destId="{F5B8566B-6227-408C-ADE8-4E4F1357F09D}" srcOrd="0" destOrd="0" presId="urn:microsoft.com/office/officeart/2005/8/layout/arrow2"/>
    <dgm:cxn modelId="{CE0DDA6C-4567-45B4-ACE1-83C398FC4013}" type="presOf" srcId="{23FEDA87-D010-4BC8-9A0B-A245DAE7D30B}" destId="{A1962628-0C7E-4F2B-9EDA-7A805C8D3A2B}" srcOrd="0" destOrd="0" presId="urn:microsoft.com/office/officeart/2005/8/layout/arrow2"/>
    <dgm:cxn modelId="{A795981B-F595-42B6-877B-5CA55B8861B2}" srcId="{4770C64A-2080-4535-8C5C-0DA39527902A}" destId="{6D67A4CE-D2A8-45D4-8A21-2CC7181D42C0}" srcOrd="2" destOrd="0" parTransId="{B7DB1513-D375-48B8-BD1E-9E08D940C7CE}" sibTransId="{8D7A6DED-7FB2-4212-851B-642D66F00B33}"/>
    <dgm:cxn modelId="{8CBC64C7-DB95-48BD-ADB2-FD08A2ECEC12}" srcId="{4770C64A-2080-4535-8C5C-0DA39527902A}" destId="{23FEDA87-D010-4BC8-9A0B-A245DAE7D30B}" srcOrd="0" destOrd="0" parTransId="{5DD41B69-2962-4247-A851-EC1222FEDE07}" sibTransId="{3A0C96CC-6F66-4093-AC9F-50D2A520AB1F}"/>
    <dgm:cxn modelId="{A97E2E2C-7B78-4F0E-A603-A5635095959A}" type="presOf" srcId="{6D67A4CE-D2A8-45D4-8A21-2CC7181D42C0}" destId="{CD5A91D6-7935-4F6A-A621-F5EEA018153F}" srcOrd="0" destOrd="0" presId="urn:microsoft.com/office/officeart/2005/8/layout/arrow2"/>
    <dgm:cxn modelId="{7FC443D4-0B9C-4789-A073-5063B040A846}" type="presOf" srcId="{AA39AF82-9CBF-45B0-B51C-B03E66F1FCA1}" destId="{55C11C94-FCC5-41DB-9750-1A71D641A35D}" srcOrd="0" destOrd="0" presId="urn:microsoft.com/office/officeart/2005/8/layout/arrow2"/>
    <dgm:cxn modelId="{ACDF9A3A-CD08-48BD-9A2F-FD5C94F2BBA6}" srcId="{4770C64A-2080-4535-8C5C-0DA39527902A}" destId="{AA39AF82-9CBF-45B0-B51C-B03E66F1FCA1}" srcOrd="1" destOrd="0" parTransId="{73DC6367-CF52-4D41-A142-2E6BDF8A285D}" sibTransId="{06DFEA91-494E-4AF7-A069-1458CAC36953}"/>
    <dgm:cxn modelId="{24DEEB21-F72A-4D6F-9C89-E39BA24D55FA}" type="presParOf" srcId="{F5B8566B-6227-408C-ADE8-4E4F1357F09D}" destId="{B6916538-D43E-4C99-A123-543BBFAB1ED3}" srcOrd="0" destOrd="0" presId="urn:microsoft.com/office/officeart/2005/8/layout/arrow2"/>
    <dgm:cxn modelId="{6E866004-3513-43E3-A6E0-C57FEACBA411}" type="presParOf" srcId="{F5B8566B-6227-408C-ADE8-4E4F1357F09D}" destId="{733E72BB-D937-4B78-9317-ECC9BB38DF07}" srcOrd="1" destOrd="0" presId="urn:microsoft.com/office/officeart/2005/8/layout/arrow2"/>
    <dgm:cxn modelId="{36F61519-B5A9-4CE8-BC25-2614402C833B}" type="presParOf" srcId="{733E72BB-D937-4B78-9317-ECC9BB38DF07}" destId="{1BAA3500-1BEB-4222-B0CE-5A4B13B58F3D}" srcOrd="0" destOrd="0" presId="urn:microsoft.com/office/officeart/2005/8/layout/arrow2"/>
    <dgm:cxn modelId="{051A51D4-9D90-4469-9D30-D2207EBB376F}" type="presParOf" srcId="{733E72BB-D937-4B78-9317-ECC9BB38DF07}" destId="{A1962628-0C7E-4F2B-9EDA-7A805C8D3A2B}" srcOrd="1" destOrd="0" presId="urn:microsoft.com/office/officeart/2005/8/layout/arrow2"/>
    <dgm:cxn modelId="{6D60F261-1FDC-464B-8405-24264E7BF650}" type="presParOf" srcId="{733E72BB-D937-4B78-9317-ECC9BB38DF07}" destId="{1302C3F6-E2D3-4DD8-8273-9FE9C0CABF9B}" srcOrd="2" destOrd="0" presId="urn:microsoft.com/office/officeart/2005/8/layout/arrow2"/>
    <dgm:cxn modelId="{73F022D8-9903-4E50-9DCF-5AD75EFB0F4A}" type="presParOf" srcId="{733E72BB-D937-4B78-9317-ECC9BB38DF07}" destId="{55C11C94-FCC5-41DB-9750-1A71D641A35D}" srcOrd="3" destOrd="0" presId="urn:microsoft.com/office/officeart/2005/8/layout/arrow2"/>
    <dgm:cxn modelId="{E70973B3-D823-4D7E-BC9E-0544AE22A244}" type="presParOf" srcId="{733E72BB-D937-4B78-9317-ECC9BB38DF07}" destId="{DDBEF978-4C60-4D4F-9B4D-C0E9AA4EA339}" srcOrd="4" destOrd="0" presId="urn:microsoft.com/office/officeart/2005/8/layout/arrow2"/>
    <dgm:cxn modelId="{77C37EA5-8165-47E6-8B47-A61B5BAAB8ED}" type="presParOf" srcId="{733E72BB-D937-4B78-9317-ECC9BB38DF07}" destId="{CD5A91D6-7935-4F6A-A621-F5EEA018153F}"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AB7D6-816C-40D3-9FCE-6E47695814C9}" type="doc">
      <dgm:prSet loTypeId="urn:microsoft.com/office/officeart/2005/8/layout/venn1" loCatId="relationship" qsTypeId="urn:microsoft.com/office/officeart/2005/8/quickstyle/simple5" qsCatId="simple" csTypeId="urn:microsoft.com/office/officeart/2005/8/colors/colorful5" csCatId="colorful" phldr="1"/>
      <dgm:spPr/>
    </dgm:pt>
    <dgm:pt modelId="{82069561-FB29-4CBA-9865-7CAC994D33DD}">
      <dgm:prSet phldrT="[Texte]"/>
      <dgm:spPr/>
      <dgm:t>
        <a:bodyPr/>
        <a:lstStyle/>
        <a:p>
          <a:r>
            <a:rPr lang="fr-FR" dirty="0" smtClean="0"/>
            <a:t>1/ les questions socialement vives : ce dont la société a besoin, en vue des ODD et de la RSE</a:t>
          </a:r>
          <a:endParaRPr lang="fr-FR" dirty="0"/>
        </a:p>
      </dgm:t>
    </dgm:pt>
    <dgm:pt modelId="{2E7F7CFB-071F-441C-B1C5-E59FFD625229}" type="parTrans" cxnId="{963C194C-C569-4958-857E-43EE8F11EBF6}">
      <dgm:prSet/>
      <dgm:spPr/>
      <dgm:t>
        <a:bodyPr/>
        <a:lstStyle/>
        <a:p>
          <a:endParaRPr lang="fr-FR"/>
        </a:p>
      </dgm:t>
    </dgm:pt>
    <dgm:pt modelId="{D1895C22-24A3-4A19-B1E7-6D9AB735CD40}" type="sibTrans" cxnId="{963C194C-C569-4958-857E-43EE8F11EBF6}">
      <dgm:prSet/>
      <dgm:spPr/>
      <dgm:t>
        <a:bodyPr/>
        <a:lstStyle/>
        <a:p>
          <a:endParaRPr lang="fr-FR"/>
        </a:p>
      </dgm:t>
    </dgm:pt>
    <dgm:pt modelId="{370AE95F-CB23-46CC-BA9A-084234EF80F8}">
      <dgm:prSet phldrT="[Texte]"/>
      <dgm:spPr/>
      <dgm:t>
        <a:bodyPr/>
        <a:lstStyle/>
        <a:p>
          <a:r>
            <a:rPr lang="fr-FR" dirty="0" smtClean="0"/>
            <a:t>3/ la matière trait d’union : le français</a:t>
          </a:r>
          <a:endParaRPr lang="fr-FR" dirty="0"/>
        </a:p>
      </dgm:t>
    </dgm:pt>
    <dgm:pt modelId="{589C124C-3EBD-4792-9D7B-4B67D22FFC65}" type="parTrans" cxnId="{37F0B85B-0E8F-463C-9129-D90F1850C447}">
      <dgm:prSet/>
      <dgm:spPr/>
      <dgm:t>
        <a:bodyPr/>
        <a:lstStyle/>
        <a:p>
          <a:endParaRPr lang="fr-FR"/>
        </a:p>
      </dgm:t>
    </dgm:pt>
    <dgm:pt modelId="{0C9B5AAF-7D92-4B33-8F37-272E4EDB6AA9}" type="sibTrans" cxnId="{37F0B85B-0E8F-463C-9129-D90F1850C447}">
      <dgm:prSet/>
      <dgm:spPr/>
      <dgm:t>
        <a:bodyPr/>
        <a:lstStyle/>
        <a:p>
          <a:endParaRPr lang="fr-FR"/>
        </a:p>
      </dgm:t>
    </dgm:pt>
    <dgm:pt modelId="{229F4344-870B-4626-A3B5-2187D309F813}">
      <dgm:prSet phldrT="[Texte]"/>
      <dgm:spPr/>
      <dgm:t>
        <a:bodyPr/>
        <a:lstStyle/>
        <a:p>
          <a:r>
            <a:rPr lang="fr-FR" dirty="0" smtClean="0"/>
            <a:t>2/ les disciplines ou contributions disciplinaires mobilisées</a:t>
          </a:r>
          <a:endParaRPr lang="fr-FR" dirty="0"/>
        </a:p>
      </dgm:t>
    </dgm:pt>
    <dgm:pt modelId="{98E13000-C84A-4473-9648-0043F6059CC2}" type="parTrans" cxnId="{80F0A7B8-BE3F-4293-90B2-905DD88981E5}">
      <dgm:prSet/>
      <dgm:spPr/>
      <dgm:t>
        <a:bodyPr/>
        <a:lstStyle/>
        <a:p>
          <a:endParaRPr lang="fr-FR"/>
        </a:p>
      </dgm:t>
    </dgm:pt>
    <dgm:pt modelId="{44263D62-79C3-4069-906D-BF1D6CB82FA5}" type="sibTrans" cxnId="{80F0A7B8-BE3F-4293-90B2-905DD88981E5}">
      <dgm:prSet/>
      <dgm:spPr/>
      <dgm:t>
        <a:bodyPr/>
        <a:lstStyle/>
        <a:p>
          <a:endParaRPr lang="fr-FR"/>
        </a:p>
      </dgm:t>
    </dgm:pt>
    <dgm:pt modelId="{3B652774-06F3-4510-9BE3-31C738AC65B3}" type="pres">
      <dgm:prSet presAssocID="{02BAB7D6-816C-40D3-9FCE-6E47695814C9}" presName="compositeShape" presStyleCnt="0">
        <dgm:presLayoutVars>
          <dgm:chMax val="7"/>
          <dgm:dir/>
          <dgm:resizeHandles val="exact"/>
        </dgm:presLayoutVars>
      </dgm:prSet>
      <dgm:spPr/>
    </dgm:pt>
    <dgm:pt modelId="{EA0F1B8F-30B6-4C16-9C0A-A1C9E6580AAE}" type="pres">
      <dgm:prSet presAssocID="{82069561-FB29-4CBA-9865-7CAC994D33DD}" presName="circ1" presStyleLbl="vennNode1" presStyleIdx="0" presStyleCnt="3"/>
      <dgm:spPr/>
      <dgm:t>
        <a:bodyPr/>
        <a:lstStyle/>
        <a:p>
          <a:endParaRPr lang="fr-FR"/>
        </a:p>
      </dgm:t>
    </dgm:pt>
    <dgm:pt modelId="{7BEADF83-3548-443D-A7BD-E779E0A1FD84}" type="pres">
      <dgm:prSet presAssocID="{82069561-FB29-4CBA-9865-7CAC994D33DD}" presName="circ1Tx" presStyleLbl="revTx" presStyleIdx="0" presStyleCnt="0">
        <dgm:presLayoutVars>
          <dgm:chMax val="0"/>
          <dgm:chPref val="0"/>
          <dgm:bulletEnabled val="1"/>
        </dgm:presLayoutVars>
      </dgm:prSet>
      <dgm:spPr/>
      <dgm:t>
        <a:bodyPr/>
        <a:lstStyle/>
        <a:p>
          <a:endParaRPr lang="fr-FR"/>
        </a:p>
      </dgm:t>
    </dgm:pt>
    <dgm:pt modelId="{2C572FF4-AD1C-41D6-A92C-3D491DA3549D}" type="pres">
      <dgm:prSet presAssocID="{370AE95F-CB23-46CC-BA9A-084234EF80F8}" presName="circ2" presStyleLbl="vennNode1" presStyleIdx="1" presStyleCnt="3"/>
      <dgm:spPr/>
      <dgm:t>
        <a:bodyPr/>
        <a:lstStyle/>
        <a:p>
          <a:endParaRPr lang="fr-FR"/>
        </a:p>
      </dgm:t>
    </dgm:pt>
    <dgm:pt modelId="{505CFAF2-1895-432C-B974-6A6771700471}" type="pres">
      <dgm:prSet presAssocID="{370AE95F-CB23-46CC-BA9A-084234EF80F8}" presName="circ2Tx" presStyleLbl="revTx" presStyleIdx="0" presStyleCnt="0">
        <dgm:presLayoutVars>
          <dgm:chMax val="0"/>
          <dgm:chPref val="0"/>
          <dgm:bulletEnabled val="1"/>
        </dgm:presLayoutVars>
      </dgm:prSet>
      <dgm:spPr/>
      <dgm:t>
        <a:bodyPr/>
        <a:lstStyle/>
        <a:p>
          <a:endParaRPr lang="fr-FR"/>
        </a:p>
      </dgm:t>
    </dgm:pt>
    <dgm:pt modelId="{930FB1FE-D841-434A-B90D-78D07953E95F}" type="pres">
      <dgm:prSet presAssocID="{229F4344-870B-4626-A3B5-2187D309F813}" presName="circ3" presStyleLbl="vennNode1" presStyleIdx="2" presStyleCnt="3"/>
      <dgm:spPr/>
      <dgm:t>
        <a:bodyPr/>
        <a:lstStyle/>
        <a:p>
          <a:endParaRPr lang="fr-FR"/>
        </a:p>
      </dgm:t>
    </dgm:pt>
    <dgm:pt modelId="{E329CF6A-ED51-4586-BC04-233920EE8A63}" type="pres">
      <dgm:prSet presAssocID="{229F4344-870B-4626-A3B5-2187D309F813}" presName="circ3Tx" presStyleLbl="revTx" presStyleIdx="0" presStyleCnt="0">
        <dgm:presLayoutVars>
          <dgm:chMax val="0"/>
          <dgm:chPref val="0"/>
          <dgm:bulletEnabled val="1"/>
        </dgm:presLayoutVars>
      </dgm:prSet>
      <dgm:spPr/>
      <dgm:t>
        <a:bodyPr/>
        <a:lstStyle/>
        <a:p>
          <a:endParaRPr lang="fr-FR"/>
        </a:p>
      </dgm:t>
    </dgm:pt>
  </dgm:ptLst>
  <dgm:cxnLst>
    <dgm:cxn modelId="{963C194C-C569-4958-857E-43EE8F11EBF6}" srcId="{02BAB7D6-816C-40D3-9FCE-6E47695814C9}" destId="{82069561-FB29-4CBA-9865-7CAC994D33DD}" srcOrd="0" destOrd="0" parTransId="{2E7F7CFB-071F-441C-B1C5-E59FFD625229}" sibTransId="{D1895C22-24A3-4A19-B1E7-6D9AB735CD40}"/>
    <dgm:cxn modelId="{F86106F0-83B4-4774-BB7D-C7740FBFC327}" type="presOf" srcId="{82069561-FB29-4CBA-9865-7CAC994D33DD}" destId="{EA0F1B8F-30B6-4C16-9C0A-A1C9E6580AAE}" srcOrd="0" destOrd="0" presId="urn:microsoft.com/office/officeart/2005/8/layout/venn1"/>
    <dgm:cxn modelId="{FB56D1B3-A25D-4765-843C-2D1EFD31E9F5}" type="presOf" srcId="{229F4344-870B-4626-A3B5-2187D309F813}" destId="{E329CF6A-ED51-4586-BC04-233920EE8A63}" srcOrd="1" destOrd="0" presId="urn:microsoft.com/office/officeart/2005/8/layout/venn1"/>
    <dgm:cxn modelId="{9E2C3682-D2D2-4916-BB43-229931FB7F5E}" type="presOf" srcId="{229F4344-870B-4626-A3B5-2187D309F813}" destId="{930FB1FE-D841-434A-B90D-78D07953E95F}" srcOrd="0" destOrd="0" presId="urn:microsoft.com/office/officeart/2005/8/layout/venn1"/>
    <dgm:cxn modelId="{37F0B85B-0E8F-463C-9129-D90F1850C447}" srcId="{02BAB7D6-816C-40D3-9FCE-6E47695814C9}" destId="{370AE95F-CB23-46CC-BA9A-084234EF80F8}" srcOrd="1" destOrd="0" parTransId="{589C124C-3EBD-4792-9D7B-4B67D22FFC65}" sibTransId="{0C9B5AAF-7D92-4B33-8F37-272E4EDB6AA9}"/>
    <dgm:cxn modelId="{8C7B6404-CC56-41B1-A898-A954E6A25839}" type="presOf" srcId="{370AE95F-CB23-46CC-BA9A-084234EF80F8}" destId="{505CFAF2-1895-432C-B974-6A6771700471}" srcOrd="1" destOrd="0" presId="urn:microsoft.com/office/officeart/2005/8/layout/venn1"/>
    <dgm:cxn modelId="{9A0D5F3A-967C-49DA-A659-B117B5B6C1C6}" type="presOf" srcId="{370AE95F-CB23-46CC-BA9A-084234EF80F8}" destId="{2C572FF4-AD1C-41D6-A92C-3D491DA3549D}" srcOrd="0" destOrd="0" presId="urn:microsoft.com/office/officeart/2005/8/layout/venn1"/>
    <dgm:cxn modelId="{D780F2CC-692F-4FF0-BC95-442129240569}" type="presOf" srcId="{82069561-FB29-4CBA-9865-7CAC994D33DD}" destId="{7BEADF83-3548-443D-A7BD-E779E0A1FD84}" srcOrd="1" destOrd="0" presId="urn:microsoft.com/office/officeart/2005/8/layout/venn1"/>
    <dgm:cxn modelId="{8751E137-22A1-40B5-A323-01398450EC4F}" type="presOf" srcId="{02BAB7D6-816C-40D3-9FCE-6E47695814C9}" destId="{3B652774-06F3-4510-9BE3-31C738AC65B3}" srcOrd="0" destOrd="0" presId="urn:microsoft.com/office/officeart/2005/8/layout/venn1"/>
    <dgm:cxn modelId="{80F0A7B8-BE3F-4293-90B2-905DD88981E5}" srcId="{02BAB7D6-816C-40D3-9FCE-6E47695814C9}" destId="{229F4344-870B-4626-A3B5-2187D309F813}" srcOrd="2" destOrd="0" parTransId="{98E13000-C84A-4473-9648-0043F6059CC2}" sibTransId="{44263D62-79C3-4069-906D-BF1D6CB82FA5}"/>
    <dgm:cxn modelId="{EE033C09-6105-4B73-A346-A36FBB1B9EFC}" type="presParOf" srcId="{3B652774-06F3-4510-9BE3-31C738AC65B3}" destId="{EA0F1B8F-30B6-4C16-9C0A-A1C9E6580AAE}" srcOrd="0" destOrd="0" presId="urn:microsoft.com/office/officeart/2005/8/layout/venn1"/>
    <dgm:cxn modelId="{37E6ABBB-99EB-47F7-9AB0-44660AFAA05B}" type="presParOf" srcId="{3B652774-06F3-4510-9BE3-31C738AC65B3}" destId="{7BEADF83-3548-443D-A7BD-E779E0A1FD84}" srcOrd="1" destOrd="0" presId="urn:microsoft.com/office/officeart/2005/8/layout/venn1"/>
    <dgm:cxn modelId="{384B89B9-8B41-4737-99D2-0637A4A98E59}" type="presParOf" srcId="{3B652774-06F3-4510-9BE3-31C738AC65B3}" destId="{2C572FF4-AD1C-41D6-A92C-3D491DA3549D}" srcOrd="2" destOrd="0" presId="urn:microsoft.com/office/officeart/2005/8/layout/venn1"/>
    <dgm:cxn modelId="{0FC1B854-A850-4A0F-BCA3-32EAA2B06866}" type="presParOf" srcId="{3B652774-06F3-4510-9BE3-31C738AC65B3}" destId="{505CFAF2-1895-432C-B974-6A6771700471}" srcOrd="3" destOrd="0" presId="urn:microsoft.com/office/officeart/2005/8/layout/venn1"/>
    <dgm:cxn modelId="{A523B7F2-EBA1-4EE1-8337-A161852D57DF}" type="presParOf" srcId="{3B652774-06F3-4510-9BE3-31C738AC65B3}" destId="{930FB1FE-D841-434A-B90D-78D07953E95F}" srcOrd="4" destOrd="0" presId="urn:microsoft.com/office/officeart/2005/8/layout/venn1"/>
    <dgm:cxn modelId="{EF879C3B-90D2-4759-817E-75F03731931A}" type="presParOf" srcId="{3B652774-06F3-4510-9BE3-31C738AC65B3}" destId="{E329CF6A-ED51-4586-BC04-233920EE8A63}"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24BEA-333C-47BD-9538-3850F262CF2A}" type="doc">
      <dgm:prSet loTypeId="urn:microsoft.com/office/officeart/2005/8/layout/gear1" loCatId="cycle" qsTypeId="urn:microsoft.com/office/officeart/2005/8/quickstyle/simple1" qsCatId="simple" csTypeId="urn:microsoft.com/office/officeart/2005/8/colors/colorful5" csCatId="colorful" phldr="1"/>
      <dgm:spPr/>
    </dgm:pt>
    <dgm:pt modelId="{6A3A3E75-7CE1-428C-BEB6-85FC4B2B9EAF}">
      <dgm:prSet phldrT="[Texte]"/>
      <dgm:spPr/>
      <dgm:t>
        <a:bodyPr/>
        <a:lstStyle/>
        <a:p>
          <a:r>
            <a:rPr lang="fr-FR" dirty="0" smtClean="0"/>
            <a:t>Culte de la vitesse, consommation irresponsable  avec rupture du contrat naturel : ODD 12,14,15</a:t>
          </a:r>
          <a:endParaRPr lang="fr-FR" dirty="0"/>
        </a:p>
      </dgm:t>
    </dgm:pt>
    <dgm:pt modelId="{BCCFBFEE-2681-44CD-9B70-AFCB2F855647}" type="parTrans" cxnId="{EABA7DF0-7630-4927-A188-4F2CF427F2FB}">
      <dgm:prSet/>
      <dgm:spPr/>
      <dgm:t>
        <a:bodyPr/>
        <a:lstStyle/>
        <a:p>
          <a:endParaRPr lang="fr-FR"/>
        </a:p>
      </dgm:t>
    </dgm:pt>
    <dgm:pt modelId="{68A19A77-6D07-47F2-A97D-F3E2A150F249}" type="sibTrans" cxnId="{EABA7DF0-7630-4927-A188-4F2CF427F2FB}">
      <dgm:prSet/>
      <dgm:spPr/>
      <dgm:t>
        <a:bodyPr/>
        <a:lstStyle/>
        <a:p>
          <a:endParaRPr lang="fr-FR"/>
        </a:p>
      </dgm:t>
    </dgm:pt>
    <dgm:pt modelId="{96F40C29-4A45-4DBA-BA9A-D22C9469FCC6}">
      <dgm:prSet phldrT="[Texte]"/>
      <dgm:spPr/>
      <dgm:t>
        <a:bodyPr/>
        <a:lstStyle/>
        <a:p>
          <a:r>
            <a:rPr lang="fr-FR" dirty="0" smtClean="0"/>
            <a:t>Dérèglements </a:t>
          </a:r>
        </a:p>
        <a:p>
          <a:r>
            <a:rPr lang="fr-FR" dirty="0" smtClean="0"/>
            <a:t>ODD 13</a:t>
          </a:r>
          <a:endParaRPr lang="fr-FR" dirty="0"/>
        </a:p>
      </dgm:t>
    </dgm:pt>
    <dgm:pt modelId="{D5A3AA31-FF66-4953-AD3A-07AC7798D183}" type="parTrans" cxnId="{61E19A6C-88FD-4C86-9325-E15DF7FA455E}">
      <dgm:prSet/>
      <dgm:spPr/>
      <dgm:t>
        <a:bodyPr/>
        <a:lstStyle/>
        <a:p>
          <a:endParaRPr lang="fr-FR"/>
        </a:p>
      </dgm:t>
    </dgm:pt>
    <dgm:pt modelId="{AB7E56EE-8D87-4BBF-9973-A2EF1D11D339}" type="sibTrans" cxnId="{61E19A6C-88FD-4C86-9325-E15DF7FA455E}">
      <dgm:prSet/>
      <dgm:spPr/>
      <dgm:t>
        <a:bodyPr/>
        <a:lstStyle/>
        <a:p>
          <a:endParaRPr lang="fr-FR"/>
        </a:p>
      </dgm:t>
    </dgm:pt>
    <dgm:pt modelId="{2640A357-F26B-4F12-B963-3E2FC7A4C3C9}">
      <dgm:prSet phldrT="[Texte]"/>
      <dgm:spPr/>
      <dgm:t>
        <a:bodyPr/>
        <a:lstStyle/>
        <a:p>
          <a:r>
            <a:rPr lang="fr-FR" dirty="0" smtClean="0"/>
            <a:t>Inégalités et pauvreté : ODD  1,2,3,5,10</a:t>
          </a:r>
          <a:endParaRPr lang="fr-FR" dirty="0"/>
        </a:p>
      </dgm:t>
    </dgm:pt>
    <dgm:pt modelId="{EFC769BD-699D-4F25-A420-0EE0B0EBC5EC}" type="parTrans" cxnId="{7158D214-252D-40F8-9505-B28BB8367B82}">
      <dgm:prSet/>
      <dgm:spPr/>
      <dgm:t>
        <a:bodyPr/>
        <a:lstStyle/>
        <a:p>
          <a:endParaRPr lang="fr-FR"/>
        </a:p>
      </dgm:t>
    </dgm:pt>
    <dgm:pt modelId="{636C03DC-3CEC-4497-8035-BF3C2210B732}" type="sibTrans" cxnId="{7158D214-252D-40F8-9505-B28BB8367B82}">
      <dgm:prSet/>
      <dgm:spPr/>
      <dgm:t>
        <a:bodyPr/>
        <a:lstStyle/>
        <a:p>
          <a:endParaRPr lang="fr-FR"/>
        </a:p>
      </dgm:t>
    </dgm:pt>
    <dgm:pt modelId="{F4298479-730B-499D-9B4B-7FB57E918B88}" type="pres">
      <dgm:prSet presAssocID="{A9324BEA-333C-47BD-9538-3850F262CF2A}" presName="composite" presStyleCnt="0">
        <dgm:presLayoutVars>
          <dgm:chMax val="3"/>
          <dgm:animLvl val="lvl"/>
          <dgm:resizeHandles val="exact"/>
        </dgm:presLayoutVars>
      </dgm:prSet>
      <dgm:spPr/>
    </dgm:pt>
    <dgm:pt modelId="{A4C728DD-A421-478F-85D5-CC51C4BA28E8}" type="pres">
      <dgm:prSet presAssocID="{6A3A3E75-7CE1-428C-BEB6-85FC4B2B9EAF}" presName="gear1" presStyleLbl="node1" presStyleIdx="0" presStyleCnt="3">
        <dgm:presLayoutVars>
          <dgm:chMax val="1"/>
          <dgm:bulletEnabled val="1"/>
        </dgm:presLayoutVars>
      </dgm:prSet>
      <dgm:spPr/>
      <dgm:t>
        <a:bodyPr/>
        <a:lstStyle/>
        <a:p>
          <a:endParaRPr lang="fr-FR"/>
        </a:p>
      </dgm:t>
    </dgm:pt>
    <dgm:pt modelId="{011B5A6D-95E7-4440-AF1B-9FDDCE1C2D59}" type="pres">
      <dgm:prSet presAssocID="{6A3A3E75-7CE1-428C-BEB6-85FC4B2B9EAF}" presName="gear1srcNode" presStyleLbl="node1" presStyleIdx="0" presStyleCnt="3"/>
      <dgm:spPr/>
      <dgm:t>
        <a:bodyPr/>
        <a:lstStyle/>
        <a:p>
          <a:endParaRPr lang="fr-FR"/>
        </a:p>
      </dgm:t>
    </dgm:pt>
    <dgm:pt modelId="{8D333C68-9BED-482E-B24F-412CB4B2D297}" type="pres">
      <dgm:prSet presAssocID="{6A3A3E75-7CE1-428C-BEB6-85FC4B2B9EAF}" presName="gear1dstNode" presStyleLbl="node1" presStyleIdx="0" presStyleCnt="3"/>
      <dgm:spPr/>
      <dgm:t>
        <a:bodyPr/>
        <a:lstStyle/>
        <a:p>
          <a:endParaRPr lang="fr-FR"/>
        </a:p>
      </dgm:t>
    </dgm:pt>
    <dgm:pt modelId="{00ADFF42-C8F8-4444-8CD8-F5CD673F3C5F}" type="pres">
      <dgm:prSet presAssocID="{96F40C29-4A45-4DBA-BA9A-D22C9469FCC6}" presName="gear2" presStyleLbl="node1" presStyleIdx="1" presStyleCnt="3">
        <dgm:presLayoutVars>
          <dgm:chMax val="1"/>
          <dgm:bulletEnabled val="1"/>
        </dgm:presLayoutVars>
      </dgm:prSet>
      <dgm:spPr/>
      <dgm:t>
        <a:bodyPr/>
        <a:lstStyle/>
        <a:p>
          <a:endParaRPr lang="fr-FR"/>
        </a:p>
      </dgm:t>
    </dgm:pt>
    <dgm:pt modelId="{46FD84D5-6E1F-404D-807C-5F3109ECB91D}" type="pres">
      <dgm:prSet presAssocID="{96F40C29-4A45-4DBA-BA9A-D22C9469FCC6}" presName="gear2srcNode" presStyleLbl="node1" presStyleIdx="1" presStyleCnt="3"/>
      <dgm:spPr/>
      <dgm:t>
        <a:bodyPr/>
        <a:lstStyle/>
        <a:p>
          <a:endParaRPr lang="fr-FR"/>
        </a:p>
      </dgm:t>
    </dgm:pt>
    <dgm:pt modelId="{D842EBA4-CE0D-4D00-9B10-333F3CF5C15F}" type="pres">
      <dgm:prSet presAssocID="{96F40C29-4A45-4DBA-BA9A-D22C9469FCC6}" presName="gear2dstNode" presStyleLbl="node1" presStyleIdx="1" presStyleCnt="3"/>
      <dgm:spPr/>
      <dgm:t>
        <a:bodyPr/>
        <a:lstStyle/>
        <a:p>
          <a:endParaRPr lang="fr-FR"/>
        </a:p>
      </dgm:t>
    </dgm:pt>
    <dgm:pt modelId="{BCF8DBCC-B3CA-4762-A769-CDD450EB09E4}" type="pres">
      <dgm:prSet presAssocID="{2640A357-F26B-4F12-B963-3E2FC7A4C3C9}" presName="gear3" presStyleLbl="node1" presStyleIdx="2" presStyleCnt="3"/>
      <dgm:spPr/>
      <dgm:t>
        <a:bodyPr/>
        <a:lstStyle/>
        <a:p>
          <a:endParaRPr lang="fr-FR"/>
        </a:p>
      </dgm:t>
    </dgm:pt>
    <dgm:pt modelId="{9287EFAD-84F3-44F1-A5A0-4C1C14AABB22}" type="pres">
      <dgm:prSet presAssocID="{2640A357-F26B-4F12-B963-3E2FC7A4C3C9}" presName="gear3tx" presStyleLbl="node1" presStyleIdx="2" presStyleCnt="3">
        <dgm:presLayoutVars>
          <dgm:chMax val="1"/>
          <dgm:bulletEnabled val="1"/>
        </dgm:presLayoutVars>
      </dgm:prSet>
      <dgm:spPr/>
      <dgm:t>
        <a:bodyPr/>
        <a:lstStyle/>
        <a:p>
          <a:endParaRPr lang="fr-FR"/>
        </a:p>
      </dgm:t>
    </dgm:pt>
    <dgm:pt modelId="{C74943CE-82D5-4661-A712-0ED17DAD5B35}" type="pres">
      <dgm:prSet presAssocID="{2640A357-F26B-4F12-B963-3E2FC7A4C3C9}" presName="gear3srcNode" presStyleLbl="node1" presStyleIdx="2" presStyleCnt="3"/>
      <dgm:spPr/>
      <dgm:t>
        <a:bodyPr/>
        <a:lstStyle/>
        <a:p>
          <a:endParaRPr lang="fr-FR"/>
        </a:p>
      </dgm:t>
    </dgm:pt>
    <dgm:pt modelId="{D8962695-1A63-4AC9-BCA0-296598962619}" type="pres">
      <dgm:prSet presAssocID="{2640A357-F26B-4F12-B963-3E2FC7A4C3C9}" presName="gear3dstNode" presStyleLbl="node1" presStyleIdx="2" presStyleCnt="3"/>
      <dgm:spPr/>
      <dgm:t>
        <a:bodyPr/>
        <a:lstStyle/>
        <a:p>
          <a:endParaRPr lang="fr-FR"/>
        </a:p>
      </dgm:t>
    </dgm:pt>
    <dgm:pt modelId="{A87463BD-0A8B-43A3-869A-942757629135}" type="pres">
      <dgm:prSet presAssocID="{68A19A77-6D07-47F2-A97D-F3E2A150F249}" presName="connector1" presStyleLbl="sibTrans2D1" presStyleIdx="0" presStyleCnt="3"/>
      <dgm:spPr/>
      <dgm:t>
        <a:bodyPr/>
        <a:lstStyle/>
        <a:p>
          <a:endParaRPr lang="fr-FR"/>
        </a:p>
      </dgm:t>
    </dgm:pt>
    <dgm:pt modelId="{E7D84E90-CDE1-4AEE-80F5-9FD58CDA599B}" type="pres">
      <dgm:prSet presAssocID="{AB7E56EE-8D87-4BBF-9973-A2EF1D11D339}" presName="connector2" presStyleLbl="sibTrans2D1" presStyleIdx="1" presStyleCnt="3"/>
      <dgm:spPr/>
      <dgm:t>
        <a:bodyPr/>
        <a:lstStyle/>
        <a:p>
          <a:endParaRPr lang="fr-FR"/>
        </a:p>
      </dgm:t>
    </dgm:pt>
    <dgm:pt modelId="{B2A00E7D-B819-48F8-B18E-1E614D46E6A1}" type="pres">
      <dgm:prSet presAssocID="{636C03DC-3CEC-4497-8035-BF3C2210B732}" presName="connector3" presStyleLbl="sibTrans2D1" presStyleIdx="2" presStyleCnt="3"/>
      <dgm:spPr/>
      <dgm:t>
        <a:bodyPr/>
        <a:lstStyle/>
        <a:p>
          <a:endParaRPr lang="fr-FR"/>
        </a:p>
      </dgm:t>
    </dgm:pt>
  </dgm:ptLst>
  <dgm:cxnLst>
    <dgm:cxn modelId="{C35426F0-C229-49C8-A45D-AB78A44E7792}" type="presOf" srcId="{2640A357-F26B-4F12-B963-3E2FC7A4C3C9}" destId="{C74943CE-82D5-4661-A712-0ED17DAD5B35}" srcOrd="2" destOrd="0" presId="urn:microsoft.com/office/officeart/2005/8/layout/gear1"/>
    <dgm:cxn modelId="{B8247E48-FDEA-499A-8FB8-EABCE4857C40}" type="presOf" srcId="{6A3A3E75-7CE1-428C-BEB6-85FC4B2B9EAF}" destId="{8D333C68-9BED-482E-B24F-412CB4B2D297}" srcOrd="2" destOrd="0" presId="urn:microsoft.com/office/officeart/2005/8/layout/gear1"/>
    <dgm:cxn modelId="{25823F5C-32FE-40C5-9334-2B2F8C8A8767}" type="presOf" srcId="{2640A357-F26B-4F12-B963-3E2FC7A4C3C9}" destId="{BCF8DBCC-B3CA-4762-A769-CDD450EB09E4}" srcOrd="0" destOrd="0" presId="urn:microsoft.com/office/officeart/2005/8/layout/gear1"/>
    <dgm:cxn modelId="{EABA7DF0-7630-4927-A188-4F2CF427F2FB}" srcId="{A9324BEA-333C-47BD-9538-3850F262CF2A}" destId="{6A3A3E75-7CE1-428C-BEB6-85FC4B2B9EAF}" srcOrd="0" destOrd="0" parTransId="{BCCFBFEE-2681-44CD-9B70-AFCB2F855647}" sibTransId="{68A19A77-6D07-47F2-A97D-F3E2A150F249}"/>
    <dgm:cxn modelId="{C29BCAB2-CCA0-402F-BA0F-CC384D9F4C13}" type="presOf" srcId="{96F40C29-4A45-4DBA-BA9A-D22C9469FCC6}" destId="{46FD84D5-6E1F-404D-807C-5F3109ECB91D}" srcOrd="1" destOrd="0" presId="urn:microsoft.com/office/officeart/2005/8/layout/gear1"/>
    <dgm:cxn modelId="{D01BC10C-7EB6-4A48-952A-491705C3E824}" type="presOf" srcId="{2640A357-F26B-4F12-B963-3E2FC7A4C3C9}" destId="{9287EFAD-84F3-44F1-A5A0-4C1C14AABB22}" srcOrd="1" destOrd="0" presId="urn:microsoft.com/office/officeart/2005/8/layout/gear1"/>
    <dgm:cxn modelId="{7158D214-252D-40F8-9505-B28BB8367B82}" srcId="{A9324BEA-333C-47BD-9538-3850F262CF2A}" destId="{2640A357-F26B-4F12-B963-3E2FC7A4C3C9}" srcOrd="2" destOrd="0" parTransId="{EFC769BD-699D-4F25-A420-0EE0B0EBC5EC}" sibTransId="{636C03DC-3CEC-4497-8035-BF3C2210B732}"/>
    <dgm:cxn modelId="{0CEA2FE4-E6FD-46FD-82D8-3CB0830DD1B1}" type="presOf" srcId="{68A19A77-6D07-47F2-A97D-F3E2A150F249}" destId="{A87463BD-0A8B-43A3-869A-942757629135}" srcOrd="0" destOrd="0" presId="urn:microsoft.com/office/officeart/2005/8/layout/gear1"/>
    <dgm:cxn modelId="{7A7F789D-7242-44B7-80EA-894FAE382CCC}" type="presOf" srcId="{6A3A3E75-7CE1-428C-BEB6-85FC4B2B9EAF}" destId="{011B5A6D-95E7-4440-AF1B-9FDDCE1C2D59}" srcOrd="1" destOrd="0" presId="urn:microsoft.com/office/officeart/2005/8/layout/gear1"/>
    <dgm:cxn modelId="{77CEA8BF-B3C3-45B4-947A-EF9CF248216E}" type="presOf" srcId="{96F40C29-4A45-4DBA-BA9A-D22C9469FCC6}" destId="{00ADFF42-C8F8-4444-8CD8-F5CD673F3C5F}" srcOrd="0" destOrd="0" presId="urn:microsoft.com/office/officeart/2005/8/layout/gear1"/>
    <dgm:cxn modelId="{5AB60091-CB90-4FB2-9A3F-A0FE0E9218C7}" type="presOf" srcId="{A9324BEA-333C-47BD-9538-3850F262CF2A}" destId="{F4298479-730B-499D-9B4B-7FB57E918B88}" srcOrd="0" destOrd="0" presId="urn:microsoft.com/office/officeart/2005/8/layout/gear1"/>
    <dgm:cxn modelId="{24C7F846-E411-4250-B673-423B89F3F0A7}" type="presOf" srcId="{96F40C29-4A45-4DBA-BA9A-D22C9469FCC6}" destId="{D842EBA4-CE0D-4D00-9B10-333F3CF5C15F}" srcOrd="2" destOrd="0" presId="urn:microsoft.com/office/officeart/2005/8/layout/gear1"/>
    <dgm:cxn modelId="{52DAC127-68FC-4575-B902-B31EB6FBEFE9}" type="presOf" srcId="{2640A357-F26B-4F12-B963-3E2FC7A4C3C9}" destId="{D8962695-1A63-4AC9-BCA0-296598962619}" srcOrd="3" destOrd="0" presId="urn:microsoft.com/office/officeart/2005/8/layout/gear1"/>
    <dgm:cxn modelId="{61E19A6C-88FD-4C86-9325-E15DF7FA455E}" srcId="{A9324BEA-333C-47BD-9538-3850F262CF2A}" destId="{96F40C29-4A45-4DBA-BA9A-D22C9469FCC6}" srcOrd="1" destOrd="0" parTransId="{D5A3AA31-FF66-4953-AD3A-07AC7798D183}" sibTransId="{AB7E56EE-8D87-4BBF-9973-A2EF1D11D339}"/>
    <dgm:cxn modelId="{24193C30-AA90-4AAE-A15D-82AAE1FDBB23}" type="presOf" srcId="{6A3A3E75-7CE1-428C-BEB6-85FC4B2B9EAF}" destId="{A4C728DD-A421-478F-85D5-CC51C4BA28E8}" srcOrd="0" destOrd="0" presId="urn:microsoft.com/office/officeart/2005/8/layout/gear1"/>
    <dgm:cxn modelId="{1FCBB236-3404-45B1-BCCD-3EBC9AB820D0}" type="presOf" srcId="{AB7E56EE-8D87-4BBF-9973-A2EF1D11D339}" destId="{E7D84E90-CDE1-4AEE-80F5-9FD58CDA599B}" srcOrd="0" destOrd="0" presId="urn:microsoft.com/office/officeart/2005/8/layout/gear1"/>
    <dgm:cxn modelId="{0C63C028-02B1-494A-BCAA-7F7662E91E91}" type="presOf" srcId="{636C03DC-3CEC-4497-8035-BF3C2210B732}" destId="{B2A00E7D-B819-48F8-B18E-1E614D46E6A1}" srcOrd="0" destOrd="0" presId="urn:microsoft.com/office/officeart/2005/8/layout/gear1"/>
    <dgm:cxn modelId="{2A0FB781-E9E7-45BF-9497-A71922AD4EA1}" type="presParOf" srcId="{F4298479-730B-499D-9B4B-7FB57E918B88}" destId="{A4C728DD-A421-478F-85D5-CC51C4BA28E8}" srcOrd="0" destOrd="0" presId="urn:microsoft.com/office/officeart/2005/8/layout/gear1"/>
    <dgm:cxn modelId="{26BD41D2-702D-4921-91EE-36B2CD5C12D5}" type="presParOf" srcId="{F4298479-730B-499D-9B4B-7FB57E918B88}" destId="{011B5A6D-95E7-4440-AF1B-9FDDCE1C2D59}" srcOrd="1" destOrd="0" presId="urn:microsoft.com/office/officeart/2005/8/layout/gear1"/>
    <dgm:cxn modelId="{44A22958-374C-4756-9489-2D20804490E7}" type="presParOf" srcId="{F4298479-730B-499D-9B4B-7FB57E918B88}" destId="{8D333C68-9BED-482E-B24F-412CB4B2D297}" srcOrd="2" destOrd="0" presId="urn:microsoft.com/office/officeart/2005/8/layout/gear1"/>
    <dgm:cxn modelId="{9D267304-EC4B-4DC0-BC8C-3AC541324406}" type="presParOf" srcId="{F4298479-730B-499D-9B4B-7FB57E918B88}" destId="{00ADFF42-C8F8-4444-8CD8-F5CD673F3C5F}" srcOrd="3" destOrd="0" presId="urn:microsoft.com/office/officeart/2005/8/layout/gear1"/>
    <dgm:cxn modelId="{90718398-9C6C-4FBC-9C9A-1CEB10DA8974}" type="presParOf" srcId="{F4298479-730B-499D-9B4B-7FB57E918B88}" destId="{46FD84D5-6E1F-404D-807C-5F3109ECB91D}" srcOrd="4" destOrd="0" presId="urn:microsoft.com/office/officeart/2005/8/layout/gear1"/>
    <dgm:cxn modelId="{E3A5CD42-B890-4D95-BCCC-01F8AB48B7BB}" type="presParOf" srcId="{F4298479-730B-499D-9B4B-7FB57E918B88}" destId="{D842EBA4-CE0D-4D00-9B10-333F3CF5C15F}" srcOrd="5" destOrd="0" presId="urn:microsoft.com/office/officeart/2005/8/layout/gear1"/>
    <dgm:cxn modelId="{4C69E09C-98C1-41ED-B2ED-D80D4DCBB324}" type="presParOf" srcId="{F4298479-730B-499D-9B4B-7FB57E918B88}" destId="{BCF8DBCC-B3CA-4762-A769-CDD450EB09E4}" srcOrd="6" destOrd="0" presId="urn:microsoft.com/office/officeart/2005/8/layout/gear1"/>
    <dgm:cxn modelId="{E1AE16CF-A722-49D9-8120-9185903F3FC7}" type="presParOf" srcId="{F4298479-730B-499D-9B4B-7FB57E918B88}" destId="{9287EFAD-84F3-44F1-A5A0-4C1C14AABB22}" srcOrd="7" destOrd="0" presId="urn:microsoft.com/office/officeart/2005/8/layout/gear1"/>
    <dgm:cxn modelId="{FFD1292F-D1A8-41DC-9EC4-9687421CFF3E}" type="presParOf" srcId="{F4298479-730B-499D-9B4B-7FB57E918B88}" destId="{C74943CE-82D5-4661-A712-0ED17DAD5B35}" srcOrd="8" destOrd="0" presId="urn:microsoft.com/office/officeart/2005/8/layout/gear1"/>
    <dgm:cxn modelId="{F20E4F45-E022-4CA0-A542-21527712DAE4}" type="presParOf" srcId="{F4298479-730B-499D-9B4B-7FB57E918B88}" destId="{D8962695-1A63-4AC9-BCA0-296598962619}" srcOrd="9" destOrd="0" presId="urn:microsoft.com/office/officeart/2005/8/layout/gear1"/>
    <dgm:cxn modelId="{029CF9C3-6B78-4237-98D0-6E5BC9F98257}" type="presParOf" srcId="{F4298479-730B-499D-9B4B-7FB57E918B88}" destId="{A87463BD-0A8B-43A3-869A-942757629135}" srcOrd="10" destOrd="0" presId="urn:microsoft.com/office/officeart/2005/8/layout/gear1"/>
    <dgm:cxn modelId="{6DE35621-289D-45C0-85F8-0663018E2434}" type="presParOf" srcId="{F4298479-730B-499D-9B4B-7FB57E918B88}" destId="{E7D84E90-CDE1-4AEE-80F5-9FD58CDA599B}" srcOrd="11" destOrd="0" presId="urn:microsoft.com/office/officeart/2005/8/layout/gear1"/>
    <dgm:cxn modelId="{F1B41FE9-ED07-43DF-BF4C-AE9B99814D67}" type="presParOf" srcId="{F4298479-730B-499D-9B4B-7FB57E918B88}" destId="{B2A00E7D-B819-48F8-B18E-1E614D46E6A1}"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152657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163064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307635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424365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319748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1657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73845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367633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310611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302266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F11B709-84F0-4CEF-BC9A-EBA9B6089743}"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373015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1B709-84F0-4CEF-BC9A-EBA9B6089743}" type="datetimeFigureOut">
              <a:rPr lang="fr-FR" smtClean="0"/>
              <a:pPr/>
              <a:t>18/01/2021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1713E-3D8A-4847-8C49-90FDE6ED2B10}" type="slidenum">
              <a:rPr lang="fr-FR" smtClean="0"/>
              <a:pPr/>
              <a:t>‹N°›</a:t>
            </a:fld>
            <a:endParaRPr lang="fr-FR"/>
          </a:p>
        </p:txBody>
      </p:sp>
    </p:spTree>
    <p:extLst>
      <p:ext uri="{BB962C8B-B14F-4D97-AF65-F5344CB8AC3E}">
        <p14:creationId xmlns:p14="http://schemas.microsoft.com/office/powerpoint/2010/main" xmlns="" val="555078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Rachel-Angele.Sampson@ac-orleans-tours.f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9512" y="176185"/>
            <a:ext cx="8887533" cy="1143000"/>
          </a:xfrm>
          <a:solidFill>
            <a:srgbClr val="CCFF99"/>
          </a:solidFill>
        </p:spPr>
        <p:txBody>
          <a:bodyPr>
            <a:normAutofit fontScale="90000"/>
          </a:bodyPr>
          <a:lstStyle/>
          <a:p>
            <a:r>
              <a:rPr lang="fr-FR" sz="2400" dirty="0"/>
              <a:t>Contribution du français à L’EDD en vue des </a:t>
            </a:r>
            <a:r>
              <a:rPr lang="fr-FR" sz="2400" dirty="0" smtClean="0"/>
              <a:t>ODD, </a:t>
            </a:r>
            <a:r>
              <a:rPr lang="fr-FR" sz="2400" dirty="0"/>
              <a:t>pour un entrepreneuriat responsable et une territorialité vive, en filière BTS/GPME</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17" y="2584209"/>
            <a:ext cx="9148717" cy="4267182"/>
          </a:xfrm>
        </p:spPr>
      </p:pic>
      <p:sp>
        <p:nvSpPr>
          <p:cNvPr id="11" name="ZoneTexte 10"/>
          <p:cNvSpPr txBox="1"/>
          <p:nvPr/>
        </p:nvSpPr>
        <p:spPr>
          <a:xfrm>
            <a:off x="3347864" y="1951671"/>
            <a:ext cx="5328592" cy="646331"/>
          </a:xfrm>
          <a:prstGeom prst="rect">
            <a:avLst/>
          </a:prstGeom>
          <a:solidFill>
            <a:srgbClr val="1FD511"/>
          </a:solidFill>
        </p:spPr>
        <p:txBody>
          <a:bodyPr wrap="square" rtlCol="0">
            <a:spAutoFit/>
          </a:bodyPr>
          <a:lstStyle/>
          <a:p>
            <a:r>
              <a:rPr lang="fr-FR" b="1" dirty="0">
                <a:solidFill>
                  <a:schemeClr val="tx1">
                    <a:lumMod val="95000"/>
                    <a:lumOff val="5000"/>
                  </a:schemeClr>
                </a:solidFill>
              </a:rPr>
              <a:t>Rachel </a:t>
            </a:r>
            <a:r>
              <a:rPr lang="fr-FR" b="1" dirty="0" err="1">
                <a:solidFill>
                  <a:schemeClr val="tx1">
                    <a:lumMod val="95000"/>
                    <a:lumOff val="5000"/>
                  </a:schemeClr>
                </a:solidFill>
              </a:rPr>
              <a:t>Sampson</a:t>
            </a:r>
            <a:r>
              <a:rPr lang="fr-FR" b="1" dirty="0">
                <a:solidFill>
                  <a:schemeClr val="tx1">
                    <a:lumMod val="95000"/>
                    <a:lumOff val="5000"/>
                  </a:schemeClr>
                </a:solidFill>
              </a:rPr>
              <a:t> : professeur de français en filière </a:t>
            </a:r>
            <a:r>
              <a:rPr lang="fr-FR" b="1" dirty="0" smtClean="0">
                <a:solidFill>
                  <a:schemeClr val="tx1">
                    <a:lumMod val="95000"/>
                    <a:lumOff val="5000"/>
                  </a:schemeClr>
                </a:solidFill>
              </a:rPr>
              <a:t>BTS GPME</a:t>
            </a:r>
            <a:r>
              <a:rPr lang="fr-FR" b="1" dirty="0">
                <a:solidFill>
                  <a:schemeClr val="tx1">
                    <a:lumMod val="95000"/>
                    <a:lumOff val="5000"/>
                  </a:schemeClr>
                </a:solidFill>
              </a:rPr>
              <a:t>, au lycée Pierre et Marie Curie de Châteauroux</a:t>
            </a:r>
          </a:p>
        </p:txBody>
      </p:sp>
      <p:pic>
        <p:nvPicPr>
          <p:cNvPr id="7" name="Image 6">
            <a:extLst>
              <a:ext uri="{FF2B5EF4-FFF2-40B4-BE49-F238E27FC236}">
                <a16:creationId xmlns="" xmlns:a16="http://schemas.microsoft.com/office/drawing/2014/main" id="{2D984075-F43D-4A8B-9FD7-C1872F6D918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66793" y="1438057"/>
            <a:ext cx="6667500" cy="190500"/>
          </a:xfrm>
          <a:prstGeom prst="rect">
            <a:avLst/>
          </a:prstGeom>
        </p:spPr>
      </p:pic>
      <p:sp>
        <p:nvSpPr>
          <p:cNvPr id="6" name="ZoneTexte 5"/>
          <p:cNvSpPr txBox="1"/>
          <p:nvPr/>
        </p:nvSpPr>
        <p:spPr>
          <a:xfrm>
            <a:off x="3347864" y="2780928"/>
            <a:ext cx="2448272" cy="369332"/>
          </a:xfrm>
          <a:prstGeom prst="rect">
            <a:avLst/>
          </a:prstGeom>
          <a:noFill/>
        </p:spPr>
        <p:txBody>
          <a:bodyPr wrap="square" rtlCol="0">
            <a:spAutoFit/>
          </a:bodyPr>
          <a:lstStyle/>
          <a:p>
            <a:r>
              <a:rPr lang="fr-FR" b="1" dirty="0" smtClean="0"/>
              <a:t>FECODD janvier 2021</a:t>
            </a:r>
            <a:endParaRPr lang="fr-FR" b="1" dirty="0"/>
          </a:p>
        </p:txBody>
      </p:sp>
    </p:spTree>
    <p:extLst>
      <p:ext uri="{BB962C8B-B14F-4D97-AF65-F5344CB8AC3E}">
        <p14:creationId xmlns:p14="http://schemas.microsoft.com/office/powerpoint/2010/main" xmlns="" val="316386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La note de synthèse : la voie de l’interdisciplinarité</a:t>
            </a:r>
            <a:endParaRPr lang="fr-FR" sz="2800"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27951573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4067944" y="3933056"/>
            <a:ext cx="1080120" cy="584775"/>
          </a:xfrm>
          <a:prstGeom prst="rect">
            <a:avLst/>
          </a:prstGeom>
          <a:noFill/>
        </p:spPr>
        <p:txBody>
          <a:bodyPr wrap="square" rtlCol="0">
            <a:spAutoFit/>
          </a:bodyPr>
          <a:lstStyle/>
          <a:p>
            <a:r>
              <a:rPr lang="fr-FR" sz="1600" b="1" dirty="0" smtClean="0">
                <a:solidFill>
                  <a:srgbClr val="C00000"/>
                </a:solidFill>
              </a:rPr>
              <a:t>Note de synthèse</a:t>
            </a:r>
            <a:endParaRPr lang="fr-FR" sz="16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Corpus 1 : protéger, en lien avec le thème imposé « À toute vitesse » en vue des ODD 3, 6, 11, 14, 15 </a:t>
            </a:r>
            <a:endParaRPr lang="fr-FR" sz="3200" dirty="0"/>
          </a:p>
        </p:txBody>
      </p:sp>
      <p:sp>
        <p:nvSpPr>
          <p:cNvPr id="3" name="Espace réservé du contenu 2"/>
          <p:cNvSpPr>
            <a:spLocks noGrp="1"/>
          </p:cNvSpPr>
          <p:nvPr>
            <p:ph idx="1"/>
          </p:nvPr>
        </p:nvSpPr>
        <p:spPr/>
        <p:txBody>
          <a:bodyPr>
            <a:normAutofit fontScale="92500" lnSpcReduction="20000"/>
          </a:bodyPr>
          <a:lstStyle/>
          <a:p>
            <a:r>
              <a:rPr lang="fr-FR" sz="2600" b="1" dirty="0" smtClean="0">
                <a:solidFill>
                  <a:srgbClr val="FF0000"/>
                </a:solidFill>
              </a:rPr>
              <a:t>Se protéger d’un  mal du siècle : </a:t>
            </a:r>
            <a:r>
              <a:rPr lang="fr-FR" sz="2600" b="1" dirty="0">
                <a:solidFill>
                  <a:srgbClr val="FF0000"/>
                </a:solidFill>
              </a:rPr>
              <a:t>l</a:t>
            </a:r>
            <a:r>
              <a:rPr lang="fr-FR" sz="2600" b="1" dirty="0" smtClean="0">
                <a:solidFill>
                  <a:srgbClr val="FF0000"/>
                </a:solidFill>
              </a:rPr>
              <a:t>e  culte de la vitesse, synonyme </a:t>
            </a:r>
            <a:r>
              <a:rPr lang="fr-FR" sz="2600" b="1" dirty="0">
                <a:solidFill>
                  <a:srgbClr val="FF0000"/>
                </a:solidFill>
              </a:rPr>
              <a:t>d’argent </a:t>
            </a:r>
            <a:r>
              <a:rPr lang="fr-FR" sz="2600" b="1" dirty="0" smtClean="0">
                <a:solidFill>
                  <a:srgbClr val="FF0000"/>
                </a:solidFill>
              </a:rPr>
              <a:t>et de destruction</a:t>
            </a:r>
          </a:p>
          <a:p>
            <a:endParaRPr lang="fr-FR" sz="2200" b="1" dirty="0">
              <a:solidFill>
                <a:srgbClr val="FF0000"/>
              </a:solidFill>
            </a:endParaRPr>
          </a:p>
          <a:p>
            <a:r>
              <a:rPr lang="fr-FR" sz="2400" b="1" dirty="0" smtClean="0">
                <a:latin typeface="Times New Roman" panose="02020603050405020304" pitchFamily="18" charset="0"/>
                <a:cs typeface="Times New Roman" panose="02020603050405020304" pitchFamily="18" charset="0"/>
              </a:rPr>
              <a:t>Rachel CARSON </a:t>
            </a:r>
            <a:r>
              <a:rPr lang="fr-FR" sz="2400" b="1" u="sng" dirty="0" smtClean="0">
                <a:latin typeface="Times New Roman" panose="02020603050405020304" pitchFamily="18" charset="0"/>
                <a:cs typeface="Times New Roman" panose="02020603050405020304" pitchFamily="18" charset="0"/>
              </a:rPr>
              <a:t>Printemps silencieux</a:t>
            </a:r>
          </a:p>
          <a:p>
            <a:pPr marL="0" indent="0">
              <a:buNone/>
            </a:pPr>
            <a:r>
              <a:rPr lang="fr-FR" sz="1400" dirty="0" smtClean="0">
                <a:latin typeface="+mj-lt"/>
                <a:cs typeface="Times New Roman" panose="02020603050405020304" pitchFamily="18" charset="0"/>
              </a:rPr>
              <a:t>  </a:t>
            </a:r>
            <a:r>
              <a:rPr lang="fr-FR" sz="1400" dirty="0" smtClean="0">
                <a:cs typeface="Times New Roman" panose="02020603050405020304" pitchFamily="18" charset="0"/>
              </a:rPr>
              <a:t>(</a:t>
            </a:r>
            <a:r>
              <a:rPr lang="fr-FR" sz="1500" dirty="0" smtClean="0">
                <a:cs typeface="Times New Roman" panose="02020603050405020304" pitchFamily="18" charset="0"/>
              </a:rPr>
              <a:t>Prise de conscience des effets délétères  et des crimes environnementaux de l’homme  avide de profits  rapides,  en décalage total avec les rythmes naturels : vision d’une ère du </a:t>
            </a:r>
            <a:r>
              <a:rPr lang="fr-FR" sz="1500" dirty="0" err="1" smtClean="0">
                <a:cs typeface="Times New Roman" panose="02020603050405020304" pitchFamily="18" charset="0"/>
              </a:rPr>
              <a:t>thanatocène</a:t>
            </a:r>
            <a:r>
              <a:rPr lang="fr-FR" sz="1500" dirty="0">
                <a:cs typeface="Times New Roman" panose="02020603050405020304" pitchFamily="18" charset="0"/>
              </a:rPr>
              <a:t>.</a:t>
            </a:r>
            <a:r>
              <a:rPr lang="fr-FR" sz="1500" dirty="0" smtClean="0">
                <a:cs typeface="Times New Roman" panose="02020603050405020304" pitchFamily="18" charset="0"/>
              </a:rPr>
              <a:t>)</a:t>
            </a:r>
          </a:p>
          <a:p>
            <a:pPr marL="0" indent="0">
              <a:buNone/>
            </a:pPr>
            <a:endParaRPr lang="fr-FR" sz="1500" dirty="0" smtClean="0">
              <a:cs typeface="Times New Roman" panose="02020603050405020304" pitchFamily="18" charset="0"/>
            </a:endParaRPr>
          </a:p>
          <a:p>
            <a:r>
              <a:rPr lang="fr-FR" sz="2200" b="1" dirty="0" smtClean="0">
                <a:latin typeface="Times New Roman" panose="02020603050405020304" pitchFamily="18" charset="0"/>
                <a:cs typeface="Times New Roman" panose="02020603050405020304" pitchFamily="18" charset="0"/>
              </a:rPr>
              <a:t>Jean GIONO  </a:t>
            </a:r>
            <a:r>
              <a:rPr lang="fr-FR" sz="2200" b="1" u="sng" dirty="0" smtClean="0">
                <a:latin typeface="Times New Roman" panose="02020603050405020304" pitchFamily="18" charset="0"/>
                <a:cs typeface="Times New Roman" panose="02020603050405020304" pitchFamily="18" charset="0"/>
              </a:rPr>
              <a:t>L’Homme qui plantait des arbres</a:t>
            </a:r>
          </a:p>
          <a:p>
            <a:pPr marL="0" indent="0">
              <a:buNone/>
            </a:pPr>
            <a:r>
              <a:rPr lang="fr-FR" sz="1400" dirty="0" smtClean="0">
                <a:latin typeface="Times New Roman" panose="02020603050405020304" pitchFamily="18" charset="0"/>
                <a:cs typeface="Times New Roman" panose="02020603050405020304" pitchFamily="18" charset="0"/>
              </a:rPr>
              <a:t>  </a:t>
            </a:r>
            <a:r>
              <a:rPr lang="fr-FR" sz="1400" dirty="0" smtClean="0">
                <a:cs typeface="Times New Roman" panose="02020603050405020304" pitchFamily="18" charset="0"/>
              </a:rPr>
              <a:t>(Réflexion sur la </a:t>
            </a:r>
            <a:r>
              <a:rPr lang="fr-FR" sz="1400" dirty="0" smtClean="0">
                <a:cs typeface="Times New Roman" panose="02020603050405020304" pitchFamily="18" charset="0"/>
              </a:rPr>
              <a:t>protection </a:t>
            </a:r>
            <a:r>
              <a:rPr lang="fr-FR" sz="1400" dirty="0" smtClean="0">
                <a:cs typeface="Times New Roman" panose="02020603050405020304" pitchFamily="18" charset="0"/>
              </a:rPr>
              <a:t>active  </a:t>
            </a:r>
            <a:r>
              <a:rPr lang="fr-FR" sz="1400" dirty="0" smtClean="0">
                <a:cs typeface="Times New Roman" panose="02020603050405020304" pitchFamily="18" charset="0"/>
              </a:rPr>
              <a:t>des écosystèmes terrestres par un </a:t>
            </a:r>
            <a:r>
              <a:rPr lang="fr-FR" sz="1400" dirty="0" smtClean="0">
                <a:cs typeface="Times New Roman" panose="02020603050405020304" pitchFamily="18" charset="0"/>
              </a:rPr>
              <a:t>homme, </a:t>
            </a:r>
            <a:r>
              <a:rPr lang="fr-FR" sz="1400" dirty="0" smtClean="0">
                <a:cs typeface="Times New Roman" panose="02020603050405020304" pitchFamily="18" charset="0"/>
              </a:rPr>
              <a:t>qui  plante secrètement des chênes et  vit au rythme de la nature, résistan</a:t>
            </a:r>
            <a:r>
              <a:rPr lang="fr-FR" sz="1400" dirty="0">
                <a:cs typeface="Times New Roman" panose="02020603050405020304" pitchFamily="18" charset="0"/>
              </a:rPr>
              <a:t>t</a:t>
            </a:r>
            <a:r>
              <a:rPr lang="fr-FR" sz="1400" dirty="0" smtClean="0">
                <a:cs typeface="Times New Roman" panose="02020603050405020304" pitchFamily="18" charset="0"/>
              </a:rPr>
              <a:t>  au  culte  social de l’urgence  d’un monde  en guerre et en conflit d’intérêts.)</a:t>
            </a:r>
          </a:p>
          <a:p>
            <a:r>
              <a:rPr lang="fr-FR" sz="2400" b="1" dirty="0" smtClean="0">
                <a:latin typeface="Times New Roman" panose="02020603050405020304" pitchFamily="18" charset="0"/>
                <a:cs typeface="Times New Roman" panose="02020603050405020304" pitchFamily="18" charset="0"/>
              </a:rPr>
              <a:t>Sylvain TESSON </a:t>
            </a:r>
            <a:r>
              <a:rPr lang="fr-FR" sz="2400" b="1" u="sng" dirty="0" smtClean="0">
                <a:latin typeface="Times New Roman" panose="02020603050405020304" pitchFamily="18" charset="0"/>
                <a:cs typeface="Times New Roman" panose="02020603050405020304" pitchFamily="18" charset="0"/>
              </a:rPr>
              <a:t>Sur les chemins noirs</a:t>
            </a:r>
          </a:p>
          <a:p>
            <a:pPr marL="0" indent="0">
              <a:buNone/>
            </a:pPr>
            <a:r>
              <a:rPr lang="fr-FR" sz="1400" dirty="0" smtClean="0">
                <a:latin typeface="Times New Roman" panose="02020603050405020304" pitchFamily="18" charset="0"/>
                <a:cs typeface="Times New Roman" panose="02020603050405020304" pitchFamily="18" charset="0"/>
              </a:rPr>
              <a:t> </a:t>
            </a:r>
            <a:r>
              <a:rPr lang="fr-FR" sz="1400" dirty="0" smtClean="0">
                <a:cs typeface="Times New Roman" panose="02020603050405020304" pitchFamily="18" charset="0"/>
              </a:rPr>
              <a:t>(Acte de résistance à l’accélération des rythmes de vie et désir de fuite sur les chemins de l’hyper-ruralité, dont le sud de l’Indre fait partie, pour ouvrir une brèche de liberté, contre  cette  course  folle,  en choisissant le rythme de la marche, dans un environnement qui n’est pas encore trop détruit ni défiguré par l’homme et demeure un bassin de vie et de biodiversité.)</a:t>
            </a:r>
          </a:p>
          <a:p>
            <a:pPr marL="0" indent="0">
              <a:buNone/>
            </a:pPr>
            <a:endParaRPr lang="fr-FR" sz="1400" u="sng" dirty="0" smtClean="0">
              <a:latin typeface="Times New Roman" panose="02020603050405020304" pitchFamily="18" charset="0"/>
              <a:cs typeface="Times New Roman" panose="02020603050405020304" pitchFamily="18" charset="0"/>
            </a:endParaRPr>
          </a:p>
          <a:p>
            <a:r>
              <a:rPr lang="fr-FR" sz="1400" dirty="0" smtClean="0">
                <a:cs typeface="Times New Roman" panose="02020603050405020304" pitchFamily="18" charset="0"/>
              </a:rPr>
              <a:t>Synthèse : le rythme effréné des sociétés modernes,  gouvernées par un but lucratif et une  quête immodérée du profit, est en décalage total avec les rythmes des écosystèmes naturels , ce qui interroge le rapport pathologique de l’homme moderne au </a:t>
            </a:r>
            <a:r>
              <a:rPr lang="fr-FR" sz="1400" dirty="0">
                <a:cs typeface="Times New Roman" panose="02020603050405020304" pitchFamily="18" charset="0"/>
              </a:rPr>
              <a:t>T</a:t>
            </a:r>
            <a:r>
              <a:rPr lang="fr-FR" sz="1400" dirty="0" smtClean="0">
                <a:cs typeface="Times New Roman" panose="02020603050405020304" pitchFamily="18" charset="0"/>
              </a:rPr>
              <a:t>emps, </a:t>
            </a:r>
            <a:r>
              <a:rPr lang="fr-FR" sz="1400" dirty="0">
                <a:cs typeface="Times New Roman" panose="02020603050405020304" pitchFamily="18" charset="0"/>
              </a:rPr>
              <a:t> </a:t>
            </a:r>
            <a:r>
              <a:rPr lang="fr-FR" sz="1400" dirty="0" smtClean="0">
                <a:cs typeface="Times New Roman" panose="02020603050405020304" pitchFamily="18" charset="0"/>
              </a:rPr>
              <a:t>qui  constitue  un nouveau « Mal du siècle ».</a:t>
            </a:r>
          </a:p>
          <a:p>
            <a:endParaRPr lang="fr-FR" u="sng" dirty="0" smtClean="0">
              <a:latin typeface="Times New Roman" panose="02020603050405020304" pitchFamily="18" charset="0"/>
              <a:cs typeface="Times New Roman" panose="02020603050405020304" pitchFamily="18" charset="0"/>
            </a:endParaRPr>
          </a:p>
          <a:p>
            <a:endParaRPr lang="fr-FR" u="sng" dirty="0"/>
          </a:p>
          <a:p>
            <a:endParaRPr lang="fr-FR" u="sng" dirty="0"/>
          </a:p>
        </p:txBody>
      </p:sp>
    </p:spTree>
    <p:extLst>
      <p:ext uri="{BB962C8B-B14F-4D97-AF65-F5344CB8AC3E}">
        <p14:creationId xmlns:p14="http://schemas.microsoft.com/office/powerpoint/2010/main" xmlns="" val="1454144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1.Protéger</a:t>
            </a:r>
            <a:endParaRPr lang="fr-FR" b="1" dirty="0"/>
          </a:p>
        </p:txBody>
      </p:sp>
      <p:sp>
        <p:nvSpPr>
          <p:cNvPr id="3" name="Espace réservé du contenu 2"/>
          <p:cNvSpPr>
            <a:spLocks noGrp="1"/>
          </p:cNvSpPr>
          <p:nvPr>
            <p:ph idx="1"/>
          </p:nvPr>
        </p:nvSpPr>
        <p:spPr/>
        <p:txBody>
          <a:bodyPr>
            <a:normAutofit/>
          </a:bodyPr>
          <a:lstStyle/>
          <a:p>
            <a:r>
              <a:rPr lang="fr-FR" sz="2000" b="1" dirty="0" smtClean="0"/>
              <a:t>« La rapidité actuelle des changements, la </a:t>
            </a:r>
            <a:r>
              <a:rPr lang="fr-FR" sz="2000" b="1" u="sng" dirty="0" smtClean="0"/>
              <a:t>vitesse</a:t>
            </a:r>
            <a:r>
              <a:rPr lang="fr-FR" sz="2000" b="1" dirty="0" smtClean="0"/>
              <a:t> à laquelle se créent des situations nouvelles correspondent plus au pas de l’homme,  impétueux et irréfléchi, qu’à </a:t>
            </a:r>
            <a:r>
              <a:rPr lang="fr-FR" sz="2000" b="1" u="sng" dirty="0" smtClean="0"/>
              <a:t>l’allure pondérée de la nature</a:t>
            </a:r>
            <a:r>
              <a:rPr lang="fr-FR" sz="2000" b="1" dirty="0" smtClean="0"/>
              <a:t>. »</a:t>
            </a:r>
          </a:p>
          <a:p>
            <a:pPr marL="0" indent="0">
              <a:buNone/>
            </a:pPr>
            <a:r>
              <a:rPr lang="fr-FR" sz="2000" dirty="0" smtClean="0"/>
              <a:t>                         (Rachel CARSON, </a:t>
            </a:r>
            <a:r>
              <a:rPr lang="fr-FR" sz="2000" u="sng" dirty="0" smtClean="0"/>
              <a:t>Printemps silencieux</a:t>
            </a:r>
            <a:r>
              <a:rPr lang="fr-FR" sz="2000" dirty="0" smtClean="0"/>
              <a:t>, éd. </a:t>
            </a:r>
            <a:r>
              <a:rPr lang="fr-FR" sz="2000" dirty="0" err="1" smtClean="0"/>
              <a:t>Wildproject</a:t>
            </a:r>
            <a:r>
              <a:rPr lang="fr-FR" sz="2000" dirty="0" smtClean="0"/>
              <a:t>, p. 48 )</a:t>
            </a:r>
          </a:p>
          <a:p>
            <a:endParaRPr lang="fr-FR" sz="2000" dirty="0" smtClean="0"/>
          </a:p>
          <a:p>
            <a:r>
              <a:rPr lang="fr-FR" sz="2000" b="1" dirty="0" smtClean="0"/>
              <a:t>« </a:t>
            </a:r>
            <a:r>
              <a:rPr lang="fr-FR" sz="2000" b="1" u="sng" dirty="0" smtClean="0"/>
              <a:t>En une moitié de siècle, l’accélération et l’hypertrophie des systèmes humains -villes, nations, sociétés, entreprises- avaient  institué </a:t>
            </a:r>
            <a:r>
              <a:rPr lang="fr-FR" sz="2000" b="1" dirty="0" smtClean="0"/>
              <a:t>un nouveau solfège […] nous étions emportés dans </a:t>
            </a:r>
            <a:r>
              <a:rPr lang="fr-FR" sz="2000" b="1" u="sng" dirty="0" smtClean="0"/>
              <a:t>le train fantôme, sans espoir d’en freiner ni d’en modifier la course</a:t>
            </a:r>
            <a:r>
              <a:rPr lang="fr-FR" sz="2000" b="1" dirty="0" smtClean="0"/>
              <a:t>, on pouvait trouver une issue en recourant aux chemins. Il suffisait de reprendre la marche en saluant les  bêtes pour peu qu’on en croisât »</a:t>
            </a:r>
          </a:p>
          <a:p>
            <a:pPr marL="0" indent="0">
              <a:buNone/>
            </a:pPr>
            <a:r>
              <a:rPr lang="fr-FR" sz="2000" dirty="0" smtClean="0"/>
              <a:t>                (Sylvain TESSON </a:t>
            </a:r>
            <a:r>
              <a:rPr lang="fr-FR" sz="2000" u="sng" dirty="0" smtClean="0"/>
              <a:t>Sur les chemins noirs</a:t>
            </a:r>
            <a:r>
              <a:rPr lang="fr-FR" sz="2000" dirty="0" smtClean="0"/>
              <a:t>, éd. Gallimard, 2016, p. 39)</a:t>
            </a:r>
            <a:endParaRPr lang="fr-FR" dirty="0"/>
          </a:p>
        </p:txBody>
      </p:sp>
    </p:spTree>
    <p:extLst>
      <p:ext uri="{BB962C8B-B14F-4D97-AF65-F5344CB8AC3E}">
        <p14:creationId xmlns:p14="http://schemas.microsoft.com/office/powerpoint/2010/main" xmlns="" val="1431216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Corpus 2 : restaurer, en vue des ODD 7, 8, 9, 10, 11, 12, 13</a:t>
            </a:r>
            <a:endParaRPr lang="fr-FR" sz="2400" b="1" dirty="0"/>
          </a:p>
        </p:txBody>
      </p:sp>
      <p:sp>
        <p:nvSpPr>
          <p:cNvPr id="3" name="Espace réservé du contenu 2"/>
          <p:cNvSpPr>
            <a:spLocks noGrp="1"/>
          </p:cNvSpPr>
          <p:nvPr>
            <p:ph idx="1"/>
          </p:nvPr>
        </p:nvSpPr>
        <p:spPr/>
        <p:txBody>
          <a:bodyPr>
            <a:normAutofit lnSpcReduction="10000"/>
          </a:bodyPr>
          <a:lstStyle/>
          <a:p>
            <a:r>
              <a:rPr lang="fr-FR" sz="2400" b="1" dirty="0" smtClean="0">
                <a:solidFill>
                  <a:srgbClr val="FF0000"/>
                </a:solidFill>
              </a:rPr>
              <a:t>La restauration d’un pacte responsable : cap sur la RSE</a:t>
            </a:r>
          </a:p>
          <a:p>
            <a:r>
              <a:rPr lang="fr-FR" sz="2000" b="1" dirty="0" smtClean="0"/>
              <a:t>Michel SERRES  </a:t>
            </a:r>
            <a:r>
              <a:rPr lang="fr-FR" sz="2000" b="1" u="sng" dirty="0" smtClean="0"/>
              <a:t>Le Contrat naturel </a:t>
            </a:r>
            <a:r>
              <a:rPr lang="fr-FR" sz="2000" b="1" dirty="0" smtClean="0">
                <a:cs typeface="Times New Roman" panose="02020603050405020304" pitchFamily="18" charset="0"/>
              </a:rPr>
              <a:t>:</a:t>
            </a:r>
            <a:r>
              <a:rPr lang="fr-FR" sz="1600" b="1" dirty="0" smtClean="0">
                <a:cs typeface="Times New Roman" panose="02020603050405020304" pitchFamily="18" charset="0"/>
              </a:rPr>
              <a:t> </a:t>
            </a:r>
            <a:r>
              <a:rPr lang="fr-FR" sz="1400" dirty="0" smtClean="0">
                <a:cs typeface="Times New Roman" panose="02020603050405020304" pitchFamily="18" charset="0"/>
              </a:rPr>
              <a:t> le  nouveau contrat social  nécessaire  est celui  avec la nature</a:t>
            </a:r>
            <a:endParaRPr lang="fr-FR" sz="1400" b="1" u="sng" dirty="0" smtClean="0">
              <a:cs typeface="Times New Roman" panose="02020603050405020304" pitchFamily="18" charset="0"/>
            </a:endParaRPr>
          </a:p>
          <a:p>
            <a:r>
              <a:rPr lang="fr-FR" sz="2000" b="1" dirty="0" smtClean="0"/>
              <a:t>Jean JOUZEL et Pierre LARROUTUROU </a:t>
            </a:r>
            <a:r>
              <a:rPr lang="fr-FR" sz="2000" b="1" u="sng" dirty="0" smtClean="0"/>
              <a:t>Pour éviter le chaos climatique et financier</a:t>
            </a:r>
            <a:r>
              <a:rPr lang="fr-FR" sz="2000" b="1" dirty="0" smtClean="0"/>
              <a:t>  </a:t>
            </a:r>
            <a:r>
              <a:rPr lang="fr-FR" sz="2400" dirty="0" smtClean="0"/>
              <a:t>: </a:t>
            </a:r>
            <a:r>
              <a:rPr lang="fr-FR" sz="1400" dirty="0" smtClean="0"/>
              <a:t>ils proposent   la création d’un pacte  finance-climat européen. </a:t>
            </a:r>
          </a:p>
          <a:p>
            <a:r>
              <a:rPr lang="fr-FR" sz="2000" b="1" dirty="0" smtClean="0"/>
              <a:t>Emmanuel DRUON  </a:t>
            </a:r>
            <a:r>
              <a:rPr lang="fr-FR" sz="2000" b="1" u="sng" dirty="0" smtClean="0"/>
              <a:t>ÉCOLONOMIE, entreprendre sans détruire, préface de Rob HOPKINS</a:t>
            </a:r>
            <a:r>
              <a:rPr lang="fr-FR" sz="2000" b="1" dirty="0" smtClean="0"/>
              <a:t> </a:t>
            </a:r>
            <a:r>
              <a:rPr lang="fr-FR" sz="2000" dirty="0" smtClean="0"/>
              <a:t>: </a:t>
            </a:r>
            <a:r>
              <a:rPr lang="fr-FR" sz="1400" dirty="0"/>
              <a:t>i</a:t>
            </a:r>
            <a:r>
              <a:rPr lang="fr-FR" sz="1400" dirty="0" smtClean="0"/>
              <a:t>l offre l’exemple de l’entreprise  pionnière et  vertueuse, </a:t>
            </a:r>
            <a:r>
              <a:rPr lang="fr-FR" sz="1400" dirty="0" err="1" smtClean="0"/>
              <a:t>Pocheco</a:t>
            </a:r>
            <a:r>
              <a:rPr lang="fr-FR" sz="1400" dirty="0" smtClean="0"/>
              <a:t>, près de Lille,  qui fabrique  des  enveloppes, de façon « </a:t>
            </a:r>
            <a:r>
              <a:rPr lang="fr-FR" sz="1400" dirty="0" err="1" smtClean="0"/>
              <a:t>écolonome</a:t>
            </a:r>
            <a:r>
              <a:rPr lang="fr-FR" sz="1400" dirty="0" smtClean="0"/>
              <a:t> », en contrat avec la nature, dans une logique « gagnant- gagnant », loin du  « Green-business » sans  aucune éthique. </a:t>
            </a:r>
          </a:p>
          <a:p>
            <a:pPr marL="0" indent="0">
              <a:buNone/>
            </a:pPr>
            <a:r>
              <a:rPr lang="fr-FR" sz="1400" b="1" dirty="0" smtClean="0"/>
              <a:t>        ( enjeu d’un chapitre du   documentaire  </a:t>
            </a:r>
            <a:r>
              <a:rPr lang="fr-FR" sz="1400" b="1" u="sng" dirty="0" smtClean="0"/>
              <a:t>Demain</a:t>
            </a:r>
            <a:r>
              <a:rPr lang="fr-FR" sz="1400" b="1" dirty="0" smtClean="0"/>
              <a:t> de Cyril DION https://vimeo.com/169534624)</a:t>
            </a:r>
            <a:endParaRPr lang="fr-FR" sz="1400" dirty="0" smtClean="0"/>
          </a:p>
          <a:p>
            <a:pPr fontAlgn="base"/>
            <a:r>
              <a:rPr lang="fr-FR" sz="2000" b="1" dirty="0" smtClean="0"/>
              <a:t> Article de Brigitte BISSON  ID/Brenne </a:t>
            </a:r>
            <a:r>
              <a:rPr lang="fr-FR" sz="2000" b="1" dirty="0"/>
              <a:t> https://www.lanouvellerepublique.fr/le-blanc/idees-en-brenne-toujours-plus-d-activite </a:t>
            </a:r>
            <a:r>
              <a:rPr lang="fr-FR" sz="2000" b="1" dirty="0" smtClean="0"/>
              <a:t> : </a:t>
            </a:r>
            <a:r>
              <a:rPr lang="fr-FR" sz="1300" dirty="0" smtClean="0"/>
              <a:t>ID Brenne  est une  structure </a:t>
            </a:r>
            <a:r>
              <a:rPr lang="fr-FR" sz="1300" dirty="0"/>
              <a:t>d'insertion par l'activité </a:t>
            </a:r>
            <a:r>
              <a:rPr lang="fr-FR" sz="1300" dirty="0" smtClean="0"/>
              <a:t>économique  pour particulier</a:t>
            </a:r>
            <a:r>
              <a:rPr lang="fr-FR" sz="1300" dirty="0"/>
              <a:t>, </a:t>
            </a:r>
            <a:r>
              <a:rPr lang="fr-FR" sz="1300" dirty="0" smtClean="0"/>
              <a:t>entreprise</a:t>
            </a:r>
            <a:r>
              <a:rPr lang="fr-FR" sz="1300" dirty="0"/>
              <a:t>, </a:t>
            </a:r>
            <a:r>
              <a:rPr lang="fr-FR" sz="1300" dirty="0" smtClean="0"/>
              <a:t>collectivité </a:t>
            </a:r>
            <a:r>
              <a:rPr lang="fr-FR" sz="1300" dirty="0"/>
              <a:t>ou </a:t>
            </a:r>
            <a:r>
              <a:rPr lang="fr-FR" sz="1300" dirty="0" smtClean="0"/>
              <a:t>association , ID met  à disposition </a:t>
            </a:r>
            <a:r>
              <a:rPr lang="fr-FR" sz="1300" dirty="0"/>
              <a:t>du personnel pour diverses </a:t>
            </a:r>
            <a:r>
              <a:rPr lang="fr-FR" sz="1300" dirty="0" smtClean="0"/>
              <a:t>missions et </a:t>
            </a:r>
            <a:r>
              <a:rPr lang="fr-FR" sz="1300" dirty="0"/>
              <a:t>gère aussi 3 chantiers d'insertion </a:t>
            </a:r>
            <a:r>
              <a:rPr lang="fr-FR" sz="1300" dirty="0" smtClean="0"/>
              <a:t>: les Jardins </a:t>
            </a:r>
            <a:r>
              <a:rPr lang="fr-FR" sz="1300" dirty="0"/>
              <a:t>de la </a:t>
            </a:r>
            <a:r>
              <a:rPr lang="fr-FR" sz="1300" dirty="0" err="1"/>
              <a:t>Villerie</a:t>
            </a:r>
            <a:r>
              <a:rPr lang="fr-FR" sz="1300" dirty="0"/>
              <a:t> (atelier espaces verts</a:t>
            </a:r>
            <a:r>
              <a:rPr lang="fr-FR" sz="1300" dirty="0" smtClean="0"/>
              <a:t>), Le </a:t>
            </a:r>
            <a:r>
              <a:rPr lang="fr-FR" sz="1300" dirty="0"/>
              <a:t>Mouchoir de Poche (atelier textile</a:t>
            </a:r>
            <a:r>
              <a:rPr lang="fr-FR" sz="1300" dirty="0" smtClean="0"/>
              <a:t>), OSE </a:t>
            </a:r>
            <a:r>
              <a:rPr lang="fr-FR" sz="1300" dirty="0"/>
              <a:t>Recyclage (atelier bois</a:t>
            </a:r>
            <a:r>
              <a:rPr lang="fr-FR" sz="1300" dirty="0" smtClean="0"/>
              <a:t>), dans le but de réduire les inégalités d’accès à l’emploi et de faciliter l’insertion des  demandeurs d’emploi.</a:t>
            </a:r>
            <a:endParaRPr lang="fr-FR" sz="2000" b="1" dirty="0" smtClean="0"/>
          </a:p>
          <a:p>
            <a:endParaRPr lang="fr-FR" sz="2000" b="1" dirty="0" smtClean="0"/>
          </a:p>
          <a:p>
            <a:endParaRPr lang="fr-FR" sz="1400" dirty="0"/>
          </a:p>
        </p:txBody>
      </p:sp>
    </p:spTree>
    <p:extLst>
      <p:ext uri="{BB962C8B-B14F-4D97-AF65-F5344CB8AC3E}">
        <p14:creationId xmlns:p14="http://schemas.microsoft.com/office/powerpoint/2010/main" xmlns="" val="1139737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2.Restaurer</a:t>
            </a:r>
            <a:endParaRPr lang="fr-FR" b="1" dirty="0"/>
          </a:p>
        </p:txBody>
      </p:sp>
      <p:sp>
        <p:nvSpPr>
          <p:cNvPr id="3" name="Espace réservé du contenu 2"/>
          <p:cNvSpPr>
            <a:spLocks noGrp="1"/>
          </p:cNvSpPr>
          <p:nvPr>
            <p:ph idx="1"/>
          </p:nvPr>
        </p:nvSpPr>
        <p:spPr/>
        <p:txBody>
          <a:bodyPr>
            <a:normAutofit/>
          </a:bodyPr>
          <a:lstStyle/>
          <a:p>
            <a:pPr algn="just"/>
            <a:r>
              <a:rPr lang="fr-FR" sz="2000" dirty="0" smtClean="0"/>
              <a:t>« </a:t>
            </a:r>
            <a:r>
              <a:rPr lang="fr-FR" sz="2000" b="1" u="sng" dirty="0" smtClean="0"/>
              <a:t>Vite et beaucoup. C’est le raisonnement commun à beaucoup d’entreprises</a:t>
            </a:r>
            <a:r>
              <a:rPr lang="fr-FR" sz="2000" b="1" dirty="0" smtClean="0"/>
              <a:t>. </a:t>
            </a:r>
            <a:r>
              <a:rPr lang="fr-FR" sz="2000" dirty="0" smtClean="0"/>
              <a:t>Ce qui active des valeurs de puissance, de rapports de force et justifie une prédation pratiquement sans limites. </a:t>
            </a:r>
            <a:r>
              <a:rPr lang="fr-FR" sz="2000" b="1" u="sng" dirty="0" smtClean="0"/>
              <a:t>Nous, à </a:t>
            </a:r>
            <a:r>
              <a:rPr lang="fr-FR" sz="2000" b="1" u="sng" dirty="0" err="1" smtClean="0"/>
              <a:t>Pocheco</a:t>
            </a:r>
            <a:r>
              <a:rPr lang="fr-FR" sz="2000" b="1" u="sng" dirty="0" smtClean="0"/>
              <a:t> […] nous pensons autrement</a:t>
            </a:r>
            <a:r>
              <a:rPr lang="fr-FR" sz="2000" dirty="0" smtClean="0"/>
              <a:t>. Nous produisons des résultats  uniquement pour les investir dans l’amélioration continue des conditions de travail et l’adaptation aux conditions environnementales, climatiques et du marché. À parts égales. </a:t>
            </a:r>
            <a:r>
              <a:rPr lang="fr-FR" sz="2000" b="1" u="sng" dirty="0" smtClean="0"/>
              <a:t>Il est plus économique de produire de façon écologique</a:t>
            </a:r>
            <a:r>
              <a:rPr lang="fr-FR" sz="2000" dirty="0" smtClean="0"/>
              <a:t>. Contrairement à ce que beaucoup d’entre nous pensent encore.</a:t>
            </a:r>
          </a:p>
          <a:p>
            <a:pPr algn="just"/>
            <a:endParaRPr lang="fr-FR" sz="2000" dirty="0" smtClean="0"/>
          </a:p>
          <a:p>
            <a:pPr algn="just"/>
            <a:r>
              <a:rPr lang="fr-FR" sz="2000" u="sng" dirty="0" smtClean="0"/>
              <a:t> </a:t>
            </a:r>
            <a:r>
              <a:rPr lang="fr-FR" sz="2000" b="1" dirty="0" smtClean="0"/>
              <a:t>« Economie »  et « écologie » (renvoient) </a:t>
            </a:r>
            <a:r>
              <a:rPr lang="fr-FR" sz="2000" dirty="0" smtClean="0"/>
              <a:t>en grec ancien […] </a:t>
            </a:r>
            <a:r>
              <a:rPr lang="fr-FR" sz="2000" b="1" u="sng" dirty="0" smtClean="0"/>
              <a:t>exactement (au) même mot </a:t>
            </a:r>
            <a:r>
              <a:rPr lang="fr-FR" sz="2000" b="1" i="1" u="sng" dirty="0" err="1" smtClean="0"/>
              <a:t>oïkos</a:t>
            </a:r>
            <a:r>
              <a:rPr lang="fr-FR" sz="2000" b="1" i="1" u="sng" dirty="0" smtClean="0"/>
              <a:t>, (</a:t>
            </a:r>
            <a:r>
              <a:rPr lang="fr-FR" sz="2000" b="1" u="sng" dirty="0" smtClean="0"/>
              <a:t> « éco »), c’est la maison : (l’économie signifie) littéralement, la gestion de la maison</a:t>
            </a:r>
            <a:r>
              <a:rPr lang="fr-FR" sz="2000" dirty="0" smtClean="0"/>
              <a:t>.</a:t>
            </a:r>
          </a:p>
          <a:p>
            <a:pPr marL="0" indent="0" algn="just">
              <a:buNone/>
            </a:pPr>
            <a:r>
              <a:rPr lang="fr-FR" sz="2000" dirty="0" smtClean="0"/>
              <a:t>                            (Emmanuel DRUON  </a:t>
            </a:r>
            <a:r>
              <a:rPr lang="fr-FR" sz="2000" u="sng" dirty="0" err="1" smtClean="0"/>
              <a:t>Écolonomie</a:t>
            </a:r>
            <a:r>
              <a:rPr lang="fr-FR" sz="2000" dirty="0" smtClean="0"/>
              <a:t>, éd. Actes Sud p. 20, 21)</a:t>
            </a:r>
            <a:endParaRPr lang="fr-FR" sz="2000" i="1" u="sng" dirty="0"/>
          </a:p>
        </p:txBody>
      </p:sp>
    </p:spTree>
    <p:extLst>
      <p:ext uri="{BB962C8B-B14F-4D97-AF65-F5344CB8AC3E}">
        <p14:creationId xmlns:p14="http://schemas.microsoft.com/office/powerpoint/2010/main" xmlns="" val="3942726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Corpus 3  : rechercher des solutions pour une résilience, en vue des ODD 1, 2, 4, 5, 16, 17 et des compétences DD&amp;RS</a:t>
            </a:r>
            <a:endParaRPr lang="fr-FR" sz="2400" b="1" dirty="0"/>
          </a:p>
        </p:txBody>
      </p:sp>
      <p:sp>
        <p:nvSpPr>
          <p:cNvPr id="3" name="Espace réservé du contenu 2"/>
          <p:cNvSpPr>
            <a:spLocks noGrp="1"/>
          </p:cNvSpPr>
          <p:nvPr>
            <p:ph idx="1"/>
          </p:nvPr>
        </p:nvSpPr>
        <p:spPr/>
        <p:txBody>
          <a:bodyPr>
            <a:normAutofit fontScale="85000" lnSpcReduction="20000"/>
          </a:bodyPr>
          <a:lstStyle/>
          <a:p>
            <a:pPr algn="just"/>
            <a:r>
              <a:rPr lang="fr-FR" sz="1900" b="1" dirty="0" smtClean="0">
                <a:solidFill>
                  <a:srgbClr val="FF0000"/>
                </a:solidFill>
              </a:rPr>
              <a:t>La recherche de solutions possibles : l’ouverture aux compétences DD&amp;RS et aux éducations transversales, comme l’EMC (éducation morale et civique) et l’ECSI (l’éducation à la citoyenneté et à la solidarité internationale</a:t>
            </a:r>
            <a:r>
              <a:rPr lang="fr-FR" sz="1700" b="1" dirty="0" smtClean="0">
                <a:solidFill>
                  <a:srgbClr val="FF0000"/>
                </a:solidFill>
              </a:rPr>
              <a:t>)</a:t>
            </a:r>
          </a:p>
          <a:p>
            <a:pPr algn="just"/>
            <a:r>
              <a:rPr lang="fr-FR" sz="2200" b="1" dirty="0" smtClean="0"/>
              <a:t>Pierre RABHI  </a:t>
            </a:r>
            <a:r>
              <a:rPr lang="fr-FR" sz="2200" b="1" u="sng" dirty="0" smtClean="0"/>
              <a:t>Éloge du génie créateur de la société civile</a:t>
            </a:r>
          </a:p>
          <a:p>
            <a:pPr marL="0" indent="0" algn="just">
              <a:buNone/>
            </a:pPr>
            <a:r>
              <a:rPr lang="fr-FR" sz="1600" dirty="0" smtClean="0"/>
              <a:t>  (Incarner les utopies et apprendre avec la terre, pour imaginer, ensemble, les conditions réelles      d‘un avenir désirable pour tous, en vue d’une République des  consciences.)</a:t>
            </a:r>
          </a:p>
          <a:p>
            <a:pPr algn="just"/>
            <a:r>
              <a:rPr lang="fr-FR" sz="2200" b="1" dirty="0" smtClean="0"/>
              <a:t>Cynthia FLEURY et Anne-Caroline PRÉVOT-JULLIARD </a:t>
            </a:r>
            <a:r>
              <a:rPr lang="fr-FR" sz="2200" b="1" u="sng" dirty="0" smtClean="0"/>
              <a:t>l’exigence de la réconciliation/Biodiversité et société</a:t>
            </a:r>
          </a:p>
          <a:p>
            <a:pPr marL="0" indent="0" algn="just">
              <a:buNone/>
            </a:pPr>
            <a:r>
              <a:rPr lang="fr-FR" sz="1600" dirty="0" smtClean="0"/>
              <a:t>(Réfléchir à un protocole durable de participation démocratique et de conservation  de la biodiversité.)</a:t>
            </a:r>
          </a:p>
          <a:p>
            <a:pPr algn="just"/>
            <a:r>
              <a:rPr lang="fr-FR" sz="2200" b="1" dirty="0" smtClean="0"/>
              <a:t>Victor HUGO </a:t>
            </a:r>
            <a:r>
              <a:rPr lang="fr-FR" sz="2200" b="1" u="sng" dirty="0" smtClean="0"/>
              <a:t>Les Contemplations </a:t>
            </a:r>
            <a:r>
              <a:rPr lang="fr-FR" sz="2200" b="1" dirty="0" smtClean="0"/>
              <a:t>, Livre III « Aux arbres »</a:t>
            </a:r>
            <a:r>
              <a:rPr lang="fr-FR" sz="1800" b="1" dirty="0" smtClean="0"/>
              <a:t> </a:t>
            </a:r>
            <a:r>
              <a:rPr lang="fr-FR" sz="1800" dirty="0" smtClean="0"/>
              <a:t>(citoyens !)</a:t>
            </a:r>
          </a:p>
          <a:p>
            <a:pPr marL="0" indent="0" algn="just">
              <a:buNone/>
            </a:pPr>
            <a:r>
              <a:rPr lang="fr-FR" sz="1600" dirty="0" smtClean="0">
                <a:solidFill>
                  <a:schemeClr val="bg1"/>
                </a:solidFill>
              </a:rPr>
              <a:t>(((</a:t>
            </a:r>
            <a:r>
              <a:rPr lang="fr-FR" sz="1600" dirty="0" smtClean="0"/>
              <a:t>(Offrir la vision d’un monde en correspondances,  où l’ Homme est capable </a:t>
            </a:r>
            <a:r>
              <a:rPr lang="fr-FR" sz="1600" u="sng" dirty="0" smtClean="0"/>
              <a:t>d’habiter la terre en poète</a:t>
            </a:r>
            <a:r>
              <a:rPr lang="fr-FR" sz="1600" dirty="0" smtClean="0"/>
              <a:t>, pour mieux contempler et ré-enchanter le monde.)</a:t>
            </a:r>
            <a:endParaRPr lang="fr-FR" sz="1600" dirty="0" smtClean="0">
              <a:solidFill>
                <a:schemeClr val="bg1"/>
              </a:solidFill>
            </a:endParaRPr>
          </a:p>
          <a:p>
            <a:pPr algn="just"/>
            <a:r>
              <a:rPr lang="fr-FR" sz="2200" b="1" dirty="0" smtClean="0"/>
              <a:t>Gilles CLÉMENT  </a:t>
            </a:r>
            <a:r>
              <a:rPr lang="fr-FR" sz="2200" b="1" u="sng" dirty="0" smtClean="0"/>
              <a:t>Le Jardin en mouvement, de la Vallée au jardin  planétaire</a:t>
            </a:r>
          </a:p>
          <a:p>
            <a:pPr marL="0" indent="0" algn="just">
              <a:buNone/>
            </a:pPr>
            <a:r>
              <a:rPr lang="fr-FR" sz="1600" dirty="0" smtClean="0"/>
              <a:t> (Regarder le monde autrement, comme un grand  jardin planétaire, pour un projet  social qui nécessite une conscience  symbiotique de l’Homme, dans le temps et la progressivité.)</a:t>
            </a:r>
          </a:p>
          <a:p>
            <a:pPr algn="just"/>
            <a:r>
              <a:rPr lang="fr-FR" sz="2200" b="1" u="sng" dirty="0" smtClean="0"/>
              <a:t>Chapitre Nature -Littérature, science et nature en Brenne  : affiche du festival, au Blanc, dans l’Indre</a:t>
            </a:r>
          </a:p>
          <a:p>
            <a:pPr marL="0" indent="0" algn="just">
              <a:buNone/>
            </a:pPr>
            <a:r>
              <a:rPr lang="fr-FR" sz="1500" dirty="0" smtClean="0"/>
              <a:t>(</a:t>
            </a:r>
            <a:r>
              <a:rPr lang="fr-FR" sz="1600" dirty="0" smtClean="0"/>
              <a:t>Créer un éco-site éducatif intergénérationnel d’échanges citoyens, de stages et de conférences, dédié au partage de connaissances, pour un développement humain et une durabilité environnementale</a:t>
            </a:r>
            <a:r>
              <a:rPr lang="fr-FR" sz="1500" dirty="0" smtClean="0"/>
              <a:t>.)</a:t>
            </a:r>
            <a:endParaRPr lang="fr-FR" sz="1500" dirty="0"/>
          </a:p>
        </p:txBody>
      </p:sp>
    </p:spTree>
    <p:extLst>
      <p:ext uri="{BB962C8B-B14F-4D97-AF65-F5344CB8AC3E}">
        <p14:creationId xmlns:p14="http://schemas.microsoft.com/office/powerpoint/2010/main" xmlns="" val="2430596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Affiche du festival  Chapitre-Nature au Blanc, dans le département de l ’Indre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51720" y="1625218"/>
            <a:ext cx="4968552" cy="4475926"/>
          </a:xfrm>
        </p:spPr>
      </p:pic>
    </p:spTree>
    <p:extLst>
      <p:ext uri="{BB962C8B-B14F-4D97-AF65-F5344CB8AC3E}">
        <p14:creationId xmlns:p14="http://schemas.microsoft.com/office/powerpoint/2010/main" xmlns="" val="74729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3.Rechercher des solutions  de résilience</a:t>
            </a:r>
            <a:endParaRPr lang="fr-FR" sz="3600" b="1" dirty="0"/>
          </a:p>
        </p:txBody>
      </p:sp>
      <p:sp>
        <p:nvSpPr>
          <p:cNvPr id="3" name="Espace réservé du contenu 2"/>
          <p:cNvSpPr>
            <a:spLocks noGrp="1"/>
          </p:cNvSpPr>
          <p:nvPr>
            <p:ph idx="1"/>
          </p:nvPr>
        </p:nvSpPr>
        <p:spPr/>
        <p:txBody>
          <a:bodyPr>
            <a:normAutofit lnSpcReduction="10000"/>
          </a:bodyPr>
          <a:lstStyle/>
          <a:p>
            <a:pPr algn="just"/>
            <a:r>
              <a:rPr lang="fr-FR" sz="2000" b="1" dirty="0" smtClean="0"/>
              <a:t>« La venue d’une élégante civilisation de la modération, de la sobriété, du partage et du respect de la vie, ne peut être sans cesse ajournée sans risques de déflagrations universelles […] </a:t>
            </a:r>
            <a:r>
              <a:rPr lang="fr-FR" sz="2000" b="1" u="sng" dirty="0" smtClean="0"/>
              <a:t>seule  une coalition active des consciences, fondée sur le devoir de respecter la vie  et d’en prendre soin, peut opérer la mutation</a:t>
            </a:r>
            <a:r>
              <a:rPr lang="fr-FR" sz="2000" b="1" dirty="0" smtClean="0"/>
              <a:t> […] un magnifique chantier s’offre à l’imagination des bâtisseurs du futur. » </a:t>
            </a:r>
            <a:r>
              <a:rPr lang="fr-FR" sz="2000" dirty="0" smtClean="0"/>
              <a:t>( Pierre RABHI </a:t>
            </a:r>
            <a:r>
              <a:rPr lang="fr-FR" sz="2000" u="sng" dirty="0" smtClean="0"/>
              <a:t>Éloge du génie créateur de la société civile</a:t>
            </a:r>
            <a:r>
              <a:rPr lang="fr-FR" sz="2000" dirty="0" smtClean="0"/>
              <a:t>, éd. Babel essai, Actes Sud, 2015, p.19)</a:t>
            </a:r>
          </a:p>
          <a:p>
            <a:pPr algn="just"/>
            <a:endParaRPr lang="fr-FR" sz="2400" u="sng" dirty="0"/>
          </a:p>
          <a:p>
            <a:pPr algn="just"/>
            <a:r>
              <a:rPr lang="fr-FR" sz="2000" b="1" dirty="0" smtClean="0"/>
              <a:t>« Arbres de la forêt vous connaissez mon âme/ […] Vous m’avez vu, cent fois dans la vallée obscure,/ Avec ces mots que dit l’esprit à la nature,/ Questionner tout bas vos rameaux palpitants,/ Et du même regard, poursuivre en même temps,/ Pensif, le front baissé, l’œil dans l’herbe profonde,/ L’étude d’un atome et l’étude du monde. » </a:t>
            </a:r>
          </a:p>
          <a:p>
            <a:pPr marL="0" indent="0" algn="just">
              <a:buNone/>
            </a:pPr>
            <a:r>
              <a:rPr lang="fr-FR" sz="2000" dirty="0"/>
              <a:t> </a:t>
            </a:r>
            <a:r>
              <a:rPr lang="fr-FR" sz="2000" dirty="0" smtClean="0"/>
              <a:t> (Victor HUGO </a:t>
            </a:r>
            <a:r>
              <a:rPr lang="fr-FR" sz="2000" u="sng" dirty="0" smtClean="0"/>
              <a:t>Les</a:t>
            </a:r>
            <a:r>
              <a:rPr lang="fr-FR" sz="2400" u="sng" dirty="0" smtClean="0"/>
              <a:t> </a:t>
            </a:r>
            <a:r>
              <a:rPr lang="fr-FR" sz="2000" u="sng" dirty="0" smtClean="0"/>
              <a:t>Contemplations</a:t>
            </a:r>
            <a:r>
              <a:rPr lang="fr-FR" sz="2000" dirty="0" smtClean="0"/>
              <a:t>, Livre III, « Aux arbres »)</a:t>
            </a:r>
          </a:p>
        </p:txBody>
      </p:sp>
    </p:spTree>
    <p:extLst>
      <p:ext uri="{BB962C8B-B14F-4D97-AF65-F5344CB8AC3E}">
        <p14:creationId xmlns:p14="http://schemas.microsoft.com/office/powerpoint/2010/main" xmlns="" val="328301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t>L’ APPROCHE DU CORPUS PLURIDISCIPLINAIRE, EN LANGUE FRANÇAISE, PAR DE NOUVELLES  COMPÉTENCES : L’INTÉGRATION DES COMPÉTENCES DD&amp;RS </a:t>
            </a:r>
            <a:endParaRPr lang="fr-FR" sz="2000" b="1" dirty="0"/>
          </a:p>
        </p:txBody>
      </p:sp>
      <p:sp>
        <p:nvSpPr>
          <p:cNvPr id="3" name="Espace réservé du contenu 2"/>
          <p:cNvSpPr>
            <a:spLocks noGrp="1"/>
          </p:cNvSpPr>
          <p:nvPr>
            <p:ph idx="1"/>
          </p:nvPr>
        </p:nvSpPr>
        <p:spPr/>
        <p:txBody>
          <a:bodyPr>
            <a:normAutofit fontScale="40000" lnSpcReduction="20000"/>
          </a:bodyPr>
          <a:lstStyle/>
          <a:p>
            <a:pPr algn="just"/>
            <a:r>
              <a:rPr lang="fr-FR" sz="4000" b="1" dirty="0"/>
              <a:t>Indépendamment des compétences et des  </a:t>
            </a:r>
            <a:r>
              <a:rPr lang="fr-FR" sz="4000" b="1" dirty="0" smtClean="0"/>
              <a:t>objectifs strictement associés au  français (comme savoir </a:t>
            </a:r>
            <a:r>
              <a:rPr lang="fr-FR" sz="4000" b="1" dirty="0"/>
              <a:t>appréhender et réaliser un message écrit et savoir communiquer oralement, notamment pour la soutenance du rapport de stage en entreprise),</a:t>
            </a:r>
            <a:r>
              <a:rPr lang="fr-FR" sz="4000" b="1" u="sng" dirty="0">
                <a:solidFill>
                  <a:srgbClr val="FF0000"/>
                </a:solidFill>
              </a:rPr>
              <a:t> </a:t>
            </a:r>
            <a:r>
              <a:rPr lang="fr-FR" sz="4000" b="1" u="sng" dirty="0" smtClean="0">
                <a:solidFill>
                  <a:srgbClr val="FF0000"/>
                </a:solidFill>
              </a:rPr>
              <a:t>la contribution du français en </a:t>
            </a:r>
            <a:r>
              <a:rPr lang="fr-FR" sz="4000" b="1" u="sng" dirty="0">
                <a:solidFill>
                  <a:srgbClr val="FF0000"/>
                </a:solidFill>
              </a:rPr>
              <a:t>culture générale et </a:t>
            </a:r>
            <a:r>
              <a:rPr lang="fr-FR" sz="4000" b="1" u="sng" dirty="0" smtClean="0">
                <a:solidFill>
                  <a:srgbClr val="FF0000"/>
                </a:solidFill>
              </a:rPr>
              <a:t>expression en vue des ODD, nécessite, par conséquent, </a:t>
            </a:r>
            <a:r>
              <a:rPr lang="fr-FR" sz="4000" b="1" u="sng" dirty="0">
                <a:solidFill>
                  <a:srgbClr val="FF0000"/>
                </a:solidFill>
              </a:rPr>
              <a:t>d’autres compétences,</a:t>
            </a:r>
            <a:r>
              <a:rPr lang="fr-FR" sz="4000" b="1" dirty="0"/>
              <a:t> puisqu</a:t>
            </a:r>
            <a:r>
              <a:rPr lang="fr-FR" sz="4000" b="1" dirty="0" smtClean="0"/>
              <a:t>’ il </a:t>
            </a:r>
            <a:r>
              <a:rPr lang="fr-FR" sz="4000" b="1" dirty="0"/>
              <a:t>est question, ultérieurement,  à travers la réalisation d’ un </a:t>
            </a:r>
            <a:r>
              <a:rPr lang="fr-FR" sz="4000" b="1" dirty="0" smtClean="0"/>
              <a:t>projet de stage </a:t>
            </a:r>
            <a:r>
              <a:rPr lang="fr-FR" sz="4000" b="1" dirty="0"/>
              <a:t>en entreprise,  de </a:t>
            </a:r>
            <a:r>
              <a:rPr lang="fr-FR" sz="4000" b="1" dirty="0" smtClean="0"/>
              <a:t> mobiliser  et de s’approprier, aussi, au sein d’un territoire,  </a:t>
            </a:r>
            <a:r>
              <a:rPr lang="fr-FR" sz="4000" b="1" u="sng" dirty="0" smtClean="0">
                <a:solidFill>
                  <a:srgbClr val="FF0000"/>
                </a:solidFill>
              </a:rPr>
              <a:t>des  compétences  DD&amp;RS</a:t>
            </a:r>
            <a:r>
              <a:rPr lang="fr-FR" sz="4000" b="1" dirty="0" smtClean="0">
                <a:solidFill>
                  <a:srgbClr val="FF0000"/>
                </a:solidFill>
              </a:rPr>
              <a:t>,</a:t>
            </a:r>
            <a:r>
              <a:rPr lang="fr-FR" sz="4000" b="1" dirty="0" smtClean="0"/>
              <a:t> à savoir : </a:t>
            </a:r>
          </a:p>
          <a:p>
            <a:pPr algn="just"/>
            <a:endParaRPr lang="fr-FR" sz="4000" b="1" u="sng" dirty="0"/>
          </a:p>
          <a:p>
            <a:pPr algn="just"/>
            <a:r>
              <a:rPr lang="fr-FR" sz="4500" b="1" dirty="0"/>
              <a:t>d</a:t>
            </a:r>
            <a:r>
              <a:rPr lang="fr-FR" sz="4500" b="1" dirty="0" smtClean="0"/>
              <a:t>es </a:t>
            </a:r>
            <a:r>
              <a:rPr lang="fr-FR" sz="4500" b="1" dirty="0"/>
              <a:t>c</a:t>
            </a:r>
            <a:r>
              <a:rPr lang="fr-FR" sz="4500" b="1" dirty="0" smtClean="0"/>
              <a:t>ompétences systémiques </a:t>
            </a:r>
            <a:r>
              <a:rPr lang="fr-FR" sz="4500" dirty="0" smtClean="0"/>
              <a:t>: pour  reformuler les problèmes,  dans  une vision prospective  synthétique, et développer une analyse critique.</a:t>
            </a:r>
          </a:p>
          <a:p>
            <a:pPr marL="0" indent="0">
              <a:buNone/>
            </a:pPr>
            <a:endParaRPr lang="fr-FR" sz="4500" dirty="0" smtClean="0"/>
          </a:p>
          <a:p>
            <a:r>
              <a:rPr lang="fr-FR" sz="4500" b="1" dirty="0"/>
              <a:t>d</a:t>
            </a:r>
            <a:r>
              <a:rPr lang="fr-FR" sz="4500" b="1" dirty="0" smtClean="0"/>
              <a:t>es compétences éthiques</a:t>
            </a:r>
            <a:r>
              <a:rPr lang="fr-FR" sz="4500" dirty="0" smtClean="0"/>
              <a:t> :  pour analyser la responsabilité  sociétale de l’entreprise, depuis l’échelle locale d’un territoire, jusqu’à  ses conséquences environnementales et sociales, à une échelle plus vaste et globale.</a:t>
            </a:r>
            <a:endParaRPr lang="fr-FR" sz="4500" dirty="0"/>
          </a:p>
          <a:p>
            <a:pPr marL="0" indent="0">
              <a:buNone/>
            </a:pPr>
            <a:endParaRPr lang="fr-FR" sz="4500" dirty="0" smtClean="0"/>
          </a:p>
          <a:p>
            <a:r>
              <a:rPr lang="fr-FR" sz="4500" b="1" dirty="0"/>
              <a:t>d</a:t>
            </a:r>
            <a:r>
              <a:rPr lang="fr-FR" sz="4500" b="1" dirty="0" smtClean="0"/>
              <a:t>es compétences psychosociales </a:t>
            </a:r>
            <a:r>
              <a:rPr lang="fr-FR" sz="4500" dirty="0" smtClean="0"/>
              <a:t>: pour adopter  un comportement approprié, résilient et positif  dans ses relations avec les autres, afin de répondre avec efficacité aux grands  défis  du XXIe  siècle.</a:t>
            </a:r>
            <a:endParaRPr lang="fr-FR" sz="45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 constat d’un engrenage moderne</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xmlns="" val="20110401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45670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260648"/>
            <a:ext cx="8229600" cy="1143000"/>
          </a:xfrm>
          <a:solidFill>
            <a:srgbClr val="CCFF99"/>
          </a:solidFill>
        </p:spPr>
        <p:txBody>
          <a:bodyPr>
            <a:normAutofit fontScale="90000"/>
          </a:bodyPr>
          <a:lstStyle/>
          <a:p>
            <a:r>
              <a:rPr lang="fr-FR" sz="2800" dirty="0" smtClean="0"/>
              <a:t>Contribution du français à L’EDD en vue des ODD, pour un entrepreneuriat responsable et une territorialité vive, en filière BTS/GPME</a:t>
            </a:r>
            <a:endParaRPr lang="fr-FR" sz="2800" dirty="0"/>
          </a:p>
        </p:txBody>
      </p:sp>
      <p:sp>
        <p:nvSpPr>
          <p:cNvPr id="5" name="Espace réservé du contenu 4"/>
          <p:cNvSpPr>
            <a:spLocks noGrp="1"/>
          </p:cNvSpPr>
          <p:nvPr>
            <p:ph idx="1"/>
          </p:nvPr>
        </p:nvSpPr>
        <p:spPr/>
        <p:txBody>
          <a:bodyPr>
            <a:normAutofit/>
          </a:bodyPr>
          <a:lstStyle/>
          <a:p>
            <a:pPr algn="just"/>
            <a:r>
              <a:rPr lang="fr-FR" dirty="0" smtClean="0"/>
              <a:t>Préambule : le français n’est pas considéré comme la matière la plus porteuse pour l’Education au Développement Durable, en vue des 17 ODD. Pourtant, elle peut apporter une contribution essentielle à l’EDD, en vue des ODD&amp;RS, précisément dans des niveaux ou filières où elle reste enseignée comme matière de culture générale et d’expression de langue française.</a:t>
            </a:r>
            <a:endParaRPr lang="fr-FR" dirty="0"/>
          </a:p>
        </p:txBody>
      </p:sp>
    </p:spTree>
    <p:extLst>
      <p:ext uri="{BB962C8B-B14F-4D97-AF65-F5344CB8AC3E}">
        <p14:creationId xmlns:p14="http://schemas.microsoft.com/office/powerpoint/2010/main" xmlns="" val="361563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réponse par le cercle vertueux de résilience</a:t>
            </a:r>
            <a:endParaRPr lang="fr-FR" dirty="0"/>
          </a:p>
        </p:txBody>
      </p:sp>
      <p:sp>
        <p:nvSpPr>
          <p:cNvPr id="4" name="Espace réservé du texte 3"/>
          <p:cNvSpPr>
            <a:spLocks noGrp="1"/>
          </p:cNvSpPr>
          <p:nvPr>
            <p:ph type="body" idx="1"/>
          </p:nvPr>
        </p:nvSpPr>
        <p:spPr/>
        <p:txBody>
          <a:bodyPr>
            <a:noAutofit/>
          </a:bodyPr>
          <a:lstStyle/>
          <a:p>
            <a:r>
              <a:rPr lang="fr-FR" sz="1800" dirty="0" smtClean="0"/>
              <a:t>La visée des 17 ODD en vision systémique :</a:t>
            </a:r>
            <a:endParaRPr lang="fr-FR" sz="1800" dirty="0"/>
          </a:p>
        </p:txBody>
      </p:sp>
      <p:sp>
        <p:nvSpPr>
          <p:cNvPr id="5" name="Espace réservé du contenu 4"/>
          <p:cNvSpPr>
            <a:spLocks noGrp="1"/>
          </p:cNvSpPr>
          <p:nvPr>
            <p:ph sz="half" idx="2"/>
          </p:nvPr>
        </p:nvSpPr>
        <p:spPr/>
        <p:txBody>
          <a:bodyPr/>
          <a:lstStyle/>
          <a:p>
            <a:r>
              <a:rPr lang="fr-FR" sz="1800" dirty="0" smtClean="0"/>
              <a:t>Le cercle vertueux, comme </a:t>
            </a:r>
            <a:r>
              <a:rPr lang="fr-FR" sz="1800" u="sng" dirty="0" smtClean="0"/>
              <a:t>projet politique</a:t>
            </a:r>
            <a:r>
              <a:rPr lang="fr-FR" sz="1800" dirty="0" smtClean="0"/>
              <a:t> de survie de l’humanité</a:t>
            </a:r>
          </a:p>
          <a:p>
            <a:endParaRPr lang="fr-FR" dirty="0"/>
          </a:p>
        </p:txBody>
      </p:sp>
      <p:sp>
        <p:nvSpPr>
          <p:cNvPr id="6" name="Espace réservé du texte 5"/>
          <p:cNvSpPr>
            <a:spLocks noGrp="1"/>
          </p:cNvSpPr>
          <p:nvPr>
            <p:ph type="body" sz="quarter" idx="3"/>
          </p:nvPr>
        </p:nvSpPr>
        <p:spPr/>
        <p:txBody>
          <a:bodyPr>
            <a:noAutofit/>
          </a:bodyPr>
          <a:lstStyle/>
          <a:p>
            <a:r>
              <a:rPr lang="fr-FR" sz="1800" dirty="0" smtClean="0"/>
              <a:t>L ’expression d’une transposition, en vision symbolique, poétique  et éthique</a:t>
            </a:r>
            <a:endParaRPr lang="fr-FR" sz="1800" dirty="0"/>
          </a:p>
        </p:txBody>
      </p:sp>
      <p:sp>
        <p:nvSpPr>
          <p:cNvPr id="7" name="Espace réservé du contenu 6"/>
          <p:cNvSpPr>
            <a:spLocks noGrp="1"/>
          </p:cNvSpPr>
          <p:nvPr>
            <p:ph sz="quarter" idx="4"/>
          </p:nvPr>
        </p:nvSpPr>
        <p:spPr/>
        <p:txBody>
          <a:bodyPr>
            <a:normAutofit/>
          </a:bodyPr>
          <a:lstStyle/>
          <a:p>
            <a:r>
              <a:rPr lang="fr-FR" sz="1800" dirty="0"/>
              <a:t> </a:t>
            </a:r>
            <a:r>
              <a:rPr lang="fr-FR" sz="1800" u="sng" dirty="0" smtClean="0"/>
              <a:t>Contribution du français à l’ EDD  pour un monde en </a:t>
            </a:r>
            <a:r>
              <a:rPr lang="fr-FR" sz="1800" u="sng" dirty="0" err="1" smtClean="0"/>
              <a:t>trans-formation</a:t>
            </a:r>
            <a:endParaRPr lang="fr-FR" sz="1800" u="sng" dirty="0"/>
          </a:p>
        </p:txBody>
      </p:sp>
      <p:pic>
        <p:nvPicPr>
          <p:cNvPr id="8" name="Imag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60033" y="2996952"/>
            <a:ext cx="3391232" cy="3096344"/>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592" y="2996952"/>
            <a:ext cx="2991544" cy="3096344"/>
          </a:xfrm>
          <a:prstGeom prst="rect">
            <a:avLst/>
          </a:prstGeom>
        </p:spPr>
      </p:pic>
    </p:spTree>
    <p:extLst>
      <p:ext uri="{BB962C8B-B14F-4D97-AF65-F5344CB8AC3E}">
        <p14:creationId xmlns:p14="http://schemas.microsoft.com/office/powerpoint/2010/main" xmlns="" val="316043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CFF99"/>
          </a:solidFill>
        </p:spPr>
        <p:txBody>
          <a:bodyPr>
            <a:normAutofit fontScale="90000"/>
          </a:bodyPr>
          <a:lstStyle/>
          <a:p>
            <a:r>
              <a:rPr lang="fr-FR" sz="2400" dirty="0" smtClean="0"/>
              <a:t>Conclusion de la contribution du français à l’EDD, en vue des ODD et des compétences DD&amp;RS, pour un entrepreneuriat responsable et une territorialité vive en filière BTS/GPME</a:t>
            </a:r>
            <a:endParaRPr lang="fr-FR" sz="2400" dirty="0"/>
          </a:p>
        </p:txBody>
      </p:sp>
      <p:sp>
        <p:nvSpPr>
          <p:cNvPr id="3" name="Espace réservé du contenu 2"/>
          <p:cNvSpPr>
            <a:spLocks noGrp="1"/>
          </p:cNvSpPr>
          <p:nvPr>
            <p:ph idx="1"/>
          </p:nvPr>
        </p:nvSpPr>
        <p:spPr/>
        <p:txBody>
          <a:bodyPr>
            <a:normAutofit lnSpcReduction="10000"/>
          </a:bodyPr>
          <a:lstStyle/>
          <a:p>
            <a:r>
              <a:rPr lang="fr-FR" sz="2000" b="1" dirty="0" smtClean="0">
                <a:solidFill>
                  <a:srgbClr val="FF0000"/>
                </a:solidFill>
              </a:rPr>
              <a:t>Finalement, la contribution du français à l’EDD, en vue des ODD, présente un triple intérêt </a:t>
            </a:r>
            <a:r>
              <a:rPr lang="fr-FR" sz="2000" dirty="0" smtClean="0"/>
              <a:t>:</a:t>
            </a:r>
          </a:p>
          <a:p>
            <a:r>
              <a:rPr lang="fr-FR" sz="2000" dirty="0" smtClean="0"/>
              <a:t>- </a:t>
            </a:r>
            <a:r>
              <a:rPr lang="fr-FR" sz="2000" b="1" dirty="0" smtClean="0"/>
              <a:t>servir d’outil linguistique</a:t>
            </a:r>
            <a:r>
              <a:rPr lang="fr-FR" sz="2000" dirty="0" smtClean="0"/>
              <a:t> majeur de communication, de portée internationale, notamment dans tout l’espace francophone</a:t>
            </a:r>
          </a:p>
          <a:p>
            <a:r>
              <a:rPr lang="fr-FR" sz="2000" dirty="0" smtClean="0"/>
              <a:t>-</a:t>
            </a:r>
            <a:r>
              <a:rPr lang="fr-FR" sz="2000" b="1" dirty="0" smtClean="0"/>
              <a:t>être matière à réflexion et au dialogue interdisciplinaires, pour construire une culture générale et une expression  raisonnée,</a:t>
            </a:r>
            <a:r>
              <a:rPr lang="fr-FR" sz="2000" dirty="0" smtClean="0"/>
              <a:t> sur les questions socialement vives et les grands enjeux économiques, sociaux, culturels et environnementaux d’hier et d’aujourd’hui, mobilisant non seulement des compétences linguistiques du français, mais encore des compétences transversales DD&amp;RS</a:t>
            </a:r>
          </a:p>
          <a:p>
            <a:r>
              <a:rPr lang="fr-FR" dirty="0" smtClean="0"/>
              <a:t>-</a:t>
            </a:r>
            <a:r>
              <a:rPr lang="fr-FR" sz="2000" b="1" dirty="0" smtClean="0"/>
              <a:t>ouvrir une voie nouvelle de configuration </a:t>
            </a:r>
            <a:r>
              <a:rPr lang="fr-FR" sz="2000" b="1" dirty="0" err="1" smtClean="0"/>
              <a:t>curriculaire</a:t>
            </a:r>
            <a:r>
              <a:rPr lang="fr-FR" sz="2000" b="1" dirty="0" smtClean="0"/>
              <a:t>, pour agir non pas </a:t>
            </a:r>
            <a:r>
              <a:rPr lang="fr-FR" sz="2000" b="1" i="1" u="sng" dirty="0" smtClean="0"/>
              <a:t>dans</a:t>
            </a:r>
            <a:r>
              <a:rPr lang="fr-FR" sz="2000" b="1" dirty="0" smtClean="0"/>
              <a:t> les limites des disciplines, mais </a:t>
            </a:r>
            <a:r>
              <a:rPr lang="fr-FR" sz="2000" b="1" i="1" u="sng" dirty="0" smtClean="0"/>
              <a:t>sur</a:t>
            </a:r>
            <a:r>
              <a:rPr lang="fr-FR" sz="2000" b="1" dirty="0" smtClean="0"/>
              <a:t> ces limites, </a:t>
            </a:r>
            <a:r>
              <a:rPr lang="fr-FR" sz="2000" dirty="0" smtClean="0"/>
              <a:t>afin de répondre de façon éthique et responsable à l’état d’urgence  et aux </a:t>
            </a:r>
            <a:r>
              <a:rPr lang="fr-FR" sz="2000" dirty="0" err="1" smtClean="0"/>
              <a:t>trans-formations</a:t>
            </a:r>
            <a:r>
              <a:rPr lang="fr-FR" sz="2000" dirty="0" smtClean="0"/>
              <a:t> qui s’imposent.</a:t>
            </a:r>
            <a:endParaRPr lang="fr-FR" sz="2000" dirty="0"/>
          </a:p>
        </p:txBody>
      </p:sp>
    </p:spTree>
    <p:extLst>
      <p:ext uri="{BB962C8B-B14F-4D97-AF65-F5344CB8AC3E}">
        <p14:creationId xmlns:p14="http://schemas.microsoft.com/office/powerpoint/2010/main" xmlns="" val="51005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21D5EF3-3D3F-47FB-94E2-09F9E8CD87E0}"/>
              </a:ext>
            </a:extLst>
          </p:cNvPr>
          <p:cNvSpPr/>
          <p:nvPr/>
        </p:nvSpPr>
        <p:spPr>
          <a:xfrm>
            <a:off x="395536" y="2798058"/>
            <a:ext cx="8496944" cy="1261884"/>
          </a:xfrm>
          <a:prstGeom prst="rect">
            <a:avLst/>
          </a:prstGeom>
        </p:spPr>
        <p:txBody>
          <a:bodyPr wrap="square">
            <a:spAutoFit/>
          </a:bodyPr>
          <a:lstStyle/>
          <a:p>
            <a:pPr algn="ctr"/>
            <a:r>
              <a:rPr lang="fr-FR" sz="2000" b="1" dirty="0"/>
              <a:t>Rachel Sampson </a:t>
            </a:r>
          </a:p>
          <a:p>
            <a:pPr algn="ctr"/>
            <a:r>
              <a:rPr lang="de-DE" sz="2000" b="1" dirty="0">
                <a:hlinkClick r:id="rId2"/>
              </a:rPr>
              <a:t>Rachel-Angele.Sampson@ac-orleans-tours.fr</a:t>
            </a:r>
            <a:r>
              <a:rPr lang="de-DE" sz="2000" b="1" dirty="0"/>
              <a:t> </a:t>
            </a:r>
            <a:endParaRPr lang="fr-FR" sz="2000" b="1" dirty="0"/>
          </a:p>
          <a:p>
            <a:pPr algn="ctr"/>
            <a:r>
              <a:rPr lang="fr-FR" dirty="0"/>
              <a:t>Professeur de français en filière </a:t>
            </a:r>
            <a:r>
              <a:rPr lang="fr-FR" dirty="0" smtClean="0"/>
              <a:t>BTS/GPME </a:t>
            </a:r>
            <a:r>
              <a:rPr lang="fr-FR" dirty="0"/>
              <a:t>au lycée Pierre et Marie Curie de Châteauroux </a:t>
            </a:r>
          </a:p>
          <a:p>
            <a:pPr algn="ctr"/>
            <a:r>
              <a:rPr lang="fr-FR" dirty="0" smtClean="0"/>
              <a:t>Membre active  du REUNIFEDD/FECODD</a:t>
            </a:r>
            <a:endParaRPr lang="fr-FR" dirty="0"/>
          </a:p>
        </p:txBody>
      </p:sp>
      <p:pic>
        <p:nvPicPr>
          <p:cNvPr id="11" name="Image 10">
            <a:extLst>
              <a:ext uri="{FF2B5EF4-FFF2-40B4-BE49-F238E27FC236}">
                <a16:creationId xmlns:a16="http://schemas.microsoft.com/office/drawing/2014/main" xmlns="" id="{987E6053-B89B-4F33-AE4A-36331C20893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90557" y="22455"/>
            <a:ext cx="1918044" cy="1057584"/>
          </a:xfrm>
          <a:prstGeom prst="rect">
            <a:avLst/>
          </a:prstGeom>
        </p:spPr>
      </p:pic>
      <p:pic>
        <p:nvPicPr>
          <p:cNvPr id="13" name="Image 12">
            <a:extLst>
              <a:ext uri="{FF2B5EF4-FFF2-40B4-BE49-F238E27FC236}">
                <a16:creationId xmlns:a16="http://schemas.microsoft.com/office/drawing/2014/main" xmlns="" id="{65A7646C-CBC0-49B4-AC1D-EF75CC330D1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63516" y="4658323"/>
            <a:ext cx="1760984" cy="1760984"/>
          </a:xfrm>
          <a:prstGeom prst="rect">
            <a:avLst/>
          </a:prstGeom>
        </p:spPr>
      </p:pic>
    </p:spTree>
    <p:extLst>
      <p:ext uri="{BB962C8B-B14F-4D97-AF65-F5344CB8AC3E}">
        <p14:creationId xmlns:p14="http://schemas.microsoft.com/office/powerpoint/2010/main" xmlns="" val="86601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triple défi</a:t>
            </a:r>
            <a:endParaRPr lang="fr-FR" dirty="0"/>
          </a:p>
        </p:txBody>
      </p:sp>
      <p:sp>
        <p:nvSpPr>
          <p:cNvPr id="3" name="Espace réservé du contenu 2"/>
          <p:cNvSpPr>
            <a:spLocks noGrp="1"/>
          </p:cNvSpPr>
          <p:nvPr>
            <p:ph idx="1"/>
          </p:nvPr>
        </p:nvSpPr>
        <p:spPr/>
        <p:txBody>
          <a:bodyPr/>
          <a:lstStyle/>
          <a:p>
            <a:r>
              <a:rPr lang="fr-FR" dirty="0" smtClean="0"/>
              <a:t>Un triple défi reste à relever pour une matière en dialogue pluri/inter et transdisciplinaire qui devient </a:t>
            </a:r>
            <a:r>
              <a:rPr lang="fr-FR" b="1" dirty="0" smtClean="0"/>
              <a:t>matière à réflexion </a:t>
            </a:r>
            <a:r>
              <a:rPr lang="fr-FR" dirty="0" smtClean="0"/>
              <a:t>privilégiée pour penser l’EDD en vue des ODD&amp;RS/T   :</a:t>
            </a:r>
          </a:p>
          <a:p>
            <a:r>
              <a:rPr lang="fr-FR" dirty="0" smtClean="0"/>
              <a:t>-respecter  le programme institutionnel</a:t>
            </a:r>
          </a:p>
          <a:p>
            <a:r>
              <a:rPr lang="fr-FR" dirty="0" smtClean="0"/>
              <a:t>-viser les ODD et les compétences DD&amp;RS</a:t>
            </a:r>
          </a:p>
          <a:p>
            <a:r>
              <a:rPr lang="fr-FR" dirty="0" smtClean="0"/>
              <a:t>-relocaliser et territorialiser la réflexion</a:t>
            </a:r>
            <a:endParaRPr lang="fr-FR" dirty="0"/>
          </a:p>
        </p:txBody>
      </p:sp>
    </p:spTree>
    <p:extLst>
      <p:ext uri="{BB962C8B-B14F-4D97-AF65-F5344CB8AC3E}">
        <p14:creationId xmlns:p14="http://schemas.microsoft.com/office/powerpoint/2010/main" xmlns="" val="184028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sz="2000" b="1" dirty="0" smtClean="0"/>
              <a:t>OUTIL 1 </a:t>
            </a:r>
            <a:r>
              <a:rPr lang="fr-FR" sz="2000" dirty="0" smtClean="0"/>
              <a:t>: </a:t>
            </a:r>
            <a:r>
              <a:rPr lang="fr-FR" sz="2000" b="1" dirty="0" smtClean="0"/>
              <a:t>la langue française</a:t>
            </a:r>
            <a:r>
              <a:rPr lang="fr-FR" sz="2000" dirty="0" smtClean="0"/>
              <a:t>, envisagée comme langue internationale, présente sur les cinq  continents, représente  plus de 274 millions de locuteurs et constitue </a:t>
            </a:r>
            <a:r>
              <a:rPr lang="fr-FR" sz="2000" b="1" dirty="0" smtClean="0"/>
              <a:t>un</a:t>
            </a:r>
            <a:r>
              <a:rPr lang="fr-FR" sz="2000" dirty="0" smtClean="0"/>
              <a:t> </a:t>
            </a:r>
            <a:r>
              <a:rPr lang="fr-FR" sz="2000" b="1" dirty="0" smtClean="0"/>
              <a:t>outil linguistique de premier plan, pour une  transposition éducative des ODD,  de  l’échelle  territoriale locale à l’échelle  internationale.</a:t>
            </a:r>
            <a:endParaRPr lang="fr-FR" sz="2000" b="1" dirty="0"/>
          </a:p>
        </p:txBody>
      </p:sp>
      <p:pic>
        <p:nvPicPr>
          <p:cNvPr id="4" name="Espace réservé du contenu 3" descr="CARTEfrancophonie.png"/>
          <p:cNvPicPr>
            <a:picLocks noGrp="1" noChangeAspect="1"/>
          </p:cNvPicPr>
          <p:nvPr>
            <p:ph idx="1"/>
          </p:nvPr>
        </p:nvPicPr>
        <p:blipFill>
          <a:blip r:embed="rId2"/>
          <a:stretch>
            <a:fillRect/>
          </a:stretch>
        </p:blipFill>
        <p:spPr>
          <a:xfrm>
            <a:off x="571472" y="1611313"/>
            <a:ext cx="8072494" cy="4486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Autofit/>
          </a:bodyPr>
          <a:lstStyle/>
          <a:p>
            <a:pPr algn="just"/>
            <a:r>
              <a:rPr lang="fr-FR" sz="2000" b="1" dirty="0" smtClean="0"/>
              <a:t>Le français dans la filière BTS/GPME : une langue de l’éducation, en vue d’un socle commun de compétences spécifiques liées à la langue française, pour préparer l’évaluation de culture générale et d’expression (ODD </a:t>
            </a:r>
            <a:r>
              <a:rPr lang="fr-FR" sz="2000" b="1" smtClean="0"/>
              <a:t>4). </a:t>
            </a:r>
            <a:endParaRPr lang="fr-FR" sz="2000" b="1" dirty="0"/>
          </a:p>
        </p:txBody>
      </p:sp>
      <p:sp>
        <p:nvSpPr>
          <p:cNvPr id="3" name="Espace réservé du contenu 2"/>
          <p:cNvSpPr>
            <a:spLocks noGrp="1"/>
          </p:cNvSpPr>
          <p:nvPr>
            <p:ph idx="1"/>
          </p:nvPr>
        </p:nvSpPr>
        <p:spPr/>
        <p:txBody>
          <a:bodyPr>
            <a:normAutofit fontScale="92500" lnSpcReduction="10000"/>
          </a:bodyPr>
          <a:lstStyle/>
          <a:p>
            <a:r>
              <a:rPr lang="fr-FR" b="1" dirty="0" smtClean="0"/>
              <a:t>Compétence 1</a:t>
            </a:r>
            <a:r>
              <a:rPr lang="fr-FR" dirty="0" smtClean="0"/>
              <a:t> : la lecture cursive et analytique</a:t>
            </a:r>
          </a:p>
          <a:p>
            <a:pPr marL="0" indent="0">
              <a:buNone/>
            </a:pPr>
            <a:endParaRPr lang="fr-FR" dirty="0" smtClean="0"/>
          </a:p>
          <a:p>
            <a:r>
              <a:rPr lang="fr-FR" dirty="0" smtClean="0"/>
              <a:t> </a:t>
            </a:r>
            <a:r>
              <a:rPr lang="fr-FR" b="1" dirty="0" smtClean="0"/>
              <a:t>Compétence 2</a:t>
            </a:r>
            <a:r>
              <a:rPr lang="fr-FR" dirty="0" smtClean="0"/>
              <a:t> : la rigueur, la correction et la clarté de l’expression écrite et orale, pour organiser sa pensée et exercer son jugement</a:t>
            </a:r>
          </a:p>
          <a:p>
            <a:pPr marL="0" indent="0">
              <a:buNone/>
            </a:pPr>
            <a:endParaRPr lang="fr-FR" dirty="0" smtClean="0"/>
          </a:p>
          <a:p>
            <a:r>
              <a:rPr lang="fr-FR" dirty="0" smtClean="0"/>
              <a:t> </a:t>
            </a:r>
            <a:r>
              <a:rPr lang="fr-FR" b="1" dirty="0" smtClean="0"/>
              <a:t>Compétence 3</a:t>
            </a:r>
            <a:r>
              <a:rPr lang="fr-FR" dirty="0" smtClean="0"/>
              <a:t>  : l</a:t>
            </a:r>
            <a:r>
              <a:rPr lang="fr-FR" u="sng" dirty="0" smtClean="0"/>
              <a:t>’ acquisition d’une culture générale,  pour préparer l’épreuve de culture générale et expression</a:t>
            </a:r>
            <a:r>
              <a:rPr lang="fr-FR" dirty="0" smtClean="0"/>
              <a:t>.</a:t>
            </a:r>
          </a:p>
          <a:p>
            <a:endParaRPr lang="fr-FR" dirty="0" smtClean="0"/>
          </a:p>
        </p:txBody>
      </p:sp>
    </p:spTree>
    <p:extLst>
      <p:ext uri="{BB962C8B-B14F-4D97-AF65-F5344CB8AC3E}">
        <p14:creationId xmlns:p14="http://schemas.microsoft.com/office/powerpoint/2010/main" xmlns="" val="1611635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L’épreuve de culture générale et expression de la filière BTS/GPME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L’épreuve de culture générale et expression : note de synthèse et écriture personnelle</a:t>
            </a:r>
          </a:p>
          <a:p>
            <a:r>
              <a:rPr lang="fr-FR" dirty="0"/>
              <a:t>Ecrit de 4 h coefficient 4 : 60 h de formation  sur deux semestres</a:t>
            </a:r>
          </a:p>
          <a:p>
            <a:endParaRPr lang="fr-FR" dirty="0"/>
          </a:p>
          <a:p>
            <a:pPr algn="just"/>
            <a:r>
              <a:rPr lang="fr-FR" b="1" dirty="0"/>
              <a:t>Il s’agit de développer, dans les sections de techniciens supérieurs, la culture générale de l’étudiant ouverte sur les problèmes du monde contemporain (</a:t>
            </a:r>
            <a:r>
              <a:rPr lang="fr-FR" b="1" u="sng" dirty="0" smtClean="0"/>
              <a:t>questions </a:t>
            </a:r>
            <a:r>
              <a:rPr lang="fr-FR" b="1" u="sng" dirty="0"/>
              <a:t>de société, de politique, d’éthique, d’esthétique</a:t>
            </a:r>
            <a:r>
              <a:rPr lang="fr-FR" b="1" dirty="0"/>
              <a:t> ).</a:t>
            </a:r>
            <a:endParaRPr lang="fr-FR" dirty="0"/>
          </a:p>
          <a:p>
            <a:pPr algn="just"/>
            <a:endParaRPr lang="fr-FR" dirty="0"/>
          </a:p>
          <a:p>
            <a:pPr algn="just"/>
            <a:r>
              <a:rPr lang="fr-FR" b="1" dirty="0">
                <a:solidFill>
                  <a:srgbClr val="FF0000"/>
                </a:solidFill>
              </a:rPr>
              <a:t>Notée sur 40, </a:t>
            </a:r>
            <a:r>
              <a:rPr lang="fr-FR" b="1" u="sng" dirty="0" smtClean="0">
                <a:solidFill>
                  <a:srgbClr val="FF0000"/>
                </a:solidFill>
              </a:rPr>
              <a:t>la note  </a:t>
            </a:r>
            <a:r>
              <a:rPr lang="fr-FR" b="1" u="sng" dirty="0">
                <a:solidFill>
                  <a:srgbClr val="FF0000"/>
                </a:solidFill>
              </a:rPr>
              <a:t>synthèse </a:t>
            </a:r>
            <a:r>
              <a:rPr lang="fr-FR" b="1" dirty="0">
                <a:solidFill>
                  <a:srgbClr val="FF0000"/>
                </a:solidFill>
              </a:rPr>
              <a:t>est l'une des deux parties de l'épreuve écrite de culture générale et expression en  BTS. </a:t>
            </a:r>
            <a:endParaRPr lang="fr-FR" dirty="0">
              <a:solidFill>
                <a:srgbClr val="FF0000"/>
              </a:solidFill>
            </a:endParaRPr>
          </a:p>
          <a:p>
            <a:pPr algn="just"/>
            <a:r>
              <a:rPr lang="fr-FR" b="1" dirty="0">
                <a:solidFill>
                  <a:srgbClr val="FF0000"/>
                </a:solidFill>
              </a:rPr>
              <a:t>Cet exercice consiste à rapprocher et à confronter un ensemble  de 3 ou </a:t>
            </a:r>
            <a:r>
              <a:rPr lang="fr-FR" b="1" dirty="0" smtClean="0">
                <a:solidFill>
                  <a:srgbClr val="FF0000"/>
                </a:solidFill>
              </a:rPr>
              <a:t>5 documents </a:t>
            </a:r>
            <a:r>
              <a:rPr lang="fr-FR" b="1" dirty="0">
                <a:solidFill>
                  <a:srgbClr val="FF0000"/>
                </a:solidFill>
              </a:rPr>
              <a:t>( ou corpus </a:t>
            </a:r>
            <a:r>
              <a:rPr lang="fr-FR" b="1" dirty="0" smtClean="0">
                <a:solidFill>
                  <a:srgbClr val="FF0000"/>
                </a:solidFill>
              </a:rPr>
              <a:t>pluridisciplinaire  : textes </a:t>
            </a:r>
            <a:r>
              <a:rPr lang="fr-FR" b="1" dirty="0">
                <a:solidFill>
                  <a:srgbClr val="FF0000"/>
                </a:solidFill>
              </a:rPr>
              <a:t>littéraires, philosophiques, sociologiques, articles, documents iconographiques, tableaux statistiques etc...) dans une synthèse rédigée, construite et </a:t>
            </a:r>
            <a:r>
              <a:rPr lang="fr-FR" b="1" dirty="0" smtClean="0">
                <a:solidFill>
                  <a:srgbClr val="FF0000"/>
                </a:solidFill>
              </a:rPr>
              <a:t>objective, pour faire apparaître </a:t>
            </a:r>
            <a:r>
              <a:rPr lang="fr-FR" b="1" dirty="0">
                <a:solidFill>
                  <a:srgbClr val="FF0000"/>
                </a:solidFill>
              </a:rPr>
              <a:t>les points de convergence et de divergence des documents.</a:t>
            </a:r>
            <a:endParaRPr lang="fr-FR" dirty="0">
              <a:solidFill>
                <a:srgbClr val="FF0000"/>
              </a:solidFill>
            </a:endParaRPr>
          </a:p>
          <a:p>
            <a:pPr algn="just"/>
            <a:endParaRPr lang="fr-FR" dirty="0"/>
          </a:p>
          <a:p>
            <a:pPr algn="just"/>
            <a:r>
              <a:rPr lang="fr-FR" b="1" dirty="0"/>
              <a:t>Le devoir doit se présenter sous forme d'une composition, avec une introduction, un développement et une conclusion rédigés.</a:t>
            </a:r>
            <a:endParaRPr lang="fr-FR" dirty="0"/>
          </a:p>
          <a:p>
            <a:endParaRPr lang="fr-FR" dirty="0"/>
          </a:p>
        </p:txBody>
      </p:sp>
    </p:spTree>
    <p:extLst>
      <p:ext uri="{BB962C8B-B14F-4D97-AF65-F5344CB8AC3E}">
        <p14:creationId xmlns:p14="http://schemas.microsoft.com/office/powerpoint/2010/main" xmlns="" val="1236427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L’épreuve de culture générale et expression de la filière </a:t>
            </a:r>
            <a:r>
              <a:rPr lang="fr-FR" dirty="0" smtClean="0"/>
              <a:t>BTS/GPME</a:t>
            </a:r>
            <a:endParaRPr lang="fr-FR" dirty="0"/>
          </a:p>
        </p:txBody>
      </p:sp>
      <p:sp>
        <p:nvSpPr>
          <p:cNvPr id="3" name="Espace réservé du contenu 2"/>
          <p:cNvSpPr>
            <a:spLocks noGrp="1"/>
          </p:cNvSpPr>
          <p:nvPr>
            <p:ph idx="1"/>
          </p:nvPr>
        </p:nvSpPr>
        <p:spPr/>
        <p:txBody>
          <a:bodyPr>
            <a:normAutofit fontScale="70000" lnSpcReduction="20000"/>
          </a:bodyPr>
          <a:lstStyle/>
          <a:p>
            <a:pPr algn="just"/>
            <a:r>
              <a:rPr lang="fr-FR" b="1" dirty="0">
                <a:latin typeface="Times New Roman" pitchFamily="18" charset="0"/>
                <a:cs typeface="Times New Roman" pitchFamily="18" charset="0"/>
              </a:rPr>
              <a:t>Notée sur 20, </a:t>
            </a:r>
            <a:r>
              <a:rPr lang="fr-FR" b="1" u="sng" dirty="0">
                <a:latin typeface="Times New Roman" pitchFamily="18" charset="0"/>
                <a:cs typeface="Times New Roman" pitchFamily="18" charset="0"/>
              </a:rPr>
              <a:t>l'écriture personnelle</a:t>
            </a:r>
            <a:r>
              <a:rPr lang="fr-FR" b="1" dirty="0">
                <a:latin typeface="Times New Roman" pitchFamily="18" charset="0"/>
                <a:cs typeface="Times New Roman" pitchFamily="18" charset="0"/>
              </a:rPr>
              <a:t> est l'une des deux parties de l'épreuve écrite de culture générale et expression en BTS.</a:t>
            </a:r>
          </a:p>
          <a:p>
            <a:pPr algn="just"/>
            <a:endParaRPr lang="fr-FR" dirty="0">
              <a:latin typeface="Times New Roman" pitchFamily="18" charset="0"/>
              <a:cs typeface="Times New Roman" pitchFamily="18" charset="0"/>
            </a:endParaRPr>
          </a:p>
          <a:p>
            <a:pPr algn="just"/>
            <a:r>
              <a:rPr lang="fr-FR" b="1" dirty="0">
                <a:latin typeface="Times New Roman" pitchFamily="18" charset="0"/>
                <a:cs typeface="Times New Roman" pitchFamily="18" charset="0"/>
              </a:rPr>
              <a:t>Cet exercice consiste à répondre de manière argumentée à une question relative aux documents du dossier. La question invite le candidat à confronter les documents, proposés à </a:t>
            </a:r>
            <a:r>
              <a:rPr lang="fr-FR" b="1" dirty="0" smtClean="0">
                <a:latin typeface="Times New Roman" pitchFamily="18" charset="0"/>
                <a:cs typeface="Times New Roman" pitchFamily="18" charset="0"/>
              </a:rPr>
              <a:t>l'étude </a:t>
            </a:r>
            <a:r>
              <a:rPr lang="fr-FR" b="1" dirty="0">
                <a:latin typeface="Times New Roman" pitchFamily="18" charset="0"/>
                <a:cs typeface="Times New Roman" pitchFamily="18" charset="0"/>
              </a:rPr>
              <a:t>pour la synthèse, aux connaissances acquises durant l'année scolaire sur </a:t>
            </a:r>
            <a:r>
              <a:rPr lang="fr-FR" b="1" u="sng" dirty="0">
                <a:latin typeface="Times New Roman" pitchFamily="18" charset="0"/>
                <a:cs typeface="Times New Roman" pitchFamily="18" charset="0"/>
              </a:rPr>
              <a:t>un thème imposé</a:t>
            </a:r>
            <a:r>
              <a:rPr lang="fr-FR" b="1" dirty="0">
                <a:latin typeface="Times New Roman" pitchFamily="18" charset="0"/>
                <a:cs typeface="Times New Roman" pitchFamily="18" charset="0"/>
              </a:rPr>
              <a:t>.</a:t>
            </a:r>
          </a:p>
          <a:p>
            <a:pPr algn="just"/>
            <a:endParaRPr lang="fr-FR" dirty="0">
              <a:latin typeface="Times New Roman" pitchFamily="18" charset="0"/>
              <a:cs typeface="Times New Roman" pitchFamily="18" charset="0"/>
            </a:endParaRPr>
          </a:p>
          <a:p>
            <a:pPr algn="just"/>
            <a:r>
              <a:rPr lang="fr-FR" b="1" dirty="0">
                <a:latin typeface="Times New Roman" pitchFamily="18" charset="0"/>
                <a:cs typeface="Times New Roman" pitchFamily="18" charset="0"/>
              </a:rPr>
              <a:t>L'écriture personnelle réclame du candidat une prise de position claire et définie sur la problématique qui sera développée sous la forme d'une composition française de 80 à 100 lignes maximum. Elle doit comporter une introduction, un développement et une conclusion rédigés.</a:t>
            </a:r>
            <a:endParaRPr lang="fr-FR" dirty="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xmlns="" val="611121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Outil 2  : le corpus pluridisciplinaire  en langue française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6324163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De la pluridisciplinarité à l’interdisciplinarité,  jusqu’ à la transdisciplinarité</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1852799663"/>
              </p:ext>
            </p:extLst>
          </p:nvPr>
        </p:nvGraphicFramePr>
        <p:xfrm>
          <a:off x="395536"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6258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1793</Words>
  <Application>Microsoft Office PowerPoint</Application>
  <PresentationFormat>Affichage à l'écran (4:3)</PresentationFormat>
  <Paragraphs>125</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Contribution du français à L’EDD en vue des ODD, pour un entrepreneuriat responsable et une territorialité vive, en filière BTS/GPME</vt:lpstr>
      <vt:lpstr>Contribution du français à L’EDD en vue des ODD, pour un entrepreneuriat responsable et une territorialité vive, en filière BTS/GPME</vt:lpstr>
      <vt:lpstr>Un triple défi</vt:lpstr>
      <vt:lpstr>OUTIL 1 : la langue française, envisagée comme langue internationale, présente sur les cinq  continents, représente  plus de 274 millions de locuteurs et constitue un outil linguistique de premier plan, pour une  transposition éducative des ODD,  de  l’échelle  territoriale locale à l’échelle  internationale.</vt:lpstr>
      <vt:lpstr>Le français dans la filière BTS/GPME : une langue de l’éducation, en vue d’un socle commun de compétences spécifiques liées à la langue française, pour préparer l’évaluation de culture générale et d’expression (ODD 4). </vt:lpstr>
      <vt:lpstr>L’épreuve de culture générale et expression de la filière BTS/GPME</vt:lpstr>
      <vt:lpstr>L’épreuve de culture générale et expression de la filière BTS/GPME</vt:lpstr>
      <vt:lpstr>Outil 2  : le corpus pluridisciplinaire  en langue française</vt:lpstr>
      <vt:lpstr>De la pluridisciplinarité à l’interdisciplinarité,  jusqu’ à la transdisciplinarité</vt:lpstr>
      <vt:lpstr>La note de synthèse : la voie de l’interdisciplinarité</vt:lpstr>
      <vt:lpstr>Corpus 1 : protéger, en lien avec le thème imposé « À toute vitesse » en vue des ODD 3, 6, 11, 14, 15 </vt:lpstr>
      <vt:lpstr>1.Protéger</vt:lpstr>
      <vt:lpstr>Corpus 2 : restaurer, en vue des ODD 7, 8, 9, 10, 11, 12, 13</vt:lpstr>
      <vt:lpstr>2.Restaurer</vt:lpstr>
      <vt:lpstr>Corpus 3  : rechercher des solutions pour une résilience, en vue des ODD 1, 2, 4, 5, 16, 17 et des compétences DD&amp;RS</vt:lpstr>
      <vt:lpstr>Affiche du festival  Chapitre-Nature au Blanc, dans le département de l ’Indre </vt:lpstr>
      <vt:lpstr>3.Rechercher des solutions  de résilience</vt:lpstr>
      <vt:lpstr>L’ APPROCHE DU CORPUS PLURIDISCIPLINAIRE, EN LANGUE FRANÇAISE, PAR DE NOUVELLES  COMPÉTENCES : L’INTÉGRATION DES COMPÉTENCES DD&amp;RS </vt:lpstr>
      <vt:lpstr>Au constat d’un engrenage moderne</vt:lpstr>
      <vt:lpstr>La réponse par le cercle vertueux de résilience</vt:lpstr>
      <vt:lpstr>Conclusion de la contribution du français à l’EDD, en vue des ODD et des compétences DD&amp;RS, pour un entrepreneuriat responsable et une territorialité vive en filière BTS/GPME</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Contribution du français à L’EDD en vue des ODD en filière BTS</dc:title>
  <dc:creator>Rachel</dc:creator>
  <cp:lastModifiedBy>rachel.sampson</cp:lastModifiedBy>
  <cp:revision>124</cp:revision>
  <dcterms:created xsi:type="dcterms:W3CDTF">2020-02-17T20:21:30Z</dcterms:created>
  <dcterms:modified xsi:type="dcterms:W3CDTF">2021-01-18T09:16:15Z</dcterms:modified>
</cp:coreProperties>
</file>