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3" r:id="rId6"/>
    <p:sldId id="262" r:id="rId7"/>
    <p:sldId id="260" r:id="rId8"/>
    <p:sldId id="264" r:id="rId9"/>
    <p:sldId id="266" r:id="rId10"/>
    <p:sldId id="274" r:id="rId11"/>
    <p:sldId id="275" r:id="rId12"/>
    <p:sldId id="269" r:id="rId13"/>
    <p:sldId id="271" r:id="rId14"/>
    <p:sldId id="272"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6BFD10A-5AE4-437E-8974-E12EC045D2EE}" type="datetimeFigureOut">
              <a:rPr lang="fr-FR" smtClean="0"/>
              <a:t>06/07/2021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269570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BFD10A-5AE4-437E-8974-E12EC045D2EE}" type="datetimeFigureOut">
              <a:rPr lang="fr-FR" smtClean="0"/>
              <a:t>06/07/2021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148837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BFD10A-5AE4-437E-8974-E12EC045D2EE}" type="datetimeFigureOut">
              <a:rPr lang="fr-FR" smtClean="0"/>
              <a:t>06/07/2021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425676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6BFD10A-5AE4-437E-8974-E12EC045D2EE}" type="datetimeFigureOut">
              <a:rPr lang="fr-FR" smtClean="0"/>
              <a:t>06/07/2021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53863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6BFD10A-5AE4-437E-8974-E12EC045D2EE}" type="datetimeFigureOut">
              <a:rPr lang="fr-FR" smtClean="0"/>
              <a:t>06/07/2021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128747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6BFD10A-5AE4-437E-8974-E12EC045D2EE}" type="datetimeFigureOut">
              <a:rPr lang="fr-FR" smtClean="0"/>
              <a:t>06/07/2021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324260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6BFD10A-5AE4-437E-8974-E12EC045D2EE}" type="datetimeFigureOut">
              <a:rPr lang="fr-FR" smtClean="0"/>
              <a:t>06/07/2021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254554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6BFD10A-5AE4-437E-8974-E12EC045D2EE}" type="datetimeFigureOut">
              <a:rPr lang="fr-FR" smtClean="0"/>
              <a:t>06/07/2021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45005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BFD10A-5AE4-437E-8974-E12EC045D2EE}" type="datetimeFigureOut">
              <a:rPr lang="fr-FR" smtClean="0"/>
              <a:t>06/07/2021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2053307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BFD10A-5AE4-437E-8974-E12EC045D2EE}" type="datetimeFigureOut">
              <a:rPr lang="fr-FR" smtClean="0"/>
              <a:t>06/07/2021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245220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BFD10A-5AE4-437E-8974-E12EC045D2EE}" type="datetimeFigureOut">
              <a:rPr lang="fr-FR" smtClean="0"/>
              <a:t>06/07/2021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75C08AC-E97B-460D-B52A-65B039FCA4AB}" type="slidenum">
              <a:rPr lang="fr-FR" smtClean="0"/>
              <a:t>‹N°›</a:t>
            </a:fld>
            <a:endParaRPr lang="fr-FR"/>
          </a:p>
        </p:txBody>
      </p:sp>
    </p:spTree>
    <p:extLst>
      <p:ext uri="{BB962C8B-B14F-4D97-AF65-F5344CB8AC3E}">
        <p14:creationId xmlns:p14="http://schemas.microsoft.com/office/powerpoint/2010/main" val="92207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FD10A-5AE4-437E-8974-E12EC045D2EE}" type="datetimeFigureOut">
              <a:rPr lang="fr-FR" smtClean="0"/>
              <a:t>06/07/2021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5C08AC-E97B-460D-B52A-65B039FCA4AB}" type="slidenum">
              <a:rPr lang="fr-FR" smtClean="0"/>
              <a:t>‹N°›</a:t>
            </a:fld>
            <a:endParaRPr lang="fr-FR"/>
          </a:p>
        </p:txBody>
      </p:sp>
    </p:spTree>
    <p:extLst>
      <p:ext uri="{BB962C8B-B14F-4D97-AF65-F5344CB8AC3E}">
        <p14:creationId xmlns:p14="http://schemas.microsoft.com/office/powerpoint/2010/main" val="3785976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5004" y="978795"/>
            <a:ext cx="11359166" cy="3219718"/>
          </a:xfrm>
        </p:spPr>
        <p:txBody>
          <a:bodyPr>
            <a:noAutofit/>
          </a:bodyPr>
          <a:lstStyle/>
          <a:p>
            <a:pPr algn="just">
              <a:lnSpc>
                <a:spcPct val="150000"/>
              </a:lnSpc>
            </a:pPr>
            <a:r>
              <a:rPr lang="fr-FR" sz="4000" b="1" dirty="0" smtClean="0">
                <a:solidFill>
                  <a:srgbClr val="FF0000"/>
                </a:solidFill>
                <a:latin typeface="Bodoni MT Condensed" panose="02070606080606020203" pitchFamily="18" charset="0"/>
                <a:cs typeface="Arial" panose="020B0604020202020204" pitchFamily="34" charset="0"/>
              </a:rPr>
              <a:t>BIODIVERSITÉ EMBLÉMATIQUE ET ÉDUCATION INTERCULTURELLE</a:t>
            </a:r>
            <a:r>
              <a:rPr lang="fr-FR" sz="5200" b="1" dirty="0" smtClean="0">
                <a:solidFill>
                  <a:srgbClr val="FF0000"/>
                </a:solidFill>
                <a:latin typeface="Arial" panose="020B0604020202020204" pitchFamily="34" charset="0"/>
                <a:cs typeface="Arial" panose="020B0604020202020204" pitchFamily="34" charset="0"/>
              </a:rPr>
              <a:t>.</a:t>
            </a:r>
            <a:br>
              <a:rPr lang="fr-FR" sz="5200" b="1" dirty="0" smtClean="0">
                <a:solidFill>
                  <a:srgbClr val="FF0000"/>
                </a:solidFill>
                <a:latin typeface="Arial" panose="020B0604020202020204" pitchFamily="34" charset="0"/>
                <a:cs typeface="Arial" panose="020B0604020202020204" pitchFamily="34" charset="0"/>
              </a:rPr>
            </a:br>
            <a:r>
              <a:rPr lang="fr-FR" sz="2400" b="1" dirty="0" smtClean="0">
                <a:solidFill>
                  <a:srgbClr val="00B050"/>
                </a:solidFill>
                <a:latin typeface="Verdana" panose="020B0604030504040204" pitchFamily="34" charset="0"/>
                <a:ea typeface="Verdana" panose="020B0604030504040204" pitchFamily="34" charset="0"/>
                <a:cs typeface="Arial" panose="020B0604020202020204" pitchFamily="34" charset="0"/>
              </a:rPr>
              <a:t>De l’analyse des représentations divergentes aux solutions  convergentes </a:t>
            </a:r>
            <a:r>
              <a:rPr lang="fr-FR" sz="2400" b="1" dirty="0">
                <a:solidFill>
                  <a:srgbClr val="00B050"/>
                </a:solidFill>
                <a:latin typeface="Verdana" panose="020B0604030504040204" pitchFamily="34" charset="0"/>
                <a:ea typeface="Verdana" panose="020B0604030504040204" pitchFamily="34" charset="0"/>
                <a:cs typeface="Arial" panose="020B0604020202020204" pitchFamily="34" charset="0"/>
              </a:rPr>
              <a:t>entre les considérations mystico-religieuses et les enjeux </a:t>
            </a:r>
            <a:r>
              <a:rPr lang="fr-FR" sz="2400" b="1">
                <a:solidFill>
                  <a:srgbClr val="00B050"/>
                </a:solidFill>
                <a:latin typeface="Verdana" panose="020B0604030504040204" pitchFamily="34" charset="0"/>
                <a:ea typeface="Verdana" panose="020B0604030504040204" pitchFamily="34" charset="0"/>
                <a:cs typeface="Arial" panose="020B0604020202020204" pitchFamily="34" charset="0"/>
              </a:rPr>
              <a:t>écotouristiques </a:t>
            </a:r>
            <a:r>
              <a:rPr lang="fr-FR" sz="2400" b="1" smtClean="0">
                <a:solidFill>
                  <a:srgbClr val="00B050"/>
                </a:solidFill>
                <a:latin typeface="Verdana" panose="020B0604030504040204" pitchFamily="34" charset="0"/>
                <a:ea typeface="Verdana" panose="020B0604030504040204" pitchFamily="34" charset="0"/>
                <a:cs typeface="Arial" panose="020B0604020202020204" pitchFamily="34" charset="0"/>
              </a:rPr>
              <a:t>durables </a:t>
            </a:r>
            <a:r>
              <a:rPr lang="fr-FR" sz="2400" b="1" dirty="0">
                <a:solidFill>
                  <a:srgbClr val="00B050"/>
                </a:solidFill>
                <a:latin typeface="Verdana" panose="020B0604030504040204" pitchFamily="34" charset="0"/>
                <a:ea typeface="Verdana" panose="020B0604030504040204" pitchFamily="34" charset="0"/>
                <a:cs typeface="Arial" panose="020B0604020202020204" pitchFamily="34" charset="0"/>
              </a:rPr>
              <a:t>comme prétexte à la didactique de l'éducation à l'environnement et au développement durable</a:t>
            </a:r>
            <a:r>
              <a:rPr lang="fr-FR" sz="2400" b="1" dirty="0" smtClean="0">
                <a:solidFill>
                  <a:srgbClr val="00B050"/>
                </a:solidFill>
                <a:latin typeface="Verdana" panose="020B0604030504040204" pitchFamily="34" charset="0"/>
                <a:ea typeface="Verdana" panose="020B0604030504040204" pitchFamily="34" charset="0"/>
                <a:cs typeface="Arial" panose="020B0604020202020204" pitchFamily="34" charset="0"/>
              </a:rPr>
              <a:t>.</a:t>
            </a:r>
            <a:endParaRPr lang="fr-FR" sz="2400" dirty="0">
              <a:solidFill>
                <a:srgbClr val="00B050"/>
              </a:solidFill>
              <a:latin typeface="Verdana" panose="020B0604030504040204" pitchFamily="34" charset="0"/>
              <a:ea typeface="Verdana" panose="020B0604030504040204" pitchFamily="34" charset="0"/>
              <a:cs typeface="Arial" panose="020B0604020202020204" pitchFamily="34" charset="0"/>
            </a:endParaRPr>
          </a:p>
        </p:txBody>
      </p:sp>
      <p:sp>
        <p:nvSpPr>
          <p:cNvPr id="3" name="Sous-titre 2"/>
          <p:cNvSpPr>
            <a:spLocks noGrp="1"/>
          </p:cNvSpPr>
          <p:nvPr>
            <p:ph type="subTitle" idx="1"/>
          </p:nvPr>
        </p:nvSpPr>
        <p:spPr>
          <a:xfrm>
            <a:off x="2292439" y="4649273"/>
            <a:ext cx="7508383" cy="1378040"/>
          </a:xfrm>
        </p:spPr>
        <p:txBody>
          <a:bodyPr>
            <a:normAutofit fontScale="92500" lnSpcReduction="20000"/>
          </a:bodyPr>
          <a:lstStyle/>
          <a:p>
            <a:pPr>
              <a:lnSpc>
                <a:spcPct val="120000"/>
              </a:lnSpc>
              <a:spcBef>
                <a:spcPts val="0"/>
              </a:spcBef>
            </a:pPr>
            <a:r>
              <a:rPr lang="fr-FR" sz="2900" b="1" dirty="0" smtClean="0"/>
              <a:t>Dr Albert </a:t>
            </a:r>
            <a:r>
              <a:rPr lang="fr-FR" sz="2900" b="1" dirty="0"/>
              <a:t>Etienne </a:t>
            </a:r>
            <a:r>
              <a:rPr lang="fr-FR" sz="2900" b="1" dirty="0" err="1"/>
              <a:t>Temkeng</a:t>
            </a:r>
            <a:endParaRPr lang="fr-FR" sz="2900" dirty="0"/>
          </a:p>
          <a:p>
            <a:pPr>
              <a:lnSpc>
                <a:spcPct val="120000"/>
              </a:lnSpc>
              <a:spcBef>
                <a:spcPts val="0"/>
              </a:spcBef>
            </a:pPr>
            <a:r>
              <a:rPr lang="fr-FR" sz="2900" dirty="0">
                <a:latin typeface="Bodoni MT Condensed" panose="02070606080606020203" pitchFamily="18" charset="0"/>
              </a:rPr>
              <a:t>Ecole Normale d’Instituteurs de Foumban.</a:t>
            </a:r>
          </a:p>
          <a:p>
            <a:pPr>
              <a:lnSpc>
                <a:spcPct val="120000"/>
              </a:lnSpc>
              <a:spcBef>
                <a:spcPts val="0"/>
              </a:spcBef>
            </a:pPr>
            <a:r>
              <a:rPr lang="fr-FR" sz="2900" dirty="0">
                <a:latin typeface="Bodoni MT Condensed" panose="02070606080606020203" pitchFamily="18" charset="0"/>
              </a:rPr>
              <a:t>Institut des Beaux-Arts de Foumban /</a:t>
            </a:r>
            <a:r>
              <a:rPr lang="fr-FR" sz="2900" dirty="0" smtClean="0">
                <a:latin typeface="Bodoni MT Condensed" panose="02070606080606020203" pitchFamily="18" charset="0"/>
              </a:rPr>
              <a:t>Université de Dschang- </a:t>
            </a:r>
            <a:r>
              <a:rPr lang="fr-FR" sz="2900" dirty="0">
                <a:latin typeface="Bodoni MT Condensed" panose="02070606080606020203" pitchFamily="18" charset="0"/>
              </a:rPr>
              <a:t>Cameroun. </a:t>
            </a:r>
          </a:p>
          <a:p>
            <a:endParaRPr lang="fr-FR" dirty="0">
              <a:latin typeface="Bodoni MT Condensed" panose="02070606080606020203" pitchFamily="18" charset="0"/>
            </a:endParaRPr>
          </a:p>
        </p:txBody>
      </p:sp>
      <p:sp>
        <p:nvSpPr>
          <p:cNvPr id="4" name="ZoneTexte 3"/>
          <p:cNvSpPr txBox="1"/>
          <p:nvPr/>
        </p:nvSpPr>
        <p:spPr>
          <a:xfrm>
            <a:off x="2292440" y="360608"/>
            <a:ext cx="7817476" cy="338554"/>
          </a:xfrm>
          <a:prstGeom prst="rect">
            <a:avLst/>
          </a:prstGeom>
          <a:noFill/>
        </p:spPr>
        <p:txBody>
          <a:bodyPr wrap="square" rtlCol="0">
            <a:spAutoFit/>
          </a:bodyPr>
          <a:lstStyle/>
          <a:p>
            <a:pPr algn="ctr"/>
            <a:r>
              <a:rPr lang="fr-FR" sz="1600" i="1" dirty="0">
                <a:latin typeface="Bodoni MT Condensed" panose="02070606080606020203" pitchFamily="18" charset="0"/>
              </a:rPr>
              <a:t>Colloque FECODD des 7 et Juillet 2021- </a:t>
            </a:r>
            <a:r>
              <a:rPr lang="fr-FR" sz="1600" i="1" dirty="0" smtClean="0">
                <a:latin typeface="Bodoni MT Condensed" panose="02070606080606020203" pitchFamily="18" charset="0"/>
              </a:rPr>
              <a:t>   Former </a:t>
            </a:r>
            <a:r>
              <a:rPr lang="fr-FR" sz="1600" i="1" dirty="0">
                <a:latin typeface="Bodoni MT Condensed" panose="02070606080606020203" pitchFamily="18" charset="0"/>
              </a:rPr>
              <a:t>au monde de demain : ODD, compétences, outils et scénarios de </a:t>
            </a:r>
            <a:r>
              <a:rPr lang="fr-FR" sz="1600" i="1" dirty="0" smtClean="0">
                <a:latin typeface="Bodoni MT Condensed" panose="02070606080606020203" pitchFamily="18" charset="0"/>
              </a:rPr>
              <a:t>formation</a:t>
            </a:r>
            <a:endParaRPr lang="fr-FR" sz="1600" dirty="0"/>
          </a:p>
        </p:txBody>
      </p:sp>
    </p:spTree>
    <p:extLst>
      <p:ext uri="{BB962C8B-B14F-4D97-AF65-F5344CB8AC3E}">
        <p14:creationId xmlns:p14="http://schemas.microsoft.com/office/powerpoint/2010/main" val="34004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3183"/>
            <a:ext cx="10515600" cy="566671"/>
          </a:xfrm>
        </p:spPr>
        <p:txBody>
          <a:bodyPr>
            <a:normAutofit fontScale="90000"/>
          </a:bodyPr>
          <a:lstStyle/>
          <a:p>
            <a:r>
              <a:rPr lang="fr-FR" b="1" dirty="0" smtClean="0">
                <a:solidFill>
                  <a:srgbClr val="C00000"/>
                </a:solidFill>
                <a:latin typeface="Arial" panose="020B0604020202020204" pitchFamily="34" charset="0"/>
                <a:cs typeface="Arial" panose="020B0604020202020204" pitchFamily="34" charset="0"/>
              </a:rPr>
              <a:t/>
            </a:r>
            <a:br>
              <a:rPr lang="fr-FR" b="1" dirty="0" smtClean="0">
                <a:solidFill>
                  <a:srgbClr val="C00000"/>
                </a:solidFill>
                <a:latin typeface="Arial" panose="020B0604020202020204" pitchFamily="34" charset="0"/>
                <a:cs typeface="Arial" panose="020B0604020202020204" pitchFamily="34" charset="0"/>
              </a:rPr>
            </a:br>
            <a:r>
              <a:rPr lang="fr-FR" b="1" dirty="0" smtClean="0">
                <a:solidFill>
                  <a:srgbClr val="C00000"/>
                </a:solidFill>
                <a:latin typeface="Arial" panose="020B0604020202020204" pitchFamily="34" charset="0"/>
                <a:cs typeface="Arial" panose="020B0604020202020204" pitchFamily="34" charset="0"/>
              </a:rPr>
              <a:t>Les </a:t>
            </a:r>
            <a:r>
              <a:rPr lang="fr-FR" b="1" dirty="0">
                <a:solidFill>
                  <a:srgbClr val="C00000"/>
                </a:solidFill>
                <a:latin typeface="Arial" panose="020B0604020202020204" pitchFamily="34" charset="0"/>
                <a:cs typeface="Arial" panose="020B0604020202020204" pitchFamily="34" charset="0"/>
              </a:rPr>
              <a:t>considérations mystico-religieuses</a:t>
            </a:r>
            <a:br>
              <a:rPr lang="fr-FR" b="1" dirty="0">
                <a:solidFill>
                  <a:srgbClr val="C00000"/>
                </a:solidFill>
                <a:latin typeface="Arial" panose="020B0604020202020204" pitchFamily="34" charset="0"/>
                <a:cs typeface="Arial" panose="020B0604020202020204" pitchFamily="34" charset="0"/>
              </a:rPr>
            </a:br>
            <a:endParaRPr lang="fr-FR" dirty="0"/>
          </a:p>
        </p:txBody>
      </p:sp>
      <p:sp>
        <p:nvSpPr>
          <p:cNvPr id="3" name="Espace réservé du contenu 2"/>
          <p:cNvSpPr>
            <a:spLocks noGrp="1"/>
          </p:cNvSpPr>
          <p:nvPr>
            <p:ph idx="1"/>
          </p:nvPr>
        </p:nvSpPr>
        <p:spPr>
          <a:xfrm>
            <a:off x="540913" y="953036"/>
            <a:ext cx="10812887" cy="5718220"/>
          </a:xfrm>
        </p:spPr>
        <p:txBody>
          <a:bodyPr>
            <a:normAutofit fontScale="70000" lnSpcReduction="20000"/>
          </a:bodyPr>
          <a:lstStyle/>
          <a:p>
            <a:pPr>
              <a:lnSpc>
                <a:spcPct val="100000"/>
              </a:lnSpc>
              <a:spcBef>
                <a:spcPts val="0"/>
              </a:spcBef>
            </a:pPr>
            <a:r>
              <a:rPr lang="fr-FR" dirty="0" smtClean="0">
                <a:latin typeface="Arial" panose="020B0604020202020204" pitchFamily="34" charset="0"/>
                <a:cs typeface="Arial" panose="020B0604020202020204" pitchFamily="34" charset="0"/>
              </a:rPr>
              <a:t>Les éléments pris en considération dans le système de représentation culturelle sont la </a:t>
            </a:r>
            <a:r>
              <a:rPr lang="fr-FR" dirty="0">
                <a:latin typeface="Arial" panose="020B0604020202020204" pitchFamily="34" charset="0"/>
                <a:cs typeface="Arial" panose="020B0604020202020204" pitchFamily="34" charset="0"/>
              </a:rPr>
              <a:t>grandeur, la force, le </a:t>
            </a:r>
            <a:r>
              <a:rPr lang="fr-FR" dirty="0" smtClean="0">
                <a:latin typeface="Arial" panose="020B0604020202020204" pitchFamily="34" charset="0"/>
                <a:cs typeface="Arial" panose="020B0604020202020204" pitchFamily="34" charset="0"/>
              </a:rPr>
              <a:t>mysticisme (le totémisme) en vue de la </a:t>
            </a:r>
            <a:r>
              <a:rPr lang="fr-FR" dirty="0">
                <a:latin typeface="Arial" panose="020B0604020202020204" pitchFamily="34" charset="0"/>
                <a:cs typeface="Arial" panose="020B0604020202020204" pitchFamily="34" charset="0"/>
              </a:rPr>
              <a:t>stabilité sociale des </a:t>
            </a:r>
            <a:r>
              <a:rPr lang="fr-FR" dirty="0" smtClean="0">
                <a:latin typeface="Arial" panose="020B0604020202020204" pitchFamily="34" charset="0"/>
                <a:cs typeface="Arial" panose="020B0604020202020204" pitchFamily="34" charset="0"/>
              </a:rPr>
              <a:t>croyances</a:t>
            </a:r>
          </a:p>
          <a:p>
            <a:pPr>
              <a:lnSpc>
                <a:spcPct val="100000"/>
              </a:lnSpc>
              <a:spcBef>
                <a:spcPts val="0"/>
              </a:spcBef>
            </a:pPr>
            <a:endParaRPr lang="fr-FR" dirty="0">
              <a:latin typeface="Arial" panose="020B0604020202020204" pitchFamily="34" charset="0"/>
              <a:cs typeface="Arial" panose="020B0604020202020204" pitchFamily="34" charset="0"/>
            </a:endParaRPr>
          </a:p>
          <a:p>
            <a:pPr>
              <a:lnSpc>
                <a:spcPct val="100000"/>
              </a:lnSpc>
              <a:spcBef>
                <a:spcPts val="0"/>
              </a:spcBef>
            </a:pPr>
            <a:r>
              <a:rPr lang="fr-FR" i="1" dirty="0">
                <a:latin typeface="Arial" panose="020B0604020202020204" pitchFamily="34" charset="0"/>
                <a:cs typeface="Arial" panose="020B0604020202020204" pitchFamily="34" charset="0"/>
              </a:rPr>
              <a:t>Les fauves                         </a:t>
            </a:r>
            <a:r>
              <a:rPr lang="fr-FR" i="1" dirty="0" smtClean="0">
                <a:latin typeface="Arial" panose="020B0604020202020204" pitchFamily="34" charset="0"/>
                <a:cs typeface="Arial" panose="020B0604020202020204" pitchFamily="34" charset="0"/>
              </a:rPr>
              <a:t>                    l’éléphant                                      </a:t>
            </a:r>
            <a:r>
              <a:rPr lang="fr-FR" i="1" dirty="0">
                <a:latin typeface="Arial" panose="020B0604020202020204" pitchFamily="34" charset="0"/>
                <a:cs typeface="Arial" panose="020B0604020202020204" pitchFamily="34" charset="0"/>
              </a:rPr>
              <a:t>les lionnes </a:t>
            </a: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r>
              <a:rPr lang="fr-FR" i="1" dirty="0">
                <a:latin typeface="Arial" panose="020B0604020202020204" pitchFamily="34" charset="0"/>
                <a:cs typeface="Arial" panose="020B0604020202020204" pitchFamily="34" charset="0"/>
              </a:rPr>
              <a:t>Le baobab royal        </a:t>
            </a:r>
            <a:r>
              <a:rPr lang="fr-FR" i="1" dirty="0" smtClean="0">
                <a:latin typeface="Arial" panose="020B0604020202020204" pitchFamily="34" charset="0"/>
                <a:cs typeface="Arial" panose="020B0604020202020204" pitchFamily="34" charset="0"/>
              </a:rPr>
              <a:t>                      les </a:t>
            </a:r>
            <a:r>
              <a:rPr lang="fr-FR" i="1" dirty="0">
                <a:latin typeface="Arial" panose="020B0604020202020204" pitchFamily="34" charset="0"/>
                <a:cs typeface="Arial" panose="020B0604020202020204" pitchFamily="34" charset="0"/>
              </a:rPr>
              <a:t>grottes et lacs     </a:t>
            </a:r>
            <a:r>
              <a:rPr lang="fr-FR" i="1" dirty="0" smtClean="0">
                <a:latin typeface="Arial" panose="020B0604020202020204" pitchFamily="34" charset="0"/>
                <a:cs typeface="Arial" panose="020B0604020202020204" pitchFamily="34" charset="0"/>
              </a:rPr>
              <a:t>                           la </a:t>
            </a:r>
            <a:r>
              <a:rPr lang="fr-FR" i="1" dirty="0">
                <a:latin typeface="Arial" panose="020B0604020202020204" pitchFamily="34" charset="0"/>
                <a:cs typeface="Arial" panose="020B0604020202020204" pitchFamily="34" charset="0"/>
              </a:rPr>
              <a:t>foret sacrée</a:t>
            </a:r>
          </a:p>
          <a:p>
            <a:pPr>
              <a:lnSpc>
                <a:spcPct val="100000"/>
              </a:lnSpc>
              <a:spcBef>
                <a:spcPts val="0"/>
              </a:spcBef>
            </a:pPr>
            <a:endParaRPr lang="fr-FR" i="1" dirty="0">
              <a:latin typeface="Arial" panose="020B0604020202020204" pitchFamily="34" charset="0"/>
              <a:cs typeface="Arial" panose="020B0604020202020204" pitchFamily="34" charset="0"/>
            </a:endParaRPr>
          </a:p>
          <a:p>
            <a:pPr>
              <a:lnSpc>
                <a:spcPct val="100000"/>
              </a:lnSpc>
              <a:spcBef>
                <a:spcPts val="0"/>
              </a:spcBef>
            </a:pPr>
            <a:endParaRPr lang="fr-FR" dirty="0">
              <a:latin typeface="Arial" panose="020B0604020202020204" pitchFamily="34" charset="0"/>
              <a:cs typeface="Arial" panose="020B0604020202020204" pitchFamily="34" charset="0"/>
            </a:endParaRPr>
          </a:p>
          <a:p>
            <a:pPr>
              <a:lnSpc>
                <a:spcPct val="100000"/>
              </a:lnSpc>
              <a:spcBef>
                <a:spcPts val="0"/>
              </a:spcBef>
            </a:pPr>
            <a:endParaRPr lang="fr-FR" dirty="0">
              <a:latin typeface="Arial" panose="020B0604020202020204" pitchFamily="34" charset="0"/>
              <a:cs typeface="Arial" panose="020B0604020202020204" pitchFamily="34" charset="0"/>
            </a:endParaRPr>
          </a:p>
          <a:p>
            <a:pPr>
              <a:lnSpc>
                <a:spcPct val="100000"/>
              </a:lnSpc>
              <a:spcBef>
                <a:spcPts val="0"/>
              </a:spcBef>
            </a:pPr>
            <a:endParaRPr lang="fr-FR" dirty="0">
              <a:latin typeface="Arial" panose="020B0604020202020204" pitchFamily="34" charset="0"/>
              <a:cs typeface="Arial" panose="020B0604020202020204" pitchFamily="34" charset="0"/>
            </a:endParaRPr>
          </a:p>
          <a:p>
            <a:pPr>
              <a:lnSpc>
                <a:spcPct val="100000"/>
              </a:lnSpc>
              <a:spcBef>
                <a:spcPts val="0"/>
              </a:spcBef>
            </a:pPr>
            <a:endParaRPr lang="fr-FR" dirty="0">
              <a:latin typeface="Arial" panose="020B0604020202020204" pitchFamily="34" charset="0"/>
              <a:cs typeface="Arial" panose="020B0604020202020204" pitchFamily="34" charset="0"/>
            </a:endParaRPr>
          </a:p>
          <a:p>
            <a:pPr>
              <a:lnSpc>
                <a:spcPct val="100000"/>
              </a:lnSpc>
              <a:spcBef>
                <a:spcPts val="0"/>
              </a:spcBef>
            </a:pPr>
            <a:endParaRPr lang="fr-FR" dirty="0">
              <a:latin typeface="Arial" panose="020B0604020202020204" pitchFamily="34" charset="0"/>
              <a:cs typeface="Arial" panose="020B0604020202020204" pitchFamily="34" charset="0"/>
            </a:endParaRPr>
          </a:p>
          <a:p>
            <a:pPr>
              <a:lnSpc>
                <a:spcPct val="100000"/>
              </a:lnSpc>
              <a:spcBef>
                <a:spcPts val="0"/>
              </a:spcBef>
            </a:pPr>
            <a:endParaRPr lang="fr-FR" dirty="0">
              <a:latin typeface="Arial" panose="020B0604020202020204" pitchFamily="34" charset="0"/>
              <a:cs typeface="Arial" panose="020B0604020202020204" pitchFamily="34" charset="0"/>
            </a:endParaRPr>
          </a:p>
          <a:p>
            <a:pPr>
              <a:lnSpc>
                <a:spcPct val="100000"/>
              </a:lnSpc>
              <a:spcBef>
                <a:spcPts val="0"/>
              </a:spcBef>
            </a:pPr>
            <a:endParaRPr lang="fr-FR" sz="2200" b="1" dirty="0">
              <a:latin typeface="Arial" panose="020B0604020202020204" pitchFamily="34" charset="0"/>
              <a:cs typeface="Arial" panose="020B0604020202020204" pitchFamily="34" charset="0"/>
            </a:endParaRPr>
          </a:p>
          <a:p>
            <a:pPr>
              <a:lnSpc>
                <a:spcPct val="100000"/>
              </a:lnSpc>
              <a:spcBef>
                <a:spcPts val="0"/>
              </a:spcBef>
            </a:pPr>
            <a:endParaRPr lang="fr-FR" sz="2200" i="1" dirty="0" smtClean="0">
              <a:latin typeface="Arial" panose="020B0604020202020204" pitchFamily="34" charset="0"/>
              <a:cs typeface="Arial" panose="020B0604020202020204" pitchFamily="34" charset="0"/>
            </a:endParaRPr>
          </a:p>
          <a:p>
            <a:pPr marL="0" indent="0" algn="ctr">
              <a:lnSpc>
                <a:spcPct val="100000"/>
              </a:lnSpc>
              <a:spcBef>
                <a:spcPts val="0"/>
              </a:spcBef>
              <a:buNone/>
            </a:pPr>
            <a:r>
              <a:rPr lang="fr-FR" sz="2200" dirty="0" smtClean="0">
                <a:latin typeface="Arial" panose="020B0604020202020204" pitchFamily="34" charset="0"/>
                <a:cs typeface="Arial" panose="020B0604020202020204" pitchFamily="34" charset="0"/>
              </a:rPr>
              <a:t>Ces </a:t>
            </a:r>
            <a:r>
              <a:rPr lang="fr-FR" sz="2200" dirty="0">
                <a:latin typeface="Arial" panose="020B0604020202020204" pitchFamily="34" charset="0"/>
                <a:cs typeface="Arial" panose="020B0604020202020204" pitchFamily="34" charset="0"/>
              </a:rPr>
              <a:t>images </a:t>
            </a:r>
            <a:r>
              <a:rPr lang="fr-FR" sz="2200" dirty="0" smtClean="0">
                <a:latin typeface="Arial" panose="020B0604020202020204" pitchFamily="34" charset="0"/>
                <a:cs typeface="Arial" panose="020B0604020202020204" pitchFamily="34" charset="0"/>
              </a:rPr>
              <a:t>figurent </a:t>
            </a:r>
            <a:r>
              <a:rPr lang="fr-FR" sz="2200" dirty="0">
                <a:latin typeface="Arial" panose="020B0604020202020204" pitchFamily="34" charset="0"/>
                <a:cs typeface="Arial" panose="020B0604020202020204" pitchFamily="34" charset="0"/>
              </a:rPr>
              <a:t>une forte valeur symbolique sur le plan culturel et connotent de fortes représentations </a:t>
            </a:r>
            <a:r>
              <a:rPr lang="fr-FR" sz="2200" dirty="0" smtClean="0">
                <a:latin typeface="Arial" panose="020B0604020202020204" pitchFamily="34" charset="0"/>
                <a:cs typeface="Arial" panose="020B0604020202020204" pitchFamily="34" charset="0"/>
              </a:rPr>
              <a:t>culturelles sur </a:t>
            </a:r>
            <a:r>
              <a:rPr lang="fr-FR" sz="2200" dirty="0">
                <a:latin typeface="Arial" panose="020B0604020202020204" pitchFamily="34" charset="0"/>
                <a:cs typeface="Arial" panose="020B0604020202020204" pitchFamily="34" charset="0"/>
              </a:rPr>
              <a:t>le plan de la stabilité sociale et plus loin </a:t>
            </a:r>
            <a:r>
              <a:rPr lang="fr-FR" sz="2200" dirty="0" smtClean="0">
                <a:latin typeface="Arial" panose="020B0604020202020204" pitchFamily="34" charset="0"/>
                <a:cs typeface="Arial" panose="020B0604020202020204" pitchFamily="34" charset="0"/>
              </a:rPr>
              <a:t>économique, bien que ce ne soit  pas la préoccupation première.</a:t>
            </a:r>
            <a:endParaRPr lang="fr-FR" sz="2200" dirty="0">
              <a:latin typeface="Arial" panose="020B0604020202020204" pitchFamily="34" charset="0"/>
              <a:cs typeface="Arial" panose="020B0604020202020204" pitchFamily="34" charset="0"/>
            </a:endParaRPr>
          </a:p>
          <a:p>
            <a:pPr algn="ctr"/>
            <a:endParaRPr lang="fr-FR" sz="2200" dirty="0"/>
          </a:p>
        </p:txBody>
      </p:sp>
      <p:pic>
        <p:nvPicPr>
          <p:cNvPr id="4" name="Image 3" descr="E:\WEBTV NOUVEAU\téléchargement (1).jpg"/>
          <p:cNvPicPr/>
          <p:nvPr/>
        </p:nvPicPr>
        <p:blipFill>
          <a:blip r:embed="rId2">
            <a:extLst>
              <a:ext uri="{28A0092B-C50C-407E-A947-70E740481C1C}">
                <a14:useLocalDpi xmlns:a14="http://schemas.microsoft.com/office/drawing/2010/main" val="0"/>
              </a:ext>
            </a:extLst>
          </a:blip>
          <a:srcRect/>
          <a:stretch>
            <a:fillRect/>
          </a:stretch>
        </p:blipFill>
        <p:spPr bwMode="auto">
          <a:xfrm>
            <a:off x="642713" y="1924229"/>
            <a:ext cx="3349737" cy="1746250"/>
          </a:xfrm>
          <a:prstGeom prst="rect">
            <a:avLst/>
          </a:prstGeom>
          <a:noFill/>
          <a:ln>
            <a:noFill/>
          </a:ln>
        </p:spPr>
      </p:pic>
      <p:pic>
        <p:nvPicPr>
          <p:cNvPr id="5" name="Image 4" descr="E:\WEBTV NOUVEAU\Elephants_at_Etosha_National_Park03.JPG"/>
          <p:cNvPicPr/>
          <p:nvPr/>
        </p:nvPicPr>
        <p:blipFill>
          <a:blip r:embed="rId3">
            <a:extLst>
              <a:ext uri="{28A0092B-C50C-407E-A947-70E740481C1C}">
                <a14:useLocalDpi xmlns:a14="http://schemas.microsoft.com/office/drawing/2010/main" val="0"/>
              </a:ext>
            </a:extLst>
          </a:blip>
          <a:srcRect/>
          <a:stretch>
            <a:fillRect/>
          </a:stretch>
        </p:blipFill>
        <p:spPr bwMode="auto">
          <a:xfrm>
            <a:off x="4388397" y="1924229"/>
            <a:ext cx="3261654" cy="1746250"/>
          </a:xfrm>
          <a:prstGeom prst="rect">
            <a:avLst/>
          </a:prstGeom>
          <a:noFill/>
          <a:ln>
            <a:noFill/>
          </a:ln>
        </p:spPr>
      </p:pic>
      <p:pic>
        <p:nvPicPr>
          <p:cNvPr id="6" name="Image 5"/>
          <p:cNvPicPr>
            <a:picLocks noChangeAspect="1"/>
          </p:cNvPicPr>
          <p:nvPr/>
        </p:nvPicPr>
        <p:blipFill>
          <a:blip r:embed="rId4"/>
          <a:stretch>
            <a:fillRect/>
          </a:stretch>
        </p:blipFill>
        <p:spPr>
          <a:xfrm>
            <a:off x="7902261" y="1924229"/>
            <a:ext cx="3315237" cy="1764405"/>
          </a:xfrm>
          <a:prstGeom prst="rect">
            <a:avLst/>
          </a:prstGeom>
        </p:spPr>
      </p:pic>
      <p:pic>
        <p:nvPicPr>
          <p:cNvPr id="7" name="Image 6" descr="E:\WEBTV NOUVEAU\istockphoto-886865676-612x6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913" y="3961354"/>
            <a:ext cx="3451538" cy="1823220"/>
          </a:xfrm>
          <a:prstGeom prst="rect">
            <a:avLst/>
          </a:prstGeom>
          <a:noFill/>
          <a:ln>
            <a:noFill/>
          </a:ln>
        </p:spPr>
      </p:pic>
      <p:pic>
        <p:nvPicPr>
          <p:cNvPr id="8" name="Image 7"/>
          <p:cNvPicPr>
            <a:picLocks noChangeAspect="1"/>
          </p:cNvPicPr>
          <p:nvPr/>
        </p:nvPicPr>
        <p:blipFill>
          <a:blip r:embed="rId6"/>
          <a:stretch>
            <a:fillRect/>
          </a:stretch>
        </p:blipFill>
        <p:spPr>
          <a:xfrm>
            <a:off x="4393727" y="3961353"/>
            <a:ext cx="3256324" cy="1823221"/>
          </a:xfrm>
          <a:prstGeom prst="rect">
            <a:avLst/>
          </a:prstGeom>
        </p:spPr>
      </p:pic>
      <p:pic>
        <p:nvPicPr>
          <p:cNvPr id="9" name="Image 8" descr="E:\WEBTV NOUVEAU\Foret-sacree-chefferie-Batcham-Bamileke-Emsitchameuprod_600x400.jpg"/>
          <p:cNvPicPr/>
          <p:nvPr/>
        </p:nvPicPr>
        <p:blipFill>
          <a:blip r:embed="rId7">
            <a:extLst>
              <a:ext uri="{28A0092B-C50C-407E-A947-70E740481C1C}">
                <a14:useLocalDpi xmlns:a14="http://schemas.microsoft.com/office/drawing/2010/main" val="0"/>
              </a:ext>
            </a:extLst>
          </a:blip>
          <a:srcRect/>
          <a:stretch>
            <a:fillRect/>
          </a:stretch>
        </p:blipFill>
        <p:spPr bwMode="auto">
          <a:xfrm>
            <a:off x="7902262" y="3970720"/>
            <a:ext cx="3315236" cy="1813854"/>
          </a:xfrm>
          <a:prstGeom prst="rect">
            <a:avLst/>
          </a:prstGeom>
          <a:noFill/>
          <a:ln>
            <a:noFill/>
          </a:ln>
        </p:spPr>
      </p:pic>
    </p:spTree>
    <p:extLst>
      <p:ext uri="{BB962C8B-B14F-4D97-AF65-F5344CB8AC3E}">
        <p14:creationId xmlns:p14="http://schemas.microsoft.com/office/powerpoint/2010/main" val="2541967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80304"/>
            <a:ext cx="10515600" cy="811370"/>
          </a:xfrm>
        </p:spPr>
        <p:txBody>
          <a:bodyPr>
            <a:normAutofit/>
          </a:bodyPr>
          <a:lstStyle/>
          <a:p>
            <a:pPr>
              <a:lnSpc>
                <a:spcPct val="100000"/>
              </a:lnSpc>
              <a:spcBef>
                <a:spcPts val="0"/>
              </a:spcBef>
            </a:pPr>
            <a:r>
              <a:rPr lang="fr-FR" b="1" dirty="0">
                <a:solidFill>
                  <a:schemeClr val="accent6">
                    <a:lumMod val="50000"/>
                  </a:schemeClr>
                </a:solidFill>
                <a:latin typeface="Arial" panose="020B0604020202020204" pitchFamily="34" charset="0"/>
                <a:cs typeface="Arial" panose="020B0604020202020204" pitchFamily="34" charset="0"/>
              </a:rPr>
              <a:t>Les enjeux écotouristiques durables</a:t>
            </a:r>
          </a:p>
        </p:txBody>
      </p:sp>
      <p:sp>
        <p:nvSpPr>
          <p:cNvPr id="3" name="Espace réservé du contenu 2"/>
          <p:cNvSpPr>
            <a:spLocks noGrp="1"/>
          </p:cNvSpPr>
          <p:nvPr>
            <p:ph idx="1"/>
          </p:nvPr>
        </p:nvSpPr>
        <p:spPr>
          <a:xfrm>
            <a:off x="515155" y="1107583"/>
            <a:ext cx="11178862" cy="5640947"/>
          </a:xfrm>
        </p:spPr>
        <p:txBody>
          <a:bodyPr>
            <a:normAutofit fontScale="40000" lnSpcReduction="20000"/>
          </a:bodyPr>
          <a:lstStyle/>
          <a:p>
            <a:pPr>
              <a:lnSpc>
                <a:spcPct val="100000"/>
              </a:lnSpc>
              <a:spcBef>
                <a:spcPts val="0"/>
              </a:spcBef>
            </a:pPr>
            <a:r>
              <a:rPr lang="fr-FR" sz="4300" dirty="0">
                <a:latin typeface="Arial" panose="020B0604020202020204" pitchFamily="34" charset="0"/>
                <a:cs typeface="Arial" panose="020B0604020202020204" pitchFamily="34" charset="0"/>
              </a:rPr>
              <a:t>Les éléments pris en considération dans le système de représentation </a:t>
            </a:r>
            <a:r>
              <a:rPr lang="fr-FR" sz="4300" dirty="0" smtClean="0">
                <a:latin typeface="Arial" panose="020B0604020202020204" pitchFamily="34" charset="0"/>
                <a:cs typeface="Arial" panose="020B0604020202020204" pitchFamily="34" charset="0"/>
              </a:rPr>
              <a:t>scientifique sont la </a:t>
            </a:r>
            <a:r>
              <a:rPr lang="fr-FR" sz="4300" dirty="0">
                <a:latin typeface="Arial" panose="020B0604020202020204" pitchFamily="34" charset="0"/>
                <a:cs typeface="Arial" panose="020B0604020202020204" pitchFamily="34" charset="0"/>
              </a:rPr>
              <a:t>beauté, l’attraction, l’utilité, </a:t>
            </a:r>
            <a:r>
              <a:rPr lang="fr-FR" sz="4300" dirty="0" smtClean="0">
                <a:latin typeface="Arial" panose="020B0604020202020204" pitchFamily="34" charset="0"/>
                <a:cs typeface="Arial" panose="020B0604020202020204" pitchFamily="34" charset="0"/>
              </a:rPr>
              <a:t>…, en vue de l’équilibre </a:t>
            </a:r>
            <a:r>
              <a:rPr lang="fr-FR" sz="4300" dirty="0">
                <a:latin typeface="Arial" panose="020B0604020202020204" pitchFamily="34" charset="0"/>
                <a:cs typeface="Arial" panose="020B0604020202020204" pitchFamily="34" charset="0"/>
              </a:rPr>
              <a:t>de la biodiversité pour une vie saine et la réussite </a:t>
            </a:r>
            <a:r>
              <a:rPr lang="fr-FR" sz="4300" dirty="0" smtClean="0">
                <a:latin typeface="Arial" panose="020B0604020202020204" pitchFamily="34" charset="0"/>
                <a:cs typeface="Arial" panose="020B0604020202020204" pitchFamily="34" charset="0"/>
              </a:rPr>
              <a:t>économique</a:t>
            </a:r>
          </a:p>
          <a:p>
            <a:pPr>
              <a:lnSpc>
                <a:spcPct val="100000"/>
              </a:lnSpc>
              <a:spcBef>
                <a:spcPts val="0"/>
              </a:spcBef>
            </a:pPr>
            <a:endParaRPr lang="fr-FR" sz="1800" dirty="0">
              <a:latin typeface="Arial" panose="020B0604020202020204" pitchFamily="34" charset="0"/>
              <a:cs typeface="Arial" panose="020B0604020202020204" pitchFamily="34" charset="0"/>
            </a:endParaRPr>
          </a:p>
          <a:p>
            <a:pPr>
              <a:lnSpc>
                <a:spcPct val="100000"/>
              </a:lnSpc>
              <a:spcBef>
                <a:spcPts val="0"/>
              </a:spcBef>
            </a:pPr>
            <a:r>
              <a:rPr lang="fr-FR" sz="3500" i="1" dirty="0" smtClean="0">
                <a:latin typeface="Arial" panose="020B0604020202020204" pitchFamily="34" charset="0"/>
                <a:cs typeface="Arial" panose="020B0604020202020204" pitchFamily="34" charset="0"/>
              </a:rPr>
              <a:t>             </a:t>
            </a:r>
            <a:r>
              <a:rPr lang="fr-FR" sz="3500" i="1" dirty="0">
                <a:latin typeface="Arial" panose="020B0604020202020204" pitchFamily="34" charset="0"/>
                <a:cs typeface="Arial" panose="020B0604020202020204" pitchFamily="34" charset="0"/>
              </a:rPr>
              <a:t>Le panda,        </a:t>
            </a:r>
            <a:r>
              <a:rPr lang="fr-FR" sz="3500" i="1" dirty="0" smtClean="0">
                <a:latin typeface="Arial" panose="020B0604020202020204" pitchFamily="34" charset="0"/>
                <a:cs typeface="Arial" panose="020B0604020202020204" pitchFamily="34" charset="0"/>
              </a:rPr>
              <a:t>                                                                  </a:t>
            </a:r>
            <a:r>
              <a:rPr lang="fr-FR" sz="3500" i="1" dirty="0">
                <a:latin typeface="Arial" panose="020B0604020202020204" pitchFamily="34" charset="0"/>
                <a:cs typeface="Arial" panose="020B0604020202020204" pitchFamily="34" charset="0"/>
              </a:rPr>
              <a:t>L’otarie  </a:t>
            </a:r>
            <a:r>
              <a:rPr lang="fr-FR" sz="2900" i="1" dirty="0">
                <a:latin typeface="Arial" panose="020B0604020202020204" pitchFamily="34" charset="0"/>
                <a:cs typeface="Arial" panose="020B0604020202020204" pitchFamily="34" charset="0"/>
              </a:rPr>
              <a:t>  </a:t>
            </a:r>
            <a:r>
              <a:rPr lang="fr-FR" sz="2900" i="1" dirty="0" smtClean="0">
                <a:latin typeface="Arial" panose="020B0604020202020204" pitchFamily="34" charset="0"/>
                <a:cs typeface="Arial" panose="020B0604020202020204" pitchFamily="34" charset="0"/>
              </a:rPr>
              <a:t>                                                       l’ours </a:t>
            </a:r>
            <a:r>
              <a:rPr lang="fr-FR" sz="2900" i="1" smtClean="0">
                <a:latin typeface="Arial" panose="020B0604020202020204" pitchFamily="34" charset="0"/>
                <a:cs typeface="Arial" panose="020B0604020202020204" pitchFamily="34" charset="0"/>
              </a:rPr>
              <a:t>blanc polaire</a:t>
            </a:r>
            <a:endParaRPr lang="fr-FR" sz="2900" i="1" dirty="0" smtClean="0">
              <a:latin typeface="Arial" panose="020B0604020202020204" pitchFamily="34" charset="0"/>
              <a:cs typeface="Arial" panose="020B0604020202020204" pitchFamily="34" charset="0"/>
            </a:endParaRPr>
          </a:p>
          <a:p>
            <a:pPr>
              <a:lnSpc>
                <a:spcPct val="100000"/>
              </a:lnSpc>
              <a:spcBef>
                <a:spcPts val="0"/>
              </a:spcBef>
            </a:pPr>
            <a:endParaRPr lang="fr-FR" sz="2900" i="1" dirty="0">
              <a:latin typeface="Arial" panose="020B0604020202020204" pitchFamily="34" charset="0"/>
              <a:cs typeface="Arial" panose="020B0604020202020204" pitchFamily="34" charset="0"/>
            </a:endParaRPr>
          </a:p>
          <a:p>
            <a:pPr>
              <a:lnSpc>
                <a:spcPct val="100000"/>
              </a:lnSpc>
              <a:spcBef>
                <a:spcPts val="0"/>
              </a:spcBef>
            </a:pPr>
            <a:endParaRPr lang="fr-FR" sz="2900" dirty="0"/>
          </a:p>
          <a:p>
            <a:endParaRPr lang="fr-FR" sz="2900" dirty="0"/>
          </a:p>
          <a:p>
            <a:endParaRPr lang="fr-FR" sz="3600" dirty="0"/>
          </a:p>
          <a:p>
            <a:endParaRPr lang="fr-FR" sz="3600" dirty="0"/>
          </a:p>
          <a:p>
            <a:endParaRPr lang="fr-FR" sz="3600" dirty="0" smtClean="0"/>
          </a:p>
          <a:p>
            <a:endParaRPr lang="fr-FR" sz="3600" dirty="0" smtClean="0"/>
          </a:p>
          <a:p>
            <a:endParaRPr lang="fr-FR" sz="3600" dirty="0"/>
          </a:p>
          <a:p>
            <a:pPr marL="0" indent="0">
              <a:buNone/>
            </a:pPr>
            <a:endParaRPr lang="fr-FR" sz="2000" dirty="0"/>
          </a:p>
          <a:p>
            <a:pPr marL="0" indent="0">
              <a:buNone/>
            </a:pPr>
            <a:r>
              <a:rPr lang="fr-FR" i="1" dirty="0">
                <a:latin typeface="Arial" panose="020B0604020202020204" pitchFamily="34" charset="0"/>
                <a:cs typeface="Arial" panose="020B0604020202020204" pitchFamily="34" charset="0"/>
              </a:rPr>
              <a:t> </a:t>
            </a:r>
            <a:r>
              <a:rPr lang="fr-FR" i="1" dirty="0" smtClean="0">
                <a:latin typeface="Arial" panose="020B0604020202020204" pitchFamily="34" charset="0"/>
                <a:cs typeface="Arial" panose="020B0604020202020204" pitchFamily="34" charset="0"/>
              </a:rPr>
              <a:t>           </a:t>
            </a:r>
            <a:r>
              <a:rPr lang="fr-FR" sz="2900" i="1" dirty="0" smtClean="0">
                <a:latin typeface="Arial" panose="020B0604020202020204" pitchFamily="34" charset="0"/>
                <a:cs typeface="Arial" panose="020B0604020202020204" pitchFamily="34" charset="0"/>
              </a:rPr>
              <a:t>La corne du  </a:t>
            </a:r>
            <a:r>
              <a:rPr lang="fr-FR" sz="2900" i="1" dirty="0">
                <a:latin typeface="Arial" panose="020B0604020202020204" pitchFamily="34" charset="0"/>
                <a:cs typeface="Arial" panose="020B0604020202020204" pitchFamily="34" charset="0"/>
              </a:rPr>
              <a:t>rhinocéros blanc       </a:t>
            </a:r>
            <a:r>
              <a:rPr lang="fr-FR" sz="2900" i="1" dirty="0" smtClean="0">
                <a:latin typeface="Arial" panose="020B0604020202020204" pitchFamily="34" charset="0"/>
                <a:cs typeface="Arial" panose="020B0604020202020204" pitchFamily="34" charset="0"/>
              </a:rPr>
              <a:t>                           </a:t>
            </a:r>
            <a:r>
              <a:rPr lang="fr-FR" sz="2900" i="1" dirty="0">
                <a:latin typeface="Arial" panose="020B0604020202020204" pitchFamily="34" charset="0"/>
                <a:cs typeface="Arial" panose="020B0604020202020204" pitchFamily="34" charset="0"/>
              </a:rPr>
              <a:t>le </a:t>
            </a:r>
            <a:r>
              <a:rPr lang="fr-FR" sz="2900" i="1" dirty="0" err="1" smtClean="0">
                <a:latin typeface="Arial" panose="020B0604020202020204" pitchFamily="34" charset="0"/>
                <a:cs typeface="Arial" panose="020B0604020202020204" pitchFamily="34" charset="0"/>
              </a:rPr>
              <a:t>bubinga</a:t>
            </a:r>
            <a:r>
              <a:rPr lang="fr-FR" sz="2900" i="1" dirty="0" smtClean="0">
                <a:latin typeface="Arial" panose="020B0604020202020204" pitchFamily="34" charset="0"/>
                <a:cs typeface="Arial" panose="020B0604020202020204" pitchFamily="34" charset="0"/>
              </a:rPr>
              <a:t>    ou l’or vert                                                                    </a:t>
            </a:r>
            <a:r>
              <a:rPr lang="fr-FR" sz="2900" i="1" dirty="0">
                <a:latin typeface="Arial" panose="020B0604020202020204" pitchFamily="34" charset="0"/>
                <a:cs typeface="Arial" panose="020B0604020202020204" pitchFamily="34" charset="0"/>
              </a:rPr>
              <a:t>les défenses de l’éléphant</a:t>
            </a:r>
          </a:p>
          <a:p>
            <a:pPr marL="0" indent="0">
              <a:buNone/>
            </a:pPr>
            <a:endParaRPr lang="fr-FR" sz="2900" i="1" dirty="0">
              <a:latin typeface="Arial" panose="020B0604020202020204" pitchFamily="34" charset="0"/>
              <a:cs typeface="Arial" panose="020B0604020202020204" pitchFamily="34" charset="0"/>
            </a:endParaRPr>
          </a:p>
          <a:p>
            <a:pPr marL="0" indent="0">
              <a:buNone/>
            </a:pPr>
            <a:endParaRPr lang="fr-FR" sz="2400" dirty="0"/>
          </a:p>
          <a:p>
            <a:pPr marL="0" indent="0">
              <a:buNone/>
            </a:pPr>
            <a:endParaRPr lang="fr-FR" sz="2400" dirty="0"/>
          </a:p>
          <a:p>
            <a:pPr marL="0" indent="0">
              <a:buNone/>
            </a:pPr>
            <a:endParaRPr lang="fr-FR" sz="2400" dirty="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3600" i="1" dirty="0" smtClean="0">
              <a:latin typeface="Arial" panose="020B0604020202020204" pitchFamily="34" charset="0"/>
              <a:cs typeface="Arial" panose="020B0604020202020204" pitchFamily="34" charset="0"/>
            </a:endParaRPr>
          </a:p>
          <a:p>
            <a:pPr marL="0" indent="0">
              <a:buNone/>
            </a:pPr>
            <a:r>
              <a:rPr lang="fr-FR" sz="3600" i="1" dirty="0" smtClean="0">
                <a:latin typeface="Arial" panose="020B0604020202020204" pitchFamily="34" charset="0"/>
                <a:cs typeface="Arial" panose="020B0604020202020204" pitchFamily="34" charset="0"/>
              </a:rPr>
              <a:t>Les images ci-dessus </a:t>
            </a:r>
            <a:r>
              <a:rPr lang="fr-FR" sz="3600" i="1" dirty="0">
                <a:latin typeface="Arial" panose="020B0604020202020204" pitchFamily="34" charset="0"/>
                <a:cs typeface="Arial" panose="020B0604020202020204" pitchFamily="34" charset="0"/>
              </a:rPr>
              <a:t>ont une forte valeur symbolique économique et </a:t>
            </a:r>
            <a:r>
              <a:rPr lang="fr-FR" sz="3600" i="1" dirty="0" smtClean="0">
                <a:latin typeface="Arial" panose="020B0604020202020204" pitchFamily="34" charset="0"/>
                <a:cs typeface="Arial" panose="020B0604020202020204" pitchFamily="34" charset="0"/>
              </a:rPr>
              <a:t>sanitaire, Ils </a:t>
            </a:r>
            <a:r>
              <a:rPr lang="fr-FR" sz="3600" i="1" dirty="0">
                <a:latin typeface="Arial" panose="020B0604020202020204" pitchFamily="34" charset="0"/>
                <a:cs typeface="Arial" panose="020B0604020202020204" pitchFamily="34" charset="0"/>
              </a:rPr>
              <a:t>connotent de </a:t>
            </a:r>
            <a:r>
              <a:rPr lang="fr-FR" sz="3600" i="1" dirty="0" smtClean="0">
                <a:latin typeface="Arial" panose="020B0604020202020204" pitchFamily="34" charset="0"/>
                <a:cs typeface="Arial" panose="020B0604020202020204" pitchFamily="34" charset="0"/>
              </a:rPr>
              <a:t>forts enjeux économiques qui forcent leur protection et la conservation en vue  </a:t>
            </a:r>
            <a:r>
              <a:rPr lang="fr-FR" sz="3600" i="1" dirty="0">
                <a:latin typeface="Arial" panose="020B0604020202020204" pitchFamily="34" charset="0"/>
                <a:cs typeface="Arial" panose="020B0604020202020204" pitchFamily="34" charset="0"/>
              </a:rPr>
              <a:t>de la stabilité durable des </a:t>
            </a:r>
            <a:r>
              <a:rPr lang="fr-FR" sz="3600" i="1" dirty="0" smtClean="0">
                <a:latin typeface="Arial" panose="020B0604020202020204" pitchFamily="34" charset="0"/>
                <a:cs typeface="Arial" panose="020B0604020202020204" pitchFamily="34" charset="0"/>
              </a:rPr>
              <a:t>écosystèmes et surtout le développement écotouristique durable, </a:t>
            </a:r>
            <a:endParaRPr lang="fr-FR" sz="3600" i="1" dirty="0">
              <a:latin typeface="Arial" panose="020B0604020202020204" pitchFamily="34" charset="0"/>
              <a:cs typeface="Arial" panose="020B0604020202020204" pitchFamily="34" charset="0"/>
            </a:endParaRPr>
          </a:p>
          <a:p>
            <a:pPr marL="0" indent="0">
              <a:buNone/>
            </a:pPr>
            <a:endParaRPr lang="fr-FR" sz="3600" dirty="0">
              <a:latin typeface="Arial" panose="020B0604020202020204" pitchFamily="34" charset="0"/>
              <a:cs typeface="Arial" panose="020B0604020202020204" pitchFamily="34" charset="0"/>
            </a:endParaRPr>
          </a:p>
          <a:p>
            <a:endParaRPr lang="fr-FR" dirty="0"/>
          </a:p>
        </p:txBody>
      </p:sp>
      <p:pic>
        <p:nvPicPr>
          <p:cNvPr id="4" name="Image 3"/>
          <p:cNvPicPr>
            <a:picLocks noChangeAspect="1"/>
          </p:cNvPicPr>
          <p:nvPr/>
        </p:nvPicPr>
        <p:blipFill>
          <a:blip r:embed="rId2"/>
          <a:stretch>
            <a:fillRect/>
          </a:stretch>
        </p:blipFill>
        <p:spPr>
          <a:xfrm>
            <a:off x="515155" y="1867437"/>
            <a:ext cx="2975020" cy="2125014"/>
          </a:xfrm>
          <a:prstGeom prst="rect">
            <a:avLst/>
          </a:prstGeom>
        </p:spPr>
      </p:pic>
      <p:pic>
        <p:nvPicPr>
          <p:cNvPr id="5" name="Image 4"/>
          <p:cNvPicPr>
            <a:picLocks noChangeAspect="1"/>
          </p:cNvPicPr>
          <p:nvPr/>
        </p:nvPicPr>
        <p:blipFill>
          <a:blip r:embed="rId3"/>
          <a:stretch>
            <a:fillRect/>
          </a:stretch>
        </p:blipFill>
        <p:spPr>
          <a:xfrm>
            <a:off x="3799268" y="1867437"/>
            <a:ext cx="3696236" cy="2125014"/>
          </a:xfrm>
          <a:prstGeom prst="rect">
            <a:avLst/>
          </a:prstGeom>
        </p:spPr>
      </p:pic>
      <p:pic>
        <p:nvPicPr>
          <p:cNvPr id="7" name="Image 6"/>
          <p:cNvPicPr>
            <a:picLocks noChangeAspect="1"/>
          </p:cNvPicPr>
          <p:nvPr/>
        </p:nvPicPr>
        <p:blipFill>
          <a:blip r:embed="rId4"/>
          <a:stretch>
            <a:fillRect/>
          </a:stretch>
        </p:blipFill>
        <p:spPr>
          <a:xfrm>
            <a:off x="515156" y="4229366"/>
            <a:ext cx="2975018" cy="1799907"/>
          </a:xfrm>
          <a:prstGeom prst="rect">
            <a:avLst/>
          </a:prstGeom>
        </p:spPr>
      </p:pic>
      <p:pic>
        <p:nvPicPr>
          <p:cNvPr id="8" name="Image 7"/>
          <p:cNvPicPr>
            <a:picLocks noChangeAspect="1"/>
          </p:cNvPicPr>
          <p:nvPr/>
        </p:nvPicPr>
        <p:blipFill>
          <a:blip r:embed="rId5"/>
          <a:stretch>
            <a:fillRect/>
          </a:stretch>
        </p:blipFill>
        <p:spPr>
          <a:xfrm>
            <a:off x="3799269" y="4229366"/>
            <a:ext cx="3696236" cy="1830147"/>
          </a:xfrm>
          <a:prstGeom prst="rect">
            <a:avLst/>
          </a:prstGeom>
        </p:spPr>
      </p:pic>
      <p:pic>
        <p:nvPicPr>
          <p:cNvPr id="9" name="Image 8" descr="E:\WEBTV NOUVEAU\imag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2795" y="4229366"/>
            <a:ext cx="3801006" cy="1729332"/>
          </a:xfrm>
          <a:prstGeom prst="rect">
            <a:avLst/>
          </a:prstGeom>
          <a:noFill/>
          <a:ln>
            <a:noFill/>
          </a:ln>
        </p:spPr>
      </p:pic>
      <p:pic>
        <p:nvPicPr>
          <p:cNvPr id="10" name="Image 9"/>
          <p:cNvPicPr>
            <a:picLocks noChangeAspect="1"/>
          </p:cNvPicPr>
          <p:nvPr/>
        </p:nvPicPr>
        <p:blipFill>
          <a:blip r:embed="rId7"/>
          <a:stretch>
            <a:fillRect/>
          </a:stretch>
        </p:blipFill>
        <p:spPr>
          <a:xfrm>
            <a:off x="7552795" y="1931928"/>
            <a:ext cx="3801005" cy="2181529"/>
          </a:xfrm>
          <a:prstGeom prst="rect">
            <a:avLst/>
          </a:prstGeom>
        </p:spPr>
      </p:pic>
    </p:spTree>
    <p:extLst>
      <p:ext uri="{BB962C8B-B14F-4D97-AF65-F5344CB8AC3E}">
        <p14:creationId xmlns:p14="http://schemas.microsoft.com/office/powerpoint/2010/main" val="4115025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54547"/>
            <a:ext cx="10515600" cy="1081825"/>
          </a:xfrm>
        </p:spPr>
        <p:txBody>
          <a:bodyPr>
            <a:normAutofit/>
          </a:bodyPr>
          <a:lstStyle/>
          <a:p>
            <a:pPr algn="ctr"/>
            <a:r>
              <a:rPr lang="fr-FR" sz="3200" b="1" dirty="0" smtClean="0">
                <a:solidFill>
                  <a:srgbClr val="00B050"/>
                </a:solidFill>
                <a:latin typeface="Arial" panose="020B0604020202020204" pitchFamily="34" charset="0"/>
                <a:cs typeface="Arial" panose="020B0604020202020204" pitchFamily="34" charset="0"/>
              </a:rPr>
              <a:t>Convergences  </a:t>
            </a:r>
            <a:r>
              <a:rPr lang="fr-FR" sz="3200" b="1" dirty="0">
                <a:solidFill>
                  <a:srgbClr val="00B050"/>
                </a:solidFill>
                <a:latin typeface="Arial" panose="020B0604020202020204" pitchFamily="34" charset="0"/>
                <a:cs typeface="Arial" panose="020B0604020202020204" pitchFamily="34" charset="0"/>
              </a:rPr>
              <a:t>entre les considérations mystico-religieuses et les enjeux écotouristiques durables</a:t>
            </a:r>
            <a:endParaRPr lang="fr-FR" sz="3200" dirty="0"/>
          </a:p>
        </p:txBody>
      </p:sp>
      <p:sp>
        <p:nvSpPr>
          <p:cNvPr id="3" name="Espace réservé du contenu 2"/>
          <p:cNvSpPr>
            <a:spLocks noGrp="1"/>
          </p:cNvSpPr>
          <p:nvPr>
            <p:ph idx="1"/>
          </p:nvPr>
        </p:nvSpPr>
        <p:spPr>
          <a:xfrm>
            <a:off x="838200" y="1236372"/>
            <a:ext cx="10515600" cy="5177307"/>
          </a:xfrm>
        </p:spPr>
        <p:txBody>
          <a:bodyPr>
            <a:normAutofit fontScale="62500" lnSpcReduction="20000"/>
          </a:bodyPr>
          <a:lstStyle/>
          <a:p>
            <a:pPr algn="just"/>
            <a:r>
              <a:rPr lang="fr-FR" sz="3400" dirty="0"/>
              <a:t>Dans le détail, </a:t>
            </a:r>
            <a:r>
              <a:rPr lang="fr-FR" sz="3400" dirty="0" smtClean="0"/>
              <a:t>plus une </a:t>
            </a:r>
            <a:r>
              <a:rPr lang="fr-FR" sz="3400" dirty="0"/>
              <a:t>espèce est apparentée génétiquement à l’espèce humaine, plus elle aura des chances d’être préservée. </a:t>
            </a:r>
          </a:p>
          <a:p>
            <a:pPr algn="just"/>
            <a:r>
              <a:rPr lang="fr-FR" sz="3400" b="1" dirty="0" smtClean="0"/>
              <a:t>Plus  </a:t>
            </a:r>
            <a:r>
              <a:rPr lang="fr-FR" sz="3400" b="1" dirty="0"/>
              <a:t>nous sommes éloignés d’une espèce dans l’arbre de l’évolution : plus notre empathie et notre compassion pour elle diminuent. </a:t>
            </a:r>
            <a:r>
              <a:rPr lang="fr-FR" sz="3400" dirty="0" smtClean="0"/>
              <a:t>Certains </a:t>
            </a:r>
            <a:r>
              <a:rPr lang="fr-FR" sz="3400" dirty="0"/>
              <a:t>êtres vivants de susciter chez nous des projections anthropomorphiques. On arrive à leur attribuer des traits, des intentions ou des émotions humaines.</a:t>
            </a:r>
          </a:p>
          <a:p>
            <a:pPr algn="just"/>
            <a:r>
              <a:rPr lang="fr-FR" sz="3400" b="1" dirty="0"/>
              <a:t>La sauvegarde de ces espèces à fortes valeurs "émotionnelles" n'est pas toujours inutile</a:t>
            </a:r>
          </a:p>
          <a:p>
            <a:pPr algn="just"/>
            <a:r>
              <a:rPr lang="fr-FR" sz="3400" dirty="0" smtClean="0"/>
              <a:t>La protection des animaux emblématiques ou espèces </a:t>
            </a:r>
            <a:r>
              <a:rPr lang="fr-FR" sz="3400" dirty="0"/>
              <a:t>"parapluies". Car </a:t>
            </a:r>
            <a:r>
              <a:rPr lang="fr-FR" sz="3400" dirty="0" smtClean="0"/>
              <a:t>beaucoup d’animaux </a:t>
            </a:r>
            <a:r>
              <a:rPr lang="fr-FR" sz="3400" dirty="0"/>
              <a:t>emblématiques sont souvent de grande taille, et ils ont donc besoin d'un espace vital très vaste. Ce grand espace abrite de très nombreuses autres espèces. </a:t>
            </a:r>
            <a:r>
              <a:rPr lang="fr-FR" sz="3400" b="1" dirty="0"/>
              <a:t>En protégeant un seul animal emblématique, on protège donc en même temps la vie d’un bon nombre d'autres espèces.</a:t>
            </a:r>
            <a:r>
              <a:rPr lang="fr-FR" sz="3400" dirty="0"/>
              <a:t> Encore faut-il connaître les espèces qui peuplent ces grands espaces.</a:t>
            </a:r>
          </a:p>
          <a:p>
            <a:pPr algn="just"/>
            <a:r>
              <a:rPr lang="fr-FR" sz="3400" b="1" dirty="0"/>
              <a:t>La fascination et </a:t>
            </a:r>
            <a:r>
              <a:rPr lang="fr-FR" sz="3400" b="1" dirty="0" smtClean="0"/>
              <a:t>l’utilité </a:t>
            </a:r>
            <a:r>
              <a:rPr lang="fr-FR" sz="3400" b="1" dirty="0"/>
              <a:t>culturelle ou </a:t>
            </a:r>
            <a:r>
              <a:rPr lang="fr-FR" sz="3400" b="1" dirty="0" smtClean="0"/>
              <a:t>économique débouchent sur une importance écotouristique  durable. Néanmoins, il existe des écarts réels dans les représentations.</a:t>
            </a:r>
          </a:p>
          <a:p>
            <a:pPr algn="just"/>
            <a:r>
              <a:rPr lang="fr-FR" sz="3400" b="1" dirty="0" smtClean="0"/>
              <a:t>Comment les exploiter ces écarts de représentations pour une éducation interculturelle viable, la stabilisation et la conservation des écosystèmes et un développement économique durable.</a:t>
            </a:r>
            <a:endParaRPr lang="fr-FR" sz="3400" b="1" dirty="0"/>
          </a:p>
          <a:p>
            <a:endParaRPr lang="fr-FR" sz="3400" dirty="0"/>
          </a:p>
          <a:p>
            <a:endParaRPr lang="fr-FR" dirty="0"/>
          </a:p>
        </p:txBody>
      </p:sp>
    </p:spTree>
    <p:extLst>
      <p:ext uri="{BB962C8B-B14F-4D97-AF65-F5344CB8AC3E}">
        <p14:creationId xmlns:p14="http://schemas.microsoft.com/office/powerpoint/2010/main" val="2692698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lgn="ctr"/>
            <a:r>
              <a:rPr lang="fr-FR" b="1" dirty="0"/>
              <a:t>DEMARCHE METHODOLOGIQUE ET DIDACTIQUE</a:t>
            </a:r>
            <a:br>
              <a:rPr lang="fr-FR" b="1" dirty="0"/>
            </a:br>
            <a:r>
              <a:rPr lang="fr-FR" b="1" dirty="0" smtClean="0"/>
              <a:t>ORIENTÉE VERS L’ATTEINTE DES ODD</a:t>
            </a:r>
            <a:endParaRPr lang="fr-FR" b="1" dirty="0"/>
          </a:p>
        </p:txBody>
      </p:sp>
      <p:sp>
        <p:nvSpPr>
          <p:cNvPr id="3" name="Espace réservé du contenu 2"/>
          <p:cNvSpPr>
            <a:spLocks noGrp="1"/>
          </p:cNvSpPr>
          <p:nvPr>
            <p:ph idx="1"/>
          </p:nvPr>
        </p:nvSpPr>
        <p:spPr>
          <a:xfrm>
            <a:off x="838200" y="1825625"/>
            <a:ext cx="10515600" cy="4678206"/>
          </a:xfrm>
        </p:spPr>
        <p:txBody>
          <a:bodyPr/>
          <a:lstStyle/>
          <a:p>
            <a:pPr lvl="0"/>
            <a:r>
              <a:rPr lang="fr-FR" dirty="0" smtClean="0"/>
              <a:t>La </a:t>
            </a:r>
            <a:r>
              <a:rPr lang="fr-FR" dirty="0"/>
              <a:t>découverte et l’observation de l’objet ou de la </a:t>
            </a:r>
            <a:r>
              <a:rPr lang="fr-FR" dirty="0" smtClean="0"/>
              <a:t>réalité étudiée,</a:t>
            </a:r>
            <a:endParaRPr lang="fr-FR" dirty="0"/>
          </a:p>
          <a:p>
            <a:pPr lvl="0"/>
            <a:r>
              <a:rPr lang="fr-FR" dirty="0"/>
              <a:t>La description comparative des perceptions</a:t>
            </a:r>
          </a:p>
          <a:p>
            <a:pPr lvl="0"/>
            <a:r>
              <a:rPr lang="fr-FR" dirty="0"/>
              <a:t>Distanciation et confrontation des représentations divergentes</a:t>
            </a:r>
          </a:p>
          <a:p>
            <a:pPr lvl="0"/>
            <a:r>
              <a:rPr lang="fr-FR" dirty="0"/>
              <a:t>Distanciation et confrontation des représentations convergentes</a:t>
            </a:r>
          </a:p>
          <a:p>
            <a:pPr lvl="0"/>
            <a:r>
              <a:rPr lang="fr-FR" dirty="0"/>
              <a:t>La mise en exergue des faits, idées et leçons à retenir par rapport à la protection et à la conservation des objets emblématiques étudiées </a:t>
            </a:r>
          </a:p>
          <a:p>
            <a:pPr lvl="0"/>
            <a:r>
              <a:rPr lang="fr-FR" dirty="0"/>
              <a:t>La mutualisation des valeurs dans une démarche de distanciation </a:t>
            </a:r>
          </a:p>
          <a:p>
            <a:pPr lvl="0"/>
            <a:r>
              <a:rPr lang="fr-FR" dirty="0"/>
              <a:t>Empathie, sympathie et consolidation des apprentissages </a:t>
            </a:r>
            <a:r>
              <a:rPr lang="fr-FR" dirty="0" smtClean="0"/>
              <a:t>interculturels et la mise en exergue des ODD </a:t>
            </a:r>
            <a:r>
              <a:rPr lang="fr-FR" dirty="0"/>
              <a:t>visés </a:t>
            </a:r>
            <a:r>
              <a:rPr lang="fr-FR" dirty="0" smtClean="0"/>
              <a:t>et atteints.</a:t>
            </a:r>
            <a:endParaRPr lang="fr-FR" dirty="0"/>
          </a:p>
          <a:p>
            <a:endParaRPr lang="fr-FR" dirty="0"/>
          </a:p>
        </p:txBody>
      </p:sp>
    </p:spTree>
    <p:extLst>
      <p:ext uri="{BB962C8B-B14F-4D97-AF65-F5344CB8AC3E}">
        <p14:creationId xmlns:p14="http://schemas.microsoft.com/office/powerpoint/2010/main" val="370436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81095"/>
          </a:xfrm>
        </p:spPr>
        <p:txBody>
          <a:bodyPr>
            <a:noAutofit/>
          </a:bodyPr>
          <a:lstStyle/>
          <a:p>
            <a:pPr lvl="0" algn="ctr"/>
            <a:r>
              <a:rPr lang="fr-FR" sz="3600" b="1" dirty="0" smtClean="0">
                <a:latin typeface="Arial" panose="020B0604020202020204" pitchFamily="34" charset="0"/>
                <a:cs typeface="Arial" panose="020B0604020202020204" pitchFamily="34" charset="0"/>
              </a:rPr>
              <a:t>INTERPRETATIONS IMPORTANTES, COMPÉTENCES ET  LECONS À ADOPTER</a:t>
            </a:r>
            <a:endParaRPr lang="fr-FR" sz="36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1365161"/>
            <a:ext cx="10515600" cy="4811802"/>
          </a:xfrm>
        </p:spPr>
        <p:txBody>
          <a:bodyPr>
            <a:normAutofit fontScale="85000" lnSpcReduction="20000"/>
          </a:bodyPr>
          <a:lstStyle/>
          <a:p>
            <a:pPr lvl="0"/>
            <a:r>
              <a:rPr lang="fr-FR" dirty="0" smtClean="0"/>
              <a:t>La conservation et la préservation de la biodiversité</a:t>
            </a:r>
          </a:p>
          <a:p>
            <a:pPr lvl="0"/>
            <a:r>
              <a:rPr lang="fr-FR" dirty="0" smtClean="0"/>
              <a:t>La régénération des forêts</a:t>
            </a:r>
          </a:p>
          <a:p>
            <a:pPr lvl="0"/>
            <a:r>
              <a:rPr lang="fr-FR" dirty="0" smtClean="0"/>
              <a:t>La protection des espèces en voie de disparitions</a:t>
            </a:r>
          </a:p>
          <a:p>
            <a:pPr lvl="0"/>
            <a:r>
              <a:rPr lang="fr-FR" dirty="0" smtClean="0"/>
              <a:t>La </a:t>
            </a:r>
            <a:r>
              <a:rPr lang="fr-FR" dirty="0"/>
              <a:t>promotion des voyages et des rencontres et du tourisme comme démarche de découverte (voyage réel, lecture, récit, film, …)</a:t>
            </a:r>
          </a:p>
          <a:p>
            <a:pPr lvl="0"/>
            <a:r>
              <a:rPr lang="fr-FR" dirty="0"/>
              <a:t>La valorisation de la démarche comparatiste  </a:t>
            </a:r>
          </a:p>
          <a:p>
            <a:pPr lvl="0"/>
            <a:r>
              <a:rPr lang="fr-FR" dirty="0"/>
              <a:t>La valorisation et la promotion des échanges culturels</a:t>
            </a:r>
          </a:p>
          <a:p>
            <a:pPr lvl="0"/>
            <a:r>
              <a:rPr lang="fr-FR" b="1" dirty="0"/>
              <a:t>La révision du rapport à l’autre (altérité) </a:t>
            </a:r>
          </a:p>
          <a:p>
            <a:pPr lvl="0"/>
            <a:r>
              <a:rPr lang="fr-FR" dirty="0"/>
              <a:t>La confirmation de l’importance de l’interculturel comme fondement de l’éducation comparée. </a:t>
            </a:r>
            <a:endParaRPr lang="fr-FR" dirty="0" smtClean="0"/>
          </a:p>
          <a:p>
            <a:pPr lvl="0"/>
            <a:r>
              <a:rPr lang="fr-FR" dirty="0"/>
              <a:t>La </a:t>
            </a:r>
            <a:r>
              <a:rPr lang="fr-FR" dirty="0" smtClean="0"/>
              <a:t>mise en exergue de l’interculturel </a:t>
            </a:r>
            <a:r>
              <a:rPr lang="fr-FR" dirty="0"/>
              <a:t>comme </a:t>
            </a:r>
            <a:r>
              <a:rPr lang="fr-FR" dirty="0" smtClean="0"/>
              <a:t>moyen d’atteinte des ODD.</a:t>
            </a:r>
          </a:p>
          <a:p>
            <a:pPr lvl="0"/>
            <a:r>
              <a:rPr lang="fr-FR" dirty="0" smtClean="0"/>
              <a:t>L’alliage du culturel et de l’économique pour la promotion de l’</a:t>
            </a:r>
            <a:r>
              <a:rPr lang="fr-FR" dirty="0" err="1" smtClean="0"/>
              <a:t>ecotourisme</a:t>
            </a:r>
            <a:r>
              <a:rPr lang="fr-FR" dirty="0" smtClean="0"/>
              <a:t> et de l’</a:t>
            </a:r>
            <a:r>
              <a:rPr lang="fr-FR" dirty="0" err="1" smtClean="0"/>
              <a:t>economie</a:t>
            </a:r>
            <a:r>
              <a:rPr lang="fr-FR" dirty="0" smtClean="0"/>
              <a:t> circulaire et le développement durable.</a:t>
            </a:r>
          </a:p>
          <a:p>
            <a:pPr lvl="0"/>
            <a:endParaRPr lang="fr-FR" dirty="0"/>
          </a:p>
          <a:p>
            <a:endParaRPr lang="fr-FR" dirty="0"/>
          </a:p>
        </p:txBody>
      </p:sp>
    </p:spTree>
    <p:extLst>
      <p:ext uri="{BB962C8B-B14F-4D97-AF65-F5344CB8AC3E}">
        <p14:creationId xmlns:p14="http://schemas.microsoft.com/office/powerpoint/2010/main" val="156944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28254"/>
          </a:xfrm>
        </p:spPr>
        <p:txBody>
          <a:bodyPr>
            <a:normAutofit/>
          </a:bodyPr>
          <a:lstStyle/>
          <a:p>
            <a:pPr algn="ctr"/>
            <a:r>
              <a:rPr lang="fr-FR" sz="2800" b="1" dirty="0" smtClean="0"/>
              <a:t>Références bibliographiques </a:t>
            </a:r>
            <a:endParaRPr lang="fr-FR" sz="2800" b="1" dirty="0"/>
          </a:p>
        </p:txBody>
      </p:sp>
      <p:sp>
        <p:nvSpPr>
          <p:cNvPr id="3" name="Espace réservé du contenu 2"/>
          <p:cNvSpPr>
            <a:spLocks noGrp="1"/>
          </p:cNvSpPr>
          <p:nvPr>
            <p:ph idx="1"/>
          </p:nvPr>
        </p:nvSpPr>
        <p:spPr>
          <a:xfrm>
            <a:off x="838200" y="1082566"/>
            <a:ext cx="10515600" cy="5094398"/>
          </a:xfrm>
        </p:spPr>
        <p:txBody>
          <a:bodyPr>
            <a:noAutofit/>
          </a:bodyPr>
          <a:lstStyle/>
          <a:p>
            <a:pPr>
              <a:spcBef>
                <a:spcPts val="600"/>
              </a:spcBef>
            </a:pPr>
            <a:r>
              <a:rPr lang="fr-FR" sz="1300" dirty="0">
                <a:latin typeface="Arial Narrow" panose="020B0606020202030204" pitchFamily="34" charset="0"/>
                <a:cs typeface="Arial" panose="020B0604020202020204" pitchFamily="34" charset="0"/>
              </a:rPr>
              <a:t>Billé et Pirard, 2007 </a:t>
            </a:r>
            <a:r>
              <a:rPr lang="fr-FR" sz="1300" dirty="0" smtClean="0">
                <a:latin typeface="Arial Narrow" panose="020B0606020202030204" pitchFamily="34" charset="0"/>
                <a:cs typeface="Arial" panose="020B0604020202020204" pitchFamily="34" charset="0"/>
              </a:rPr>
              <a:t>;</a:t>
            </a:r>
            <a:r>
              <a:rPr lang="fr-FR" sz="1300" dirty="0">
                <a:latin typeface="Arial Narrow" panose="020B0606020202030204" pitchFamily="34" charset="0"/>
                <a:cs typeface="Arial" panose="020B0604020202020204" pitchFamily="34" charset="0"/>
              </a:rPr>
              <a:t> Raphaël </a:t>
            </a:r>
            <a:r>
              <a:rPr lang="fr-FR" sz="1300" dirty="0" smtClean="0">
                <a:latin typeface="Arial Narrow" panose="020B0606020202030204" pitchFamily="34" charset="0"/>
                <a:cs typeface="Arial" panose="020B0604020202020204" pitchFamily="34" charset="0"/>
              </a:rPr>
              <a:t>Billé, R. </a:t>
            </a:r>
            <a:r>
              <a:rPr lang="fr-FR" sz="1300" dirty="0">
                <a:latin typeface="Arial Narrow" panose="020B0606020202030204" pitchFamily="34" charset="0"/>
                <a:cs typeface="Arial" panose="020B0604020202020204" pitchFamily="34" charset="0"/>
              </a:rPr>
              <a:t>(</a:t>
            </a:r>
            <a:r>
              <a:rPr lang="fr-FR" sz="1300" dirty="0" err="1">
                <a:latin typeface="Arial Narrow" panose="020B0606020202030204" pitchFamily="34" charset="0"/>
                <a:cs typeface="Arial" panose="020B0604020202020204" pitchFamily="34" charset="0"/>
              </a:rPr>
              <a:t>Iddri</a:t>
            </a:r>
            <a:r>
              <a:rPr lang="fr-FR" sz="1300" dirty="0">
                <a:latin typeface="Arial Narrow" panose="020B0606020202030204" pitchFamily="34" charset="0"/>
                <a:cs typeface="Arial" panose="020B0604020202020204" pitchFamily="34" charset="0"/>
              </a:rPr>
              <a:t>), Romain </a:t>
            </a:r>
            <a:r>
              <a:rPr lang="fr-FR" sz="1300" dirty="0" smtClean="0">
                <a:latin typeface="Arial Narrow" panose="020B0606020202030204" pitchFamily="34" charset="0"/>
                <a:cs typeface="Arial" panose="020B0604020202020204" pitchFamily="34" charset="0"/>
              </a:rPr>
              <a:t>Pirard, R. </a:t>
            </a:r>
            <a:r>
              <a:rPr lang="fr-FR" sz="1300" dirty="0">
                <a:latin typeface="Arial Narrow" panose="020B0606020202030204" pitchFamily="34" charset="0"/>
                <a:cs typeface="Arial" panose="020B0604020202020204" pitchFamily="34" charset="0"/>
              </a:rPr>
              <a:t>(</a:t>
            </a:r>
            <a:r>
              <a:rPr lang="fr-FR" sz="1300" dirty="0" err="1">
                <a:latin typeface="Arial Narrow" panose="020B0606020202030204" pitchFamily="34" charset="0"/>
                <a:cs typeface="Arial" panose="020B0604020202020204" pitchFamily="34" charset="0"/>
              </a:rPr>
              <a:t>Cerdi</a:t>
            </a:r>
            <a:r>
              <a:rPr lang="fr-FR" sz="1300" dirty="0" smtClean="0">
                <a:latin typeface="Arial Narrow" panose="020B0606020202030204" pitchFamily="34" charset="0"/>
                <a:cs typeface="Arial" panose="020B0604020202020204" pitchFamily="34" charset="0"/>
              </a:rPr>
              <a:t>), </a:t>
            </a:r>
            <a:r>
              <a:rPr lang="fr-FR" sz="1300" dirty="0">
                <a:latin typeface="Arial Narrow" panose="020B0606020202030204" pitchFamily="34" charset="0"/>
                <a:cs typeface="Arial" panose="020B0604020202020204" pitchFamily="34" charset="0"/>
              </a:rPr>
              <a:t>(2007</a:t>
            </a:r>
            <a:r>
              <a:rPr lang="fr-FR" sz="1300" dirty="0" smtClean="0">
                <a:latin typeface="Arial Narrow" panose="020B0606020202030204" pitchFamily="34" charset="0"/>
                <a:cs typeface="Arial" panose="020B0604020202020204" pitchFamily="34" charset="0"/>
              </a:rPr>
              <a:t>); </a:t>
            </a:r>
            <a:r>
              <a:rPr lang="fr-FR" sz="1300" dirty="0">
                <a:latin typeface="Arial Narrow" panose="020B0606020202030204" pitchFamily="34" charset="0"/>
                <a:cs typeface="Arial" panose="020B0604020202020204" pitchFamily="34" charset="0"/>
              </a:rPr>
              <a:t>La conservation de la biodiversité dans le cadre de l’aide au développement : une synthèse </a:t>
            </a:r>
            <a:r>
              <a:rPr lang="fr-FR" sz="1300" dirty="0" smtClean="0">
                <a:latin typeface="Arial Narrow" panose="020B0606020202030204" pitchFamily="34" charset="0"/>
                <a:cs typeface="Arial" panose="020B0604020202020204" pitchFamily="34" charset="0"/>
              </a:rPr>
              <a:t>critique, </a:t>
            </a:r>
            <a:r>
              <a:rPr lang="pt-BR" sz="1300" i="1" dirty="0" smtClean="0">
                <a:latin typeface="Arial Narrow" panose="020B0606020202030204" pitchFamily="34" charset="0"/>
                <a:cs typeface="Arial" panose="020B0604020202020204" pitchFamily="34" charset="0"/>
              </a:rPr>
              <a:t>Analyses </a:t>
            </a:r>
            <a:r>
              <a:rPr lang="pt-BR" sz="1300" i="1" dirty="0">
                <a:latin typeface="Arial Narrow" panose="020B0606020202030204" pitchFamily="34" charset="0"/>
                <a:cs typeface="Arial" panose="020B0604020202020204" pitchFamily="34" charset="0"/>
              </a:rPr>
              <a:t>N° 01/2007 | </a:t>
            </a:r>
            <a:r>
              <a:rPr lang="pt-BR" sz="1300" i="1" dirty="0" smtClean="0">
                <a:latin typeface="Arial Narrow" panose="020B0606020202030204" pitchFamily="34" charset="0"/>
                <a:cs typeface="Arial" panose="020B0604020202020204" pitchFamily="34" charset="0"/>
              </a:rPr>
              <a:t>RESSOURCES NATURELLES</a:t>
            </a:r>
            <a:r>
              <a:rPr lang="pt-BR" sz="1300" dirty="0" smtClean="0">
                <a:latin typeface="Arial Narrow" panose="020B0606020202030204" pitchFamily="34" charset="0"/>
                <a:cs typeface="Arial" panose="020B0604020202020204" pitchFamily="34" charset="0"/>
              </a:rPr>
              <a:t>, </a:t>
            </a:r>
            <a:r>
              <a:rPr lang="fr-FR" sz="1300" dirty="0">
                <a:latin typeface="Arial Narrow" panose="020B0606020202030204" pitchFamily="34" charset="0"/>
                <a:cs typeface="Arial" panose="020B0604020202020204" pitchFamily="34" charset="0"/>
              </a:rPr>
              <a:t>Institut du développement durable et des relations </a:t>
            </a:r>
            <a:r>
              <a:rPr lang="fr-FR" sz="1300" dirty="0" smtClean="0">
                <a:latin typeface="Arial Narrow" panose="020B0606020202030204" pitchFamily="34" charset="0"/>
                <a:cs typeface="Arial" panose="020B0604020202020204" pitchFamily="34" charset="0"/>
              </a:rPr>
              <a:t>internationales, </a:t>
            </a:r>
            <a:endParaRPr lang="fr-FR" sz="1300" dirty="0">
              <a:latin typeface="Arial Narrow" panose="020B0606020202030204" pitchFamily="34" charset="0"/>
              <a:cs typeface="Arial" panose="020B0604020202020204" pitchFamily="34" charset="0"/>
            </a:endParaRPr>
          </a:p>
          <a:p>
            <a:pPr>
              <a:spcBef>
                <a:spcPts val="600"/>
              </a:spcBef>
            </a:pPr>
            <a:r>
              <a:rPr lang="fr-FR" sz="1300" dirty="0">
                <a:latin typeface="Arial Narrow" panose="020B0606020202030204" pitchFamily="34" charset="0"/>
                <a:cs typeface="Arial" panose="020B0604020202020204" pitchFamily="34" charset="0"/>
              </a:rPr>
              <a:t>Bourassa, </a:t>
            </a:r>
            <a:r>
              <a:rPr lang="fr-FR" sz="1300" dirty="0" smtClean="0">
                <a:latin typeface="Arial Narrow" panose="020B0606020202030204" pitchFamily="34" charset="0"/>
                <a:cs typeface="Arial" panose="020B0604020202020204" pitchFamily="34" charset="0"/>
              </a:rPr>
              <a:t>M.-M., (2008)</a:t>
            </a:r>
            <a:r>
              <a:rPr lang="fr-FR" sz="1300" dirty="0">
                <a:latin typeface="Arial Narrow" panose="020B0606020202030204" pitchFamily="34" charset="0"/>
                <a:cs typeface="Arial" panose="020B0604020202020204" pitchFamily="34" charset="0"/>
              </a:rPr>
              <a:t> ; </a:t>
            </a:r>
            <a:r>
              <a:rPr lang="fr-FR" sz="1300" dirty="0" smtClean="0">
                <a:latin typeface="Arial Narrow" panose="020B0606020202030204" pitchFamily="34" charset="0"/>
                <a:cs typeface="Arial" panose="020B0604020202020204" pitchFamily="34" charset="0"/>
              </a:rPr>
              <a:t>Les grands mammifères menacés: entités emblématiques pour la conservation de la biodiversité.  Mémoire de Maitrise en écologie internationale, Faculté de biologie, Université de Sherbrooke. </a:t>
            </a:r>
            <a:endParaRPr lang="fr-FR" sz="1300" dirty="0">
              <a:latin typeface="Arial Narrow" panose="020B0606020202030204" pitchFamily="34" charset="0"/>
              <a:cs typeface="Arial" panose="020B0604020202020204" pitchFamily="34" charset="0"/>
            </a:endParaRPr>
          </a:p>
          <a:p>
            <a:pPr>
              <a:spcBef>
                <a:spcPts val="600"/>
              </a:spcBef>
            </a:pPr>
            <a:r>
              <a:rPr lang="fr-FR" sz="1300" dirty="0" err="1">
                <a:latin typeface="Arial Narrow" panose="020B0606020202030204" pitchFamily="34" charset="0"/>
                <a:cs typeface="Arial" panose="020B0604020202020204" pitchFamily="34" charset="0"/>
              </a:rPr>
              <a:t>Djomo</a:t>
            </a:r>
            <a:r>
              <a:rPr lang="fr-FR" sz="1300" dirty="0" smtClean="0">
                <a:latin typeface="Arial Narrow" panose="020B0606020202030204" pitchFamily="34" charset="0"/>
                <a:cs typeface="Arial" panose="020B0604020202020204" pitchFamily="34" charset="0"/>
              </a:rPr>
              <a:t>, B, (2011), </a:t>
            </a:r>
            <a:r>
              <a:rPr lang="fr-FR" sz="1300" i="1" dirty="0" smtClean="0">
                <a:latin typeface="Arial Narrow" panose="020B0606020202030204" pitchFamily="34" charset="0"/>
                <a:cs typeface="Arial" panose="020B0604020202020204" pitchFamily="34" charset="0"/>
              </a:rPr>
              <a:t>Indicateurs de biodiversité en Afrique centrale</a:t>
            </a:r>
            <a:r>
              <a:rPr lang="fr-FR" sz="1300" dirty="0" smtClean="0">
                <a:latin typeface="Arial Narrow" panose="020B0606020202030204" pitchFamily="34" charset="0"/>
                <a:cs typeface="Arial" panose="020B0604020202020204" pitchFamily="34" charset="0"/>
              </a:rPr>
              <a:t>. </a:t>
            </a:r>
            <a:r>
              <a:rPr lang="fr-FR" sz="1300" dirty="0">
                <a:latin typeface="Arial Narrow" panose="020B0606020202030204" pitchFamily="34" charset="0"/>
                <a:cs typeface="Arial" panose="020B0604020202020204" pitchFamily="34" charset="0"/>
              </a:rPr>
              <a:t>Atelier sur les statistiques environnementales Yaoundé, 5-9 décembre </a:t>
            </a:r>
            <a:r>
              <a:rPr lang="fr-FR" sz="1300" dirty="0" smtClean="0">
                <a:latin typeface="Arial Narrow" panose="020B0606020202030204" pitchFamily="34" charset="0"/>
                <a:cs typeface="Arial" panose="020B0604020202020204" pitchFamily="34" charset="0"/>
              </a:rPr>
              <a:t>2011,</a:t>
            </a:r>
            <a:r>
              <a:rPr lang="en-US" sz="1300" dirty="0">
                <a:latin typeface="Arial Narrow" panose="020B0606020202030204" pitchFamily="34" charset="0"/>
                <a:cs typeface="Arial" panose="020B0604020202020204" pitchFamily="34" charset="0"/>
              </a:rPr>
              <a:t> </a:t>
            </a:r>
            <a:r>
              <a:rPr lang="en-US" sz="1300" dirty="0" smtClean="0">
                <a:latin typeface="Arial Narrow" panose="020B0606020202030204" pitchFamily="34" charset="0"/>
                <a:cs typeface="Arial" panose="020B0604020202020204" pitchFamily="34" charset="0"/>
              </a:rPr>
              <a:t>International Union For Conservation Of Nature.</a:t>
            </a:r>
            <a:endParaRPr lang="fr-FR" sz="1300" dirty="0">
              <a:latin typeface="Arial Narrow" panose="020B0606020202030204" pitchFamily="34" charset="0"/>
              <a:cs typeface="Arial" panose="020B0604020202020204" pitchFamily="34" charset="0"/>
            </a:endParaRPr>
          </a:p>
          <a:p>
            <a:pPr>
              <a:spcBef>
                <a:spcPts val="600"/>
              </a:spcBef>
            </a:pPr>
            <a:r>
              <a:rPr lang="fr-FR" sz="1300" dirty="0" smtClean="0">
                <a:latin typeface="Arial Narrow" panose="020B0606020202030204" pitchFamily="34" charset="0"/>
                <a:cs typeface="Arial" panose="020B0604020202020204" pitchFamily="34" charset="0"/>
              </a:rPr>
              <a:t>Groux, D. et </a:t>
            </a:r>
            <a:r>
              <a:rPr lang="fr-FR" sz="1300" dirty="0" err="1">
                <a:latin typeface="Arial Narrow" panose="020B0606020202030204" pitchFamily="34" charset="0"/>
                <a:cs typeface="Arial" panose="020B0604020202020204" pitchFamily="34" charset="0"/>
              </a:rPr>
              <a:t>Titiaux</a:t>
            </a:r>
            <a:r>
              <a:rPr lang="fr-FR" sz="1300" dirty="0">
                <a:latin typeface="Arial Narrow" panose="020B0606020202030204" pitchFamily="34" charset="0"/>
                <a:cs typeface="Arial" panose="020B0604020202020204" pitchFamily="34" charset="0"/>
              </a:rPr>
              <a:t>-Guillon, </a:t>
            </a:r>
            <a:r>
              <a:rPr lang="fr-FR" sz="1300" dirty="0" smtClean="0">
                <a:latin typeface="Arial Narrow" panose="020B0606020202030204" pitchFamily="34" charset="0"/>
                <a:cs typeface="Arial" panose="020B0604020202020204" pitchFamily="34" charset="0"/>
              </a:rPr>
              <a:t>N, (2000);  Les échanges internationaux et la comparaison en éducation: pratiques et enjeux, L’Harmattan, Coll. éducation comparée.</a:t>
            </a:r>
            <a:endParaRPr lang="fr-FR" sz="1300" dirty="0">
              <a:latin typeface="Arial Narrow" panose="020B0606020202030204" pitchFamily="34" charset="0"/>
              <a:cs typeface="Arial" panose="020B0604020202020204" pitchFamily="34" charset="0"/>
            </a:endParaRPr>
          </a:p>
          <a:p>
            <a:pPr>
              <a:spcBef>
                <a:spcPts val="600"/>
              </a:spcBef>
            </a:pPr>
            <a:r>
              <a:rPr lang="fr-FR" sz="1300" dirty="0" err="1" smtClean="0">
                <a:latin typeface="Arial Narrow" panose="020B0606020202030204" pitchFamily="34" charset="0"/>
                <a:cs typeface="Arial" panose="020B0604020202020204" pitchFamily="34" charset="0"/>
              </a:rPr>
              <a:t>Guicheteau</a:t>
            </a:r>
            <a:r>
              <a:rPr lang="fr-FR" sz="1300" dirty="0">
                <a:latin typeface="Arial Narrow" panose="020B0606020202030204" pitchFamily="34" charset="0"/>
                <a:cs typeface="Arial" panose="020B0604020202020204" pitchFamily="34" charset="0"/>
              </a:rPr>
              <a:t>, C. (2008), Travailler pour le développement durable. Tous les métiers secteur par secteur. Panorama complet des formations. Conseils des pros et adresses utiles. </a:t>
            </a:r>
            <a:r>
              <a:rPr lang="fr-FR" sz="1300" dirty="0" err="1">
                <a:latin typeface="Arial Narrow" panose="020B0606020202030204" pitchFamily="34" charset="0"/>
                <a:cs typeface="Arial" panose="020B0604020202020204" pitchFamily="34" charset="0"/>
              </a:rPr>
              <a:t>Studyrama</a:t>
            </a:r>
            <a:r>
              <a:rPr lang="fr-FR" sz="1300" dirty="0">
                <a:latin typeface="Arial Narrow" panose="020B0606020202030204" pitchFamily="34" charset="0"/>
                <a:cs typeface="Arial" panose="020B0604020202020204" pitchFamily="34" charset="0"/>
              </a:rPr>
              <a:t>, Groupe VOCATIS, 219 p. </a:t>
            </a:r>
          </a:p>
          <a:p>
            <a:pPr>
              <a:spcBef>
                <a:spcPts val="600"/>
              </a:spcBef>
            </a:pPr>
            <a:r>
              <a:rPr lang="fr-FR" sz="1300" dirty="0" err="1" smtClean="0">
                <a:latin typeface="Arial Narrow" panose="020B0606020202030204" pitchFamily="34" charset="0"/>
                <a:cs typeface="Arial" panose="020B0604020202020204" pitchFamily="34" charset="0"/>
              </a:rPr>
              <a:t>Marmoz</a:t>
            </a:r>
            <a:r>
              <a:rPr lang="fr-FR" sz="1300" dirty="0">
                <a:latin typeface="Arial Narrow" panose="020B0606020202030204" pitchFamily="34" charset="0"/>
                <a:cs typeface="Arial" panose="020B0604020202020204" pitchFamily="34" charset="0"/>
              </a:rPr>
              <a:t> , L</a:t>
            </a:r>
            <a:r>
              <a:rPr lang="fr-FR" sz="1300" dirty="0" smtClean="0">
                <a:latin typeface="Arial Narrow" panose="020B0606020202030204" pitchFamily="34" charset="0"/>
                <a:cs typeface="Arial" panose="020B0604020202020204" pitchFamily="34" charset="0"/>
              </a:rPr>
              <a:t>. </a:t>
            </a:r>
            <a:r>
              <a:rPr lang="fr-FR" sz="1300" dirty="0">
                <a:latin typeface="Arial Narrow" panose="020B0606020202030204" pitchFamily="34" charset="0"/>
                <a:cs typeface="Arial" panose="020B0604020202020204" pitchFamily="34" charset="0"/>
              </a:rPr>
              <a:t>et </a:t>
            </a:r>
            <a:r>
              <a:rPr lang="fr-FR" sz="1300" dirty="0" err="1" smtClean="0">
                <a:latin typeface="Arial Narrow" panose="020B0606020202030204" pitchFamily="34" charset="0"/>
                <a:cs typeface="Arial" panose="020B0604020202020204" pitchFamily="34" charset="0"/>
              </a:rPr>
              <a:t>Derrij</a:t>
            </a:r>
            <a:r>
              <a:rPr lang="fr-FR" sz="1300" dirty="0" smtClean="0">
                <a:latin typeface="Arial Narrow" panose="020B0606020202030204" pitchFamily="34" charset="0"/>
                <a:cs typeface="Arial" panose="020B0604020202020204" pitchFamily="34" charset="0"/>
              </a:rPr>
              <a:t>, </a:t>
            </a:r>
            <a:r>
              <a:rPr lang="fr-FR" sz="1300" dirty="0">
                <a:latin typeface="Arial Narrow" panose="020B0606020202030204" pitchFamily="34" charset="0"/>
                <a:cs typeface="Arial" panose="020B0604020202020204" pitchFamily="34" charset="0"/>
              </a:rPr>
              <a:t>M. (</a:t>
            </a:r>
            <a:r>
              <a:rPr lang="fr-FR" sz="1300" dirty="0" err="1">
                <a:latin typeface="Arial Narrow" panose="020B0606020202030204" pitchFamily="34" charset="0"/>
                <a:cs typeface="Arial" panose="020B0604020202020204" pitchFamily="34" charset="0"/>
              </a:rPr>
              <a:t>Coord</a:t>
            </a:r>
            <a:r>
              <a:rPr lang="fr-FR" sz="1300" dirty="0">
                <a:latin typeface="Arial Narrow" panose="020B0606020202030204" pitchFamily="34" charset="0"/>
                <a:cs typeface="Arial" panose="020B0604020202020204" pitchFamily="34" charset="0"/>
              </a:rPr>
              <a:t>), (2001), </a:t>
            </a:r>
            <a:r>
              <a:rPr lang="fr-FR" sz="1300" i="1" dirty="0">
                <a:latin typeface="Arial Narrow" panose="020B0606020202030204" pitchFamily="34" charset="0"/>
                <a:cs typeface="Arial" panose="020B0604020202020204" pitchFamily="34" charset="0"/>
              </a:rPr>
              <a:t>L’interculturel en questions. L’autre, la </a:t>
            </a:r>
            <a:r>
              <a:rPr lang="fr-FR" sz="1300" i="1" dirty="0" smtClean="0">
                <a:latin typeface="Arial Narrow" panose="020B0606020202030204" pitchFamily="34" charset="0"/>
                <a:cs typeface="Arial" panose="020B0604020202020204" pitchFamily="34" charset="0"/>
              </a:rPr>
              <a:t>culture </a:t>
            </a:r>
            <a:r>
              <a:rPr lang="fr-FR" sz="1300" i="1" dirty="0">
                <a:latin typeface="Arial Narrow" panose="020B0606020202030204" pitchFamily="34" charset="0"/>
                <a:cs typeface="Arial" panose="020B0604020202020204" pitchFamily="34" charset="0"/>
              </a:rPr>
              <a:t>et l’éducation</a:t>
            </a:r>
            <a:r>
              <a:rPr lang="fr-FR" sz="1300" dirty="0">
                <a:latin typeface="Arial Narrow" panose="020B0606020202030204" pitchFamily="34" charset="0"/>
                <a:cs typeface="Arial" panose="020B0604020202020204" pitchFamily="34" charset="0"/>
              </a:rPr>
              <a:t>, Paris, l’Harmattan, coll. Education et société</a:t>
            </a:r>
            <a:r>
              <a:rPr lang="fr-FR" sz="1300" dirty="0" smtClean="0">
                <a:latin typeface="Arial Narrow" panose="020B0606020202030204" pitchFamily="34" charset="0"/>
                <a:cs typeface="Arial" panose="020B0604020202020204" pitchFamily="34" charset="0"/>
              </a:rPr>
              <a:t>.</a:t>
            </a:r>
            <a:endParaRPr lang="fr-FR" sz="1300" dirty="0">
              <a:latin typeface="Arial Narrow" panose="020B0606020202030204" pitchFamily="34" charset="0"/>
              <a:cs typeface="Arial" panose="020B0604020202020204" pitchFamily="34" charset="0"/>
            </a:endParaRPr>
          </a:p>
          <a:p>
            <a:pPr>
              <a:spcBef>
                <a:spcPts val="600"/>
              </a:spcBef>
            </a:pPr>
            <a:r>
              <a:rPr lang="fr-FR" sz="1300" dirty="0" err="1">
                <a:latin typeface="Arial Narrow" panose="020B0606020202030204" pitchFamily="34" charset="0"/>
                <a:cs typeface="Arial" panose="020B0604020202020204" pitchFamily="34" charset="0"/>
              </a:rPr>
              <a:t>Mauz</a:t>
            </a:r>
            <a:r>
              <a:rPr lang="fr-FR" sz="1300" dirty="0">
                <a:latin typeface="Arial Narrow" panose="020B0606020202030204" pitchFamily="34" charset="0"/>
                <a:cs typeface="Arial" panose="020B0604020202020204" pitchFamily="34" charset="0"/>
              </a:rPr>
              <a:t>, </a:t>
            </a:r>
            <a:r>
              <a:rPr lang="fr-FR" sz="1300" dirty="0" smtClean="0">
                <a:latin typeface="Arial Narrow" panose="020B0606020202030204" pitchFamily="34" charset="0"/>
                <a:cs typeface="Arial" panose="020B0604020202020204" pitchFamily="34" charset="0"/>
              </a:rPr>
              <a:t>I. (2009), Introductions, réintroductions: les convergences, par-delà les différences. </a:t>
            </a:r>
            <a:r>
              <a:rPr lang="fr-FR" sz="1300" i="1" dirty="0" smtClean="0">
                <a:latin typeface="Arial Narrow" panose="020B0606020202030204" pitchFamily="34" charset="0"/>
                <a:cs typeface="Arial" panose="020B0604020202020204" pitchFamily="34" charset="0"/>
              </a:rPr>
              <a:t>Nature, Sciences, Société 14</a:t>
            </a:r>
            <a:r>
              <a:rPr lang="fr-FR" sz="1300" dirty="0" smtClean="0">
                <a:latin typeface="Arial Narrow" panose="020B0606020202030204" pitchFamily="34" charset="0"/>
                <a:cs typeface="Arial" panose="020B0604020202020204" pitchFamily="34" charset="0"/>
              </a:rPr>
              <a:t>. S3-S10.</a:t>
            </a:r>
          </a:p>
          <a:p>
            <a:pPr>
              <a:spcBef>
                <a:spcPts val="600"/>
              </a:spcBef>
            </a:pPr>
            <a:r>
              <a:rPr lang="en-GB" sz="1300" dirty="0" err="1" smtClean="0">
                <a:latin typeface="Arial Narrow" panose="020B0606020202030204" pitchFamily="34" charset="0"/>
                <a:cs typeface="Arial" panose="020B0604020202020204" pitchFamily="34" charset="0"/>
              </a:rPr>
              <a:t>Poilane</a:t>
            </a:r>
            <a:r>
              <a:rPr lang="en-GB" sz="1300" dirty="0" smtClean="0">
                <a:latin typeface="Arial Narrow" panose="020B0606020202030204" pitchFamily="34" charset="0"/>
                <a:cs typeface="Arial" panose="020B0604020202020204" pitchFamily="34" charset="0"/>
              </a:rPr>
              <a:t>, p, </a:t>
            </a:r>
            <a:r>
              <a:rPr lang="en-GB" sz="1300" dirty="0">
                <a:latin typeface="Arial Narrow" panose="020B0606020202030204" pitchFamily="34" charset="0"/>
                <a:cs typeface="Arial" panose="020B0604020202020204" pitchFamily="34" charset="0"/>
              </a:rPr>
              <a:t>et Leroy, </a:t>
            </a:r>
            <a:r>
              <a:rPr lang="en-GB" sz="1300" dirty="0" smtClean="0">
                <a:latin typeface="Arial Narrow" panose="020B0606020202030204" pitchFamily="34" charset="0"/>
                <a:cs typeface="Arial" panose="020B0604020202020204" pitchFamily="34" charset="0"/>
              </a:rPr>
              <a:t>C. (2021), </a:t>
            </a:r>
            <a:r>
              <a:rPr lang="fr-FR" sz="1300" dirty="0">
                <a:latin typeface="Arial Narrow" panose="020B0606020202030204" pitchFamily="34" charset="0"/>
                <a:cs typeface="Arial" panose="020B0604020202020204" pitchFamily="34" charset="0"/>
              </a:rPr>
              <a:t>« </a:t>
            </a:r>
            <a:r>
              <a:rPr lang="fr-FR" sz="1300" dirty="0" smtClean="0">
                <a:latin typeface="Arial Narrow" panose="020B0606020202030204" pitchFamily="34" charset="0"/>
                <a:cs typeface="Arial" panose="020B0604020202020204" pitchFamily="34" charset="0"/>
              </a:rPr>
              <a:t>Les forestiers engages pour la biodiversité » </a:t>
            </a:r>
            <a:r>
              <a:rPr lang="fr-FR" sz="1300" dirty="0" err="1" smtClean="0">
                <a:latin typeface="Arial Narrow" panose="020B0606020202030204" pitchFamily="34" charset="0"/>
                <a:cs typeface="Arial" panose="020B0604020202020204" pitchFamily="34" charset="0"/>
              </a:rPr>
              <a:t>Webconference</a:t>
            </a:r>
            <a:r>
              <a:rPr lang="fr-FR" sz="1300" dirty="0" smtClean="0">
                <a:latin typeface="Arial Narrow" panose="020B0606020202030204" pitchFamily="34" charset="0"/>
                <a:cs typeface="Arial" panose="020B0604020202020204" pitchFamily="34" charset="0"/>
              </a:rPr>
              <a:t> 26 janvier 2021, DRAAF-DREAL, Auvergne-</a:t>
            </a:r>
            <a:r>
              <a:rPr lang="fr-FR" sz="1300" dirty="0" err="1" smtClean="0">
                <a:latin typeface="Arial Narrow" panose="020B0606020202030204" pitchFamily="34" charset="0"/>
                <a:cs typeface="Arial" panose="020B0604020202020204" pitchFamily="34" charset="0"/>
              </a:rPr>
              <a:t>Rhone</a:t>
            </a:r>
            <a:r>
              <a:rPr lang="fr-FR" sz="1300" dirty="0" smtClean="0">
                <a:latin typeface="Arial Narrow" panose="020B0606020202030204" pitchFamily="34" charset="0"/>
                <a:cs typeface="Arial" panose="020B0604020202020204" pitchFamily="34" charset="0"/>
              </a:rPr>
              <a:t>-Alpes,</a:t>
            </a:r>
            <a:endParaRPr lang="fr-FR" sz="1300" dirty="0">
              <a:latin typeface="Arial Narrow" panose="020B0606020202030204" pitchFamily="34" charset="0"/>
              <a:cs typeface="Arial" panose="020B0604020202020204" pitchFamily="34" charset="0"/>
            </a:endParaRPr>
          </a:p>
          <a:p>
            <a:pPr>
              <a:spcBef>
                <a:spcPts val="600"/>
              </a:spcBef>
            </a:pPr>
            <a:r>
              <a:rPr lang="en-GB" sz="1300" dirty="0" err="1">
                <a:latin typeface="Arial Narrow" panose="020B0606020202030204" pitchFamily="34" charset="0"/>
                <a:cs typeface="Arial" panose="020B0604020202020204" pitchFamily="34" charset="0"/>
              </a:rPr>
              <a:t>Temkeng</a:t>
            </a:r>
            <a:r>
              <a:rPr lang="en-GB" sz="1300" dirty="0" smtClean="0">
                <a:latin typeface="Arial Narrow" panose="020B0606020202030204" pitchFamily="34" charset="0"/>
                <a:cs typeface="Arial" panose="020B0604020202020204" pitchFamily="34" charset="0"/>
              </a:rPr>
              <a:t>, A.E. (2003), </a:t>
            </a:r>
            <a:r>
              <a:rPr lang="fr-FR" sz="1300" i="1" dirty="0" smtClean="0">
                <a:latin typeface="Arial Narrow" panose="020B0606020202030204" pitchFamily="34" charset="0"/>
                <a:cs typeface="Arial" panose="020B0604020202020204" pitchFamily="34" charset="0"/>
              </a:rPr>
              <a:t>Sémiologie </a:t>
            </a:r>
            <a:r>
              <a:rPr lang="fr-FR" sz="1300" i="1" dirty="0">
                <a:latin typeface="Arial Narrow" panose="020B0606020202030204" pitchFamily="34" charset="0"/>
                <a:cs typeface="Arial" panose="020B0604020202020204" pitchFamily="34" charset="0"/>
              </a:rPr>
              <a:t>de la poésie orale bamiléké : le cas des louanges pour jumeaux chez les </a:t>
            </a:r>
            <a:r>
              <a:rPr lang="fr-FR" sz="1300" i="1" dirty="0" err="1">
                <a:latin typeface="Arial Narrow" panose="020B0606020202030204" pitchFamily="34" charset="0"/>
                <a:cs typeface="Arial" panose="020B0604020202020204" pitchFamily="34" charset="0"/>
              </a:rPr>
              <a:t>Yémba</a:t>
            </a:r>
            <a:r>
              <a:rPr lang="fr-FR" sz="1300" dirty="0">
                <a:latin typeface="Arial Narrow" panose="020B0606020202030204" pitchFamily="34" charset="0"/>
                <a:cs typeface="Arial" panose="020B0604020202020204" pitchFamily="34" charset="0"/>
              </a:rPr>
              <a:t>, Projet de thèse présenté en vue de l’obtention du D.E.A., F.L.S.H., Université de Dschang</a:t>
            </a:r>
            <a:r>
              <a:rPr lang="fr-FR" sz="1300" dirty="0" smtClean="0">
                <a:latin typeface="Arial Narrow" panose="020B0606020202030204" pitchFamily="34" charset="0"/>
                <a:cs typeface="Arial" panose="020B0604020202020204" pitchFamily="34" charset="0"/>
              </a:rPr>
              <a:t>.</a:t>
            </a:r>
            <a:endParaRPr lang="fr-FR" sz="1300" dirty="0">
              <a:latin typeface="Arial Narrow" panose="020B0606020202030204" pitchFamily="34" charset="0"/>
              <a:cs typeface="Arial" panose="020B0604020202020204" pitchFamily="34" charset="0"/>
            </a:endParaRPr>
          </a:p>
          <a:p>
            <a:pPr>
              <a:spcBef>
                <a:spcPts val="600"/>
              </a:spcBef>
            </a:pPr>
            <a:r>
              <a:rPr lang="en-GB" sz="1300" dirty="0" err="1">
                <a:latin typeface="Arial Narrow" panose="020B0606020202030204" pitchFamily="34" charset="0"/>
                <a:cs typeface="Arial" panose="020B0604020202020204" pitchFamily="34" charset="0"/>
              </a:rPr>
              <a:t>Temkeng</a:t>
            </a:r>
            <a:r>
              <a:rPr lang="en-GB" sz="1300" dirty="0">
                <a:latin typeface="Arial Narrow" panose="020B0606020202030204" pitchFamily="34" charset="0"/>
                <a:cs typeface="Arial" panose="020B0604020202020204" pitchFamily="34" charset="0"/>
              </a:rPr>
              <a:t>, </a:t>
            </a:r>
            <a:r>
              <a:rPr lang="en-GB" sz="1300" dirty="0" smtClean="0">
                <a:latin typeface="Arial Narrow" panose="020B0606020202030204" pitchFamily="34" charset="0"/>
                <a:cs typeface="Arial" panose="020B0604020202020204" pitchFamily="34" charset="0"/>
              </a:rPr>
              <a:t>A.E. (2007), </a:t>
            </a:r>
            <a:r>
              <a:rPr lang="en-GB" sz="1300" dirty="0">
                <a:latin typeface="Arial Narrow" panose="020B0606020202030204" pitchFamily="34" charset="0"/>
                <a:cs typeface="Arial" panose="020B0604020202020204" pitchFamily="34" charset="0"/>
              </a:rPr>
              <a:t> </a:t>
            </a:r>
            <a:r>
              <a:rPr lang="en-GB" sz="1300" dirty="0" err="1" smtClean="0">
                <a:latin typeface="Arial Narrow" panose="020B0606020202030204" pitchFamily="34" charset="0"/>
                <a:cs typeface="Arial" panose="020B0604020202020204" pitchFamily="34" charset="0"/>
              </a:rPr>
              <a:t>Compétence</a:t>
            </a:r>
            <a:r>
              <a:rPr lang="en-GB" sz="1300" dirty="0" smtClean="0">
                <a:latin typeface="Arial Narrow" panose="020B0606020202030204" pitchFamily="34" charset="0"/>
                <a:cs typeface="Arial" panose="020B0604020202020204" pitchFamily="34" charset="0"/>
              </a:rPr>
              <a:t> </a:t>
            </a:r>
            <a:r>
              <a:rPr lang="en-GB" sz="1300" dirty="0" err="1" smtClean="0">
                <a:latin typeface="Arial Narrow" panose="020B0606020202030204" pitchFamily="34" charset="0"/>
                <a:cs typeface="Arial" panose="020B0604020202020204" pitchFamily="34" charset="0"/>
              </a:rPr>
              <a:t>interculturelle</a:t>
            </a:r>
            <a:r>
              <a:rPr lang="en-GB" sz="1300" dirty="0" smtClean="0">
                <a:latin typeface="Arial Narrow" panose="020B0606020202030204" pitchFamily="34" charset="0"/>
                <a:cs typeface="Arial" panose="020B0604020202020204" pitchFamily="34" charset="0"/>
              </a:rPr>
              <a:t> et </a:t>
            </a:r>
            <a:r>
              <a:rPr lang="en-GB" sz="1300" dirty="0" err="1" smtClean="0">
                <a:latin typeface="Arial Narrow" panose="020B0606020202030204" pitchFamily="34" charset="0"/>
                <a:cs typeface="Arial" panose="020B0604020202020204" pitchFamily="34" charset="0"/>
              </a:rPr>
              <a:t>efficacité</a:t>
            </a:r>
            <a:r>
              <a:rPr lang="en-GB" sz="1300" dirty="0" smtClean="0">
                <a:latin typeface="Arial Narrow" panose="020B0606020202030204" pitchFamily="34" charset="0"/>
                <a:cs typeface="Arial" panose="020B0604020202020204" pitchFamily="34" charset="0"/>
              </a:rPr>
              <a:t> de </a:t>
            </a:r>
            <a:r>
              <a:rPr lang="en-GB" sz="1300" dirty="0" err="1" smtClean="0">
                <a:latin typeface="Arial Narrow" panose="020B0606020202030204" pitchFamily="34" charset="0"/>
                <a:cs typeface="Arial" panose="020B0604020202020204" pitchFamily="34" charset="0"/>
              </a:rPr>
              <a:t>l’action</a:t>
            </a:r>
            <a:r>
              <a:rPr lang="en-GB" sz="1300" dirty="0" smtClean="0">
                <a:latin typeface="Arial Narrow" panose="020B0606020202030204" pitchFamily="34" charset="0"/>
                <a:cs typeface="Arial" panose="020B0604020202020204" pitchFamily="34" charset="0"/>
              </a:rPr>
              <a:t> </a:t>
            </a:r>
            <a:r>
              <a:rPr lang="en-GB" sz="1300" dirty="0" err="1" smtClean="0">
                <a:latin typeface="Arial Narrow" panose="020B0606020202030204" pitchFamily="34" charset="0"/>
                <a:cs typeface="Arial" panose="020B0604020202020204" pitchFamily="34" charset="0"/>
              </a:rPr>
              <a:t>didactique</a:t>
            </a:r>
            <a:r>
              <a:rPr lang="en-GB" sz="1300" dirty="0" smtClean="0">
                <a:latin typeface="Arial Narrow" panose="020B0606020202030204" pitchFamily="34" charset="0"/>
                <a:cs typeface="Arial" panose="020B0604020202020204" pitchFamily="34" charset="0"/>
              </a:rPr>
              <a:t> en classes de langue, Memoire de DEA, </a:t>
            </a:r>
            <a:r>
              <a:rPr lang="en-GB" sz="1300" dirty="0" err="1" smtClean="0">
                <a:latin typeface="Arial Narrow" panose="020B0606020202030204" pitchFamily="34" charset="0"/>
                <a:cs typeface="Arial" panose="020B0604020202020204" pitchFamily="34" charset="0"/>
              </a:rPr>
              <a:t>Chaire</a:t>
            </a:r>
            <a:r>
              <a:rPr lang="en-GB" sz="1300" dirty="0" smtClean="0">
                <a:latin typeface="Arial Narrow" panose="020B0606020202030204" pitchFamily="34" charset="0"/>
                <a:cs typeface="Arial" panose="020B0604020202020204" pitchFamily="34" charset="0"/>
              </a:rPr>
              <a:t> UNESCO pour les sciences de </a:t>
            </a:r>
            <a:r>
              <a:rPr lang="en-GB" sz="1300" dirty="0" err="1" smtClean="0">
                <a:latin typeface="Arial Narrow" panose="020B0606020202030204" pitchFamily="34" charset="0"/>
                <a:cs typeface="Arial" panose="020B0604020202020204" pitchFamily="34" charset="0"/>
              </a:rPr>
              <a:t>l’education</a:t>
            </a:r>
            <a:r>
              <a:rPr lang="en-GB" sz="1300" dirty="0" smtClean="0">
                <a:latin typeface="Arial Narrow" panose="020B0606020202030204" pitchFamily="34" charset="0"/>
                <a:cs typeface="Arial" panose="020B0604020202020204" pitchFamily="34" charset="0"/>
              </a:rPr>
              <a:t>, </a:t>
            </a:r>
            <a:r>
              <a:rPr lang="en-GB" sz="1300" dirty="0" err="1" smtClean="0">
                <a:latin typeface="Arial Narrow" panose="020B0606020202030204" pitchFamily="34" charset="0"/>
                <a:cs typeface="Arial" panose="020B0604020202020204" pitchFamily="34" charset="0"/>
              </a:rPr>
              <a:t>Université</a:t>
            </a:r>
            <a:r>
              <a:rPr lang="en-GB" sz="1300" dirty="0" smtClean="0">
                <a:latin typeface="Arial Narrow" panose="020B0606020202030204" pitchFamily="34" charset="0"/>
                <a:cs typeface="Arial" panose="020B0604020202020204" pitchFamily="34" charset="0"/>
              </a:rPr>
              <a:t> </a:t>
            </a:r>
            <a:r>
              <a:rPr lang="en-GB" sz="1300" dirty="0" err="1" smtClean="0">
                <a:latin typeface="Arial Narrow" panose="020B0606020202030204" pitchFamily="34" charset="0"/>
                <a:cs typeface="Arial" panose="020B0604020202020204" pitchFamily="34" charset="0"/>
              </a:rPr>
              <a:t>Marien</a:t>
            </a:r>
            <a:r>
              <a:rPr lang="en-GB" sz="1300" dirty="0" smtClean="0">
                <a:latin typeface="Arial Narrow" panose="020B0606020202030204" pitchFamily="34" charset="0"/>
                <a:cs typeface="Arial" panose="020B0604020202020204" pitchFamily="34" charset="0"/>
              </a:rPr>
              <a:t> </a:t>
            </a:r>
            <a:r>
              <a:rPr lang="en-GB" sz="1300" dirty="0" err="1" smtClean="0">
                <a:latin typeface="Arial Narrow" panose="020B0606020202030204" pitchFamily="34" charset="0"/>
                <a:cs typeface="Arial" panose="020B0604020202020204" pitchFamily="34" charset="0"/>
              </a:rPr>
              <a:t>Ngouabi</a:t>
            </a:r>
            <a:r>
              <a:rPr lang="en-GB" sz="1300" dirty="0" smtClean="0">
                <a:latin typeface="Arial Narrow" panose="020B0606020202030204" pitchFamily="34" charset="0"/>
                <a:cs typeface="Arial" panose="020B0604020202020204" pitchFamily="34" charset="0"/>
              </a:rPr>
              <a:t>, Congo, </a:t>
            </a:r>
            <a:r>
              <a:rPr lang="en-GB" sz="1300" dirty="0" err="1" smtClean="0">
                <a:latin typeface="Arial Narrow" panose="020B0606020202030204" pitchFamily="34" charset="0"/>
                <a:cs typeface="Arial" panose="020B0604020202020204" pitchFamily="34" charset="0"/>
              </a:rPr>
              <a:t>Antenne</a:t>
            </a:r>
            <a:r>
              <a:rPr lang="en-GB" sz="1300" dirty="0" smtClean="0">
                <a:latin typeface="Arial Narrow" panose="020B0606020202030204" pitchFamily="34" charset="0"/>
                <a:cs typeface="Arial" panose="020B0604020202020204" pitchFamily="34" charset="0"/>
              </a:rPr>
              <a:t> de Yaoundé-Cameroun,  </a:t>
            </a:r>
            <a:endParaRPr lang="fr-FR" sz="1300" dirty="0">
              <a:latin typeface="Arial Narrow" panose="020B0606020202030204" pitchFamily="34" charset="0"/>
              <a:cs typeface="Arial" panose="020B0604020202020204" pitchFamily="34" charset="0"/>
            </a:endParaRPr>
          </a:p>
          <a:p>
            <a:pPr>
              <a:spcBef>
                <a:spcPts val="600"/>
              </a:spcBef>
            </a:pPr>
            <a:r>
              <a:rPr lang="en-GB" sz="1300" dirty="0" err="1">
                <a:latin typeface="Arial Narrow" panose="020B0606020202030204" pitchFamily="34" charset="0"/>
                <a:cs typeface="Arial" panose="020B0604020202020204" pitchFamily="34" charset="0"/>
              </a:rPr>
              <a:t>Temkeng</a:t>
            </a:r>
            <a:r>
              <a:rPr lang="en-GB" sz="1300" dirty="0" smtClean="0">
                <a:latin typeface="Arial Narrow" panose="020B0606020202030204" pitchFamily="34" charset="0"/>
                <a:cs typeface="Arial" panose="020B0604020202020204" pitchFamily="34" charset="0"/>
              </a:rPr>
              <a:t>, A.E., (2019)</a:t>
            </a:r>
            <a:r>
              <a:rPr lang="en-GB" sz="1300" dirty="0">
                <a:latin typeface="Arial Narrow" panose="020B0606020202030204" pitchFamily="34" charset="0"/>
                <a:cs typeface="Arial" panose="020B0604020202020204" pitchFamily="34" charset="0"/>
              </a:rPr>
              <a:t> ; </a:t>
            </a:r>
            <a:r>
              <a:rPr lang="fr-FR" sz="1300" dirty="0">
                <a:latin typeface="Arial Narrow" panose="020B0606020202030204" pitchFamily="34" charset="0"/>
                <a:cs typeface="Arial" panose="020B0604020202020204" pitchFamily="34" charset="0"/>
              </a:rPr>
              <a:t>Biodiversité emblématique et sauvegarde du patrimoine communautaire au Cameroun. De la convergence de l’</a:t>
            </a:r>
            <a:r>
              <a:rPr lang="fr-FR" sz="1300" dirty="0" err="1">
                <a:latin typeface="Arial Narrow" panose="020B0606020202030204" pitchFamily="34" charset="0"/>
                <a:cs typeface="Arial" panose="020B0604020202020204" pitchFamily="34" charset="0"/>
              </a:rPr>
              <a:t>apprenance</a:t>
            </a:r>
            <a:r>
              <a:rPr lang="fr-FR" sz="1300" dirty="0">
                <a:latin typeface="Arial Narrow" panose="020B0606020202030204" pitchFamily="34" charset="0"/>
                <a:cs typeface="Arial" panose="020B0604020202020204" pitchFamily="34" charset="0"/>
              </a:rPr>
              <a:t> culturelle mystico-religieuse et de l’</a:t>
            </a:r>
            <a:r>
              <a:rPr lang="fr-FR" sz="1300" dirty="0" err="1">
                <a:latin typeface="Arial Narrow" panose="020B0606020202030204" pitchFamily="34" charset="0"/>
                <a:cs typeface="Arial" panose="020B0604020202020204" pitchFamily="34" charset="0"/>
              </a:rPr>
              <a:t>apprenance</a:t>
            </a:r>
            <a:r>
              <a:rPr lang="fr-FR" sz="1300" dirty="0">
                <a:latin typeface="Arial Narrow" panose="020B0606020202030204" pitchFamily="34" charset="0"/>
                <a:cs typeface="Arial" panose="020B0604020202020204" pitchFamily="34" charset="0"/>
              </a:rPr>
              <a:t> scientifique vers l’éducation au développement </a:t>
            </a:r>
            <a:r>
              <a:rPr lang="fr-FR" sz="1300" dirty="0" smtClean="0">
                <a:latin typeface="Arial Narrow" panose="020B0606020202030204" pitchFamily="34" charset="0"/>
                <a:cs typeface="Arial" panose="020B0604020202020204" pitchFamily="34" charset="0"/>
              </a:rPr>
              <a:t>durable, </a:t>
            </a:r>
            <a:r>
              <a:rPr lang="fr-FR" sz="1300" dirty="0" err="1" smtClean="0">
                <a:latin typeface="Arial Narrow" panose="020B0606020202030204" pitchFamily="34" charset="0"/>
                <a:cs typeface="Arial" panose="020B0604020202020204" pitchFamily="34" charset="0"/>
              </a:rPr>
              <a:t>ReUniFEDD</a:t>
            </a:r>
            <a:r>
              <a:rPr lang="fr-FR" sz="1300" dirty="0" smtClean="0">
                <a:latin typeface="Arial Narrow" panose="020B0606020202030204" pitchFamily="34" charset="0"/>
                <a:cs typeface="Arial" panose="020B0604020202020204" pitchFamily="34" charset="0"/>
              </a:rPr>
              <a:t>-FECODD/AIEIMS-2D.</a:t>
            </a:r>
            <a:endParaRPr lang="fr-FR" sz="1300" dirty="0">
              <a:latin typeface="Arial Narrow" panose="020B0606020202030204" pitchFamily="34" charset="0"/>
              <a:cs typeface="Arial" panose="020B0604020202020204" pitchFamily="34" charset="0"/>
            </a:endParaRPr>
          </a:p>
          <a:p>
            <a:pPr>
              <a:spcBef>
                <a:spcPts val="600"/>
              </a:spcBef>
            </a:pPr>
            <a:r>
              <a:rPr lang="en-GB" sz="1300" dirty="0">
                <a:latin typeface="Arial Narrow" panose="020B0606020202030204" pitchFamily="34" charset="0"/>
                <a:cs typeface="Arial" panose="020B0604020202020204" pitchFamily="34" charset="0"/>
              </a:rPr>
              <a:t>Triplet, </a:t>
            </a:r>
            <a:r>
              <a:rPr lang="en-GB" sz="1300" dirty="0" smtClean="0">
                <a:latin typeface="Arial Narrow" panose="020B0606020202030204" pitchFamily="34" charset="0"/>
                <a:cs typeface="Arial" panose="020B0604020202020204" pitchFamily="34" charset="0"/>
              </a:rPr>
              <a:t>P, (2015). </a:t>
            </a:r>
            <a:r>
              <a:rPr lang="fr-FR" sz="1300" dirty="0">
                <a:latin typeface="Arial Narrow" panose="020B0606020202030204" pitchFamily="34" charset="0"/>
                <a:cs typeface="Arial" panose="020B0604020202020204" pitchFamily="34" charset="0"/>
              </a:rPr>
              <a:t>Manuel de gestion des aires protégées d’Afrique </a:t>
            </a:r>
            <a:r>
              <a:rPr lang="fr-FR" sz="1300" dirty="0" smtClean="0">
                <a:latin typeface="Arial Narrow" panose="020B0606020202030204" pitchFamily="34" charset="0"/>
                <a:cs typeface="Arial" panose="020B0604020202020204" pitchFamily="34" charset="0"/>
              </a:rPr>
              <a:t>francophone. </a:t>
            </a:r>
            <a:r>
              <a:rPr lang="en-US" sz="1300" dirty="0" err="1">
                <a:latin typeface="Arial Narrow" panose="020B0606020202030204" pitchFamily="34" charset="0"/>
                <a:cs typeface="Arial" panose="020B0604020202020204" pitchFamily="34" charset="0"/>
              </a:rPr>
              <a:t>Awely</a:t>
            </a:r>
            <a:r>
              <a:rPr lang="en-US" sz="1300" dirty="0">
                <a:latin typeface="Arial Narrow" panose="020B0606020202030204" pitchFamily="34" charset="0"/>
                <a:cs typeface="Arial" panose="020B0604020202020204" pitchFamily="34" charset="0"/>
              </a:rPr>
              <a:t>, Paris, pp.1215, 2009. </a:t>
            </a:r>
            <a:r>
              <a:rPr lang="fr-FR" sz="1300" dirty="0" smtClean="0">
                <a:latin typeface="Arial Narrow" panose="020B0606020202030204" pitchFamily="34" charset="0"/>
                <a:cs typeface="Arial" panose="020B0604020202020204" pitchFamily="34" charset="0"/>
              </a:rPr>
              <a:t>Archives-ouvertes.fr,</a:t>
            </a:r>
            <a:endParaRPr lang="fr-FR" sz="1300" dirty="0">
              <a:latin typeface="Arial Narrow" panose="020B0606020202030204" pitchFamily="34" charset="0"/>
              <a:cs typeface="Arial" panose="020B0604020202020204" pitchFamily="34" charset="0"/>
            </a:endParaRPr>
          </a:p>
          <a:p>
            <a:pPr>
              <a:spcBef>
                <a:spcPts val="600"/>
              </a:spcBef>
            </a:pPr>
            <a:r>
              <a:rPr lang="fr-FR" sz="1300" dirty="0">
                <a:latin typeface="Arial Narrow" panose="020B0606020202030204" pitchFamily="34" charset="0"/>
                <a:cs typeface="Arial" panose="020B0604020202020204" pitchFamily="34" charset="0"/>
              </a:rPr>
              <a:t>UNESCO, </a:t>
            </a:r>
            <a:r>
              <a:rPr lang="fr-FR" sz="1300" dirty="0" smtClean="0">
                <a:latin typeface="Arial Narrow" panose="020B0606020202030204" pitchFamily="34" charset="0"/>
                <a:cs typeface="Arial" panose="020B0604020202020204" pitchFamily="34" charset="0"/>
              </a:rPr>
              <a:t>(2005)</a:t>
            </a:r>
            <a:r>
              <a:rPr lang="fr-FR" sz="1300" dirty="0">
                <a:latin typeface="Arial Narrow" panose="020B0606020202030204" pitchFamily="34" charset="0"/>
                <a:cs typeface="Arial" panose="020B0604020202020204" pitchFamily="34" charset="0"/>
              </a:rPr>
              <a:t> </a:t>
            </a:r>
            <a:r>
              <a:rPr lang="fr-FR" sz="1300" i="1" dirty="0">
                <a:latin typeface="Arial Narrow" panose="020B0606020202030204" pitchFamily="34" charset="0"/>
                <a:cs typeface="Arial" panose="020B0604020202020204" pitchFamily="34" charset="0"/>
              </a:rPr>
              <a:t>; </a:t>
            </a:r>
            <a:r>
              <a:rPr lang="fr-FR" sz="1300" i="1" dirty="0" smtClean="0">
                <a:latin typeface="Arial Narrow" panose="020B0606020202030204" pitchFamily="34" charset="0"/>
                <a:cs typeface="Arial" panose="020B0604020202020204" pitchFamily="34" charset="0"/>
              </a:rPr>
              <a:t>Les principes directeurs de l’UNESCO pour l’éducation interculturelle</a:t>
            </a:r>
            <a:r>
              <a:rPr lang="fr-FR" sz="1300" dirty="0" smtClean="0">
                <a:latin typeface="Arial Narrow" panose="020B0606020202030204" pitchFamily="34" charset="0"/>
                <a:cs typeface="Arial" panose="020B0604020202020204" pitchFamily="34" charset="0"/>
              </a:rPr>
              <a:t>. Unesco. Section Education pour la paix et les droits de l’homme, </a:t>
            </a:r>
          </a:p>
          <a:p>
            <a:pPr>
              <a:spcBef>
                <a:spcPts val="600"/>
              </a:spcBef>
            </a:pPr>
            <a:r>
              <a:rPr lang="fr-FR" sz="1300" dirty="0">
                <a:latin typeface="Arial Narrow" panose="020B0606020202030204" pitchFamily="34" charset="0"/>
                <a:cs typeface="Arial" panose="020B0604020202020204" pitchFamily="34" charset="0"/>
              </a:rPr>
              <a:t>https://www.google.com/search</a:t>
            </a:r>
          </a:p>
          <a:p>
            <a:pPr>
              <a:spcBef>
                <a:spcPts val="600"/>
              </a:spcBef>
            </a:pPr>
            <a:endParaRPr lang="fr-FR" sz="1300" dirty="0">
              <a:latin typeface="Arial Narrow" panose="020B0606020202030204" pitchFamily="34" charset="0"/>
            </a:endParaRPr>
          </a:p>
        </p:txBody>
      </p:sp>
    </p:spTree>
    <p:extLst>
      <p:ext uri="{BB962C8B-B14F-4D97-AF65-F5344CB8AC3E}">
        <p14:creationId xmlns:p14="http://schemas.microsoft.com/office/powerpoint/2010/main" val="221853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339" y="365126"/>
            <a:ext cx="11101588" cy="806852"/>
          </a:xfrm>
        </p:spPr>
        <p:txBody>
          <a:bodyPr>
            <a:normAutofit/>
          </a:bodyPr>
          <a:lstStyle/>
          <a:p>
            <a:r>
              <a:rPr lang="fr-FR" b="1" dirty="0" smtClean="0">
                <a:latin typeface="Arial" panose="020B0604020202020204" pitchFamily="34" charset="0"/>
                <a:cs typeface="Arial" panose="020B0604020202020204" pitchFamily="34" charset="0"/>
              </a:rPr>
              <a:t> </a:t>
            </a:r>
            <a:r>
              <a:rPr lang="fr-FR" sz="2800" b="1" dirty="0" smtClean="0">
                <a:latin typeface="Arial" panose="020B0604020202020204" pitchFamily="34" charset="0"/>
                <a:cs typeface="Arial" panose="020B0604020202020204" pitchFamily="34" charset="0"/>
              </a:rPr>
              <a:t>La biodiversité emblématique et ses apparentes contradictions </a:t>
            </a:r>
            <a:endParaRPr lang="fr-FR" sz="2800" dirty="0"/>
          </a:p>
        </p:txBody>
      </p:sp>
      <p:sp>
        <p:nvSpPr>
          <p:cNvPr id="3" name="Espace réservé du contenu 2"/>
          <p:cNvSpPr>
            <a:spLocks noGrp="1"/>
          </p:cNvSpPr>
          <p:nvPr>
            <p:ph idx="1"/>
          </p:nvPr>
        </p:nvSpPr>
        <p:spPr>
          <a:xfrm>
            <a:off x="850006" y="1171978"/>
            <a:ext cx="10503794" cy="5004985"/>
          </a:xfrm>
        </p:spPr>
        <p:txBody>
          <a:bodyPr>
            <a:normAutofit/>
          </a:bodyPr>
          <a:lstStyle/>
          <a:p>
            <a:pPr algn="just"/>
            <a:r>
              <a:rPr lang="fr-FR" dirty="0"/>
              <a:t>"la variabilité entre les organismes vivants de toute origine… et les complexités écologiques dont elles font partie, y compris la diversité </a:t>
            </a:r>
            <a:r>
              <a:rPr lang="fr-FR" dirty="0" err="1"/>
              <a:t>intraspécifique</a:t>
            </a:r>
            <a:r>
              <a:rPr lang="fr-FR" dirty="0"/>
              <a:t>, entre les espèces et les écosystèmes"</a:t>
            </a:r>
          </a:p>
          <a:p>
            <a:pPr algn="just"/>
            <a:r>
              <a:rPr lang="fr-FR" dirty="0"/>
              <a:t>(Convention on </a:t>
            </a:r>
            <a:r>
              <a:rPr lang="fr-FR" dirty="0" err="1"/>
              <a:t>Biological</a:t>
            </a:r>
            <a:r>
              <a:rPr lang="fr-FR" dirty="0"/>
              <a:t> </a:t>
            </a:r>
            <a:r>
              <a:rPr lang="fr-FR" dirty="0" err="1"/>
              <a:t>Diversity</a:t>
            </a:r>
            <a:r>
              <a:rPr lang="fr-FR" dirty="0"/>
              <a:t>, Article 2).</a:t>
            </a:r>
          </a:p>
          <a:p>
            <a:pPr algn="just"/>
            <a:r>
              <a:rPr lang="fr-FR" dirty="0"/>
              <a:t>Biodiversité (= diversité de la vie)</a:t>
            </a:r>
          </a:p>
          <a:p>
            <a:r>
              <a:rPr lang="fr-FR" b="1" dirty="0"/>
              <a:t> </a:t>
            </a:r>
            <a:r>
              <a:rPr lang="fr-FR" b="1" dirty="0">
                <a:solidFill>
                  <a:srgbClr val="00B050"/>
                </a:solidFill>
              </a:rPr>
              <a:t>… c’est la richesse et la beauté de la vie sur </a:t>
            </a:r>
            <a:r>
              <a:rPr lang="fr-FR" b="1" dirty="0" smtClean="0">
                <a:solidFill>
                  <a:srgbClr val="00B050"/>
                </a:solidFill>
              </a:rPr>
              <a:t>terre</a:t>
            </a:r>
            <a:r>
              <a:rPr lang="fr-FR" b="1" dirty="0">
                <a:solidFill>
                  <a:srgbClr val="00B050"/>
                </a:solidFill>
              </a:rPr>
              <a:t/>
            </a:r>
            <a:br>
              <a:rPr lang="fr-FR" b="1" dirty="0">
                <a:solidFill>
                  <a:srgbClr val="00B050"/>
                </a:solidFill>
              </a:rPr>
            </a:br>
            <a:r>
              <a:rPr lang="fr-FR" b="1" dirty="0">
                <a:solidFill>
                  <a:srgbClr val="00B050"/>
                </a:solidFill>
              </a:rPr>
              <a:t> … c’est la diversité de toute forme de vie sur terre</a:t>
            </a:r>
            <a:br>
              <a:rPr lang="fr-FR" b="1" dirty="0">
                <a:solidFill>
                  <a:srgbClr val="00B050"/>
                </a:solidFill>
              </a:rPr>
            </a:br>
            <a:r>
              <a:rPr lang="fr-FR" b="1" dirty="0">
                <a:solidFill>
                  <a:srgbClr val="00B050"/>
                </a:solidFill>
              </a:rPr>
              <a:t> </a:t>
            </a:r>
            <a:r>
              <a:rPr lang="fr-FR" b="1" dirty="0" smtClean="0">
                <a:solidFill>
                  <a:srgbClr val="00B050"/>
                </a:solidFill>
              </a:rPr>
              <a:t>… c’est </a:t>
            </a:r>
            <a:r>
              <a:rPr lang="fr-FR" b="1" dirty="0">
                <a:solidFill>
                  <a:srgbClr val="00B050"/>
                </a:solidFill>
              </a:rPr>
              <a:t>une infinité de formes d'organismes</a:t>
            </a:r>
            <a:r>
              <a:rPr lang="fr-FR" dirty="0"/>
              <a:t> ...</a:t>
            </a:r>
            <a:r>
              <a:rPr lang="fr-FR" b="1" dirty="0"/>
              <a:t/>
            </a:r>
            <a:br>
              <a:rPr lang="fr-FR" b="1" dirty="0"/>
            </a:br>
            <a:r>
              <a:rPr lang="fr-FR" dirty="0" smtClean="0"/>
              <a:t>La biodiversité, contraction de « diversité biologique », désigne la diversité du monde vivant</a:t>
            </a:r>
            <a:endParaRPr lang="fr-FR" b="1" dirty="0"/>
          </a:p>
          <a:p>
            <a:r>
              <a:rPr lang="fr-FR" b="1" dirty="0"/>
              <a:t> … est indispensable au développement durable</a:t>
            </a:r>
          </a:p>
          <a:p>
            <a:endParaRPr lang="fr-FR" dirty="0"/>
          </a:p>
        </p:txBody>
      </p:sp>
    </p:spTree>
    <p:extLst>
      <p:ext uri="{BB962C8B-B14F-4D97-AF65-F5344CB8AC3E}">
        <p14:creationId xmlns:p14="http://schemas.microsoft.com/office/powerpoint/2010/main" val="224251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67626"/>
          </a:xfrm>
        </p:spPr>
        <p:txBody>
          <a:bodyPr>
            <a:noAutofit/>
          </a:bodyPr>
          <a:lstStyle/>
          <a:p>
            <a:pPr algn="just"/>
            <a:r>
              <a:rPr lang="fr-FR" sz="2000" dirty="0" smtClean="0">
                <a:latin typeface="Verdana" panose="020B0604030504040204" pitchFamily="34" charset="0"/>
                <a:ea typeface="Verdana" panose="020B0604030504040204" pitchFamily="34" charset="0"/>
              </a:rPr>
              <a:t>L’apparition du mot « biodiversité » = prise de conscience des menaces de disparition d’espèces liées à la modification et à la fragilisation de leurs milieux de vie. </a:t>
            </a:r>
            <a:r>
              <a:rPr lang="fr-FR" sz="2000" dirty="0" smtClean="0">
                <a:solidFill>
                  <a:srgbClr val="C00000"/>
                </a:solidFill>
              </a:rPr>
              <a:t>L'ONU a déclaré 2010, année internationale de la biodiversité.</a:t>
            </a:r>
            <a:endParaRPr lang="fr-FR" sz="2000" dirty="0">
              <a:solidFill>
                <a:srgbClr val="C00000"/>
              </a:solidFill>
            </a:endParaRPr>
          </a:p>
        </p:txBody>
      </p:sp>
      <p:sp>
        <p:nvSpPr>
          <p:cNvPr id="3" name="Espace réservé du contenu 2"/>
          <p:cNvSpPr>
            <a:spLocks noGrp="1"/>
          </p:cNvSpPr>
          <p:nvPr>
            <p:ph idx="1"/>
          </p:nvPr>
        </p:nvSpPr>
        <p:spPr>
          <a:xfrm>
            <a:off x="838200" y="1232752"/>
            <a:ext cx="10515600" cy="4944211"/>
          </a:xfrm>
        </p:spPr>
        <p:txBody>
          <a:bodyPr/>
          <a:lstStyle/>
          <a:p>
            <a:pPr algn="ctr"/>
            <a:r>
              <a:rPr lang="fr-FR" b="1" dirty="0" smtClean="0">
                <a:solidFill>
                  <a:srgbClr val="00B050"/>
                </a:solidFill>
              </a:rPr>
              <a:t>Trois niveaux de diversité biologique</a:t>
            </a:r>
          </a:p>
          <a:p>
            <a:pPr marL="0" indent="0">
              <a:buNone/>
            </a:pPr>
            <a:endParaRPr lang="fr-FR" b="1" dirty="0" smtClean="0">
              <a:solidFill>
                <a:srgbClr val="00B050"/>
              </a:solidFill>
            </a:endParaRPr>
          </a:p>
        </p:txBody>
      </p:sp>
      <p:pic>
        <p:nvPicPr>
          <p:cNvPr id="4" name="Image 3"/>
          <p:cNvPicPr>
            <a:picLocks noChangeAspect="1"/>
          </p:cNvPicPr>
          <p:nvPr/>
        </p:nvPicPr>
        <p:blipFill>
          <a:blip r:embed="rId2"/>
          <a:stretch>
            <a:fillRect/>
          </a:stretch>
        </p:blipFill>
        <p:spPr>
          <a:xfrm>
            <a:off x="838200" y="1661376"/>
            <a:ext cx="10515600" cy="5304820"/>
          </a:xfrm>
          <a:prstGeom prst="rect">
            <a:avLst/>
          </a:prstGeom>
        </p:spPr>
      </p:pic>
    </p:spTree>
    <p:extLst>
      <p:ext uri="{BB962C8B-B14F-4D97-AF65-F5344CB8AC3E}">
        <p14:creationId xmlns:p14="http://schemas.microsoft.com/office/powerpoint/2010/main" val="3349155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93914"/>
            <a:ext cx="10515600" cy="1888678"/>
          </a:xfrm>
        </p:spPr>
        <p:txBody>
          <a:bodyPr>
            <a:normAutofit/>
          </a:bodyPr>
          <a:lstStyle/>
          <a:p>
            <a:r>
              <a:rPr lang="fr-FR" sz="2400" b="1" dirty="0" smtClean="0">
                <a:solidFill>
                  <a:srgbClr val="C00000"/>
                </a:solidFill>
                <a:latin typeface="Arial" panose="020B0604020202020204" pitchFamily="34" charset="0"/>
                <a:cs typeface="Arial" panose="020B0604020202020204" pitchFamily="34" charset="0"/>
              </a:rPr>
              <a:t>* Un écosystème </a:t>
            </a:r>
            <a:r>
              <a:rPr lang="fr-FR" sz="2400" b="1" dirty="0" smtClean="0"/>
              <a:t/>
            </a:r>
            <a:br>
              <a:rPr lang="fr-FR" sz="2400" b="1" dirty="0" smtClean="0"/>
            </a:br>
            <a:r>
              <a:rPr lang="fr-FR" sz="2400" dirty="0" smtClean="0">
                <a:latin typeface="Arial" panose="020B0604020202020204" pitchFamily="34" charset="0"/>
                <a:cs typeface="Arial" panose="020B0604020202020204" pitchFamily="34" charset="0"/>
              </a:rPr>
              <a:t>Un écosystème peut se limiter à un </a:t>
            </a:r>
            <a:r>
              <a:rPr lang="fr-FR" sz="2400" u="sng" dirty="0" smtClean="0">
                <a:latin typeface="Arial" panose="020B0604020202020204" pitchFamily="34" charset="0"/>
                <a:cs typeface="Arial" panose="020B0604020202020204" pitchFamily="34" charset="0"/>
              </a:rPr>
              <a:t>espace réduit </a:t>
            </a:r>
            <a:r>
              <a:rPr lang="fr-FR" sz="2400" dirty="0" smtClean="0">
                <a:latin typeface="Arial" panose="020B0604020202020204" pitchFamily="34" charset="0"/>
                <a:cs typeface="Arial" panose="020B0604020202020204" pitchFamily="34" charset="0"/>
              </a:rPr>
              <a:t>ou s'étendre à toute la Terre. Un écosystème peut être </a:t>
            </a:r>
            <a:r>
              <a:rPr lang="fr-FR" sz="2400" u="sng" dirty="0" smtClean="0">
                <a:latin typeface="Arial" panose="020B0604020202020204" pitchFamily="34" charset="0"/>
                <a:cs typeface="Arial" panose="020B0604020202020204" pitchFamily="34" charset="0"/>
              </a:rPr>
              <a:t>naturel</a:t>
            </a:r>
            <a:r>
              <a:rPr lang="fr-FR" sz="2400" dirty="0" smtClean="0">
                <a:latin typeface="Arial" panose="020B0604020202020204" pitchFamily="34" charset="0"/>
                <a:cs typeface="Arial" panose="020B0604020202020204" pitchFamily="34" charset="0"/>
              </a:rPr>
              <a:t> (ex : la forêt) ou </a:t>
            </a:r>
            <a:r>
              <a:rPr lang="fr-FR" sz="2400" u="sng" dirty="0" smtClean="0">
                <a:latin typeface="Arial" panose="020B0604020202020204" pitchFamily="34" charset="0"/>
                <a:cs typeface="Arial" panose="020B0604020202020204" pitchFamily="34" charset="0"/>
              </a:rPr>
              <a:t>géré par l'Homme</a:t>
            </a:r>
            <a:br>
              <a:rPr lang="fr-FR" sz="2400" u="sng" dirty="0" smtClean="0">
                <a:latin typeface="Arial" panose="020B0604020202020204" pitchFamily="34" charset="0"/>
                <a:cs typeface="Arial" panose="020B0604020202020204" pitchFamily="34" charset="0"/>
              </a:rPr>
            </a:br>
            <a:r>
              <a:rPr lang="fr-FR" sz="2400" dirty="0" smtClean="0">
                <a:latin typeface="Arial" panose="020B0604020202020204" pitchFamily="34" charset="0"/>
                <a:cs typeface="Arial" panose="020B0604020202020204" pitchFamily="34" charset="0"/>
              </a:rPr>
              <a:t>(ex : un champ cultivé). </a:t>
            </a:r>
            <a:br>
              <a:rPr lang="fr-FR" sz="2400" dirty="0" smtClean="0">
                <a:latin typeface="Arial" panose="020B0604020202020204" pitchFamily="34" charset="0"/>
                <a:cs typeface="Arial" panose="020B0604020202020204" pitchFamily="34" charset="0"/>
              </a:rPr>
            </a:br>
            <a:r>
              <a:rPr lang="fr-FR" sz="2400" dirty="0" smtClean="0">
                <a:latin typeface="Arial" panose="020B0604020202020204" pitchFamily="34" charset="0"/>
                <a:cs typeface="Arial" panose="020B0604020202020204" pitchFamily="34" charset="0"/>
              </a:rPr>
              <a:t>On peut rencontrer des écosystèmes emboîtés.</a:t>
            </a:r>
            <a:endParaRPr lang="fr-FR"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2472744"/>
            <a:ext cx="10515600" cy="3704219"/>
          </a:xfrm>
        </p:spPr>
        <p:txBody>
          <a:bodyPr>
            <a:normAutofit fontScale="92500" lnSpcReduction="20000"/>
          </a:bodyPr>
          <a:lstStyle/>
          <a:p>
            <a:r>
              <a:rPr lang="fr-FR" b="1" dirty="0" smtClean="0">
                <a:solidFill>
                  <a:srgbClr val="C00000"/>
                </a:solidFill>
              </a:rPr>
              <a:t>Les espèces </a:t>
            </a:r>
          </a:p>
          <a:p>
            <a:pPr algn="just"/>
            <a:r>
              <a:rPr lang="fr-FR" dirty="0" smtClean="0"/>
              <a:t>Une espèce rassemble sous un même nom des êtres vivants qui se ressemblent et peuvent avoir ensemble une descendance fertile </a:t>
            </a:r>
          </a:p>
          <a:p>
            <a:pPr algn="just"/>
            <a:r>
              <a:rPr lang="fr-FR" dirty="0" smtClean="0"/>
              <a:t>Une espèce rassemble sous un même nom des êtres vivants qui se ressemblent et peuvent avoir ensemble une descendance fertile La diversité des espèces est caractérisée par le nombre d’espèces qui vivent dans un écosystème donné. </a:t>
            </a:r>
          </a:p>
          <a:p>
            <a:pPr algn="just"/>
            <a:r>
              <a:rPr lang="fr-FR" dirty="0" smtClean="0"/>
              <a:t>Au sens large cette diversité recouvre : - le monde animal, - le monde végétal, - les champignons, - mais aussi les bactéries ou les virus Une espèce rassemble sous un même nom des êtres vivants qui se ressemblent et peuvent avoir ensemble une descendance fertile</a:t>
            </a:r>
            <a:endParaRPr lang="fr-FR" dirty="0"/>
          </a:p>
        </p:txBody>
      </p:sp>
    </p:spTree>
    <p:extLst>
      <p:ext uri="{BB962C8B-B14F-4D97-AF65-F5344CB8AC3E}">
        <p14:creationId xmlns:p14="http://schemas.microsoft.com/office/powerpoint/2010/main" val="279162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65185"/>
          </a:xfrm>
        </p:spPr>
        <p:txBody>
          <a:bodyPr>
            <a:normAutofit fontScale="90000"/>
          </a:bodyPr>
          <a:lstStyle/>
          <a:p>
            <a:pPr algn="ctr"/>
            <a:r>
              <a:rPr lang="fr-FR" b="1" dirty="0" smtClean="0"/>
              <a:t>Les types de biodiversité</a:t>
            </a:r>
            <a:endParaRPr lang="fr-FR" b="1" dirty="0"/>
          </a:p>
        </p:txBody>
      </p:sp>
      <p:pic>
        <p:nvPicPr>
          <p:cNvPr id="4" name="Espace réservé du contenu 3"/>
          <p:cNvPicPr>
            <a:picLocks noGrp="1" noChangeAspect="1"/>
          </p:cNvPicPr>
          <p:nvPr>
            <p:ph idx="1"/>
          </p:nvPr>
        </p:nvPicPr>
        <p:blipFill>
          <a:blip r:embed="rId2"/>
          <a:stretch>
            <a:fillRect/>
          </a:stretch>
        </p:blipFill>
        <p:spPr>
          <a:xfrm>
            <a:off x="540914" y="1030310"/>
            <a:ext cx="11281892" cy="5537915"/>
          </a:xfrm>
          <a:prstGeom prst="rect">
            <a:avLst/>
          </a:prstGeom>
        </p:spPr>
      </p:pic>
    </p:spTree>
    <p:extLst>
      <p:ext uri="{BB962C8B-B14F-4D97-AF65-F5344CB8AC3E}">
        <p14:creationId xmlns:p14="http://schemas.microsoft.com/office/powerpoint/2010/main" val="133803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669737"/>
          </a:xfrm>
        </p:spPr>
        <p:txBody>
          <a:bodyPr>
            <a:noAutofit/>
          </a:bodyPr>
          <a:lstStyle/>
          <a:p>
            <a:r>
              <a:rPr lang="fr-FR" sz="2400" b="1" dirty="0" smtClean="0">
                <a:latin typeface="Arial" panose="020B0604020202020204" pitchFamily="34" charset="0"/>
                <a:cs typeface="Arial" panose="020B0604020202020204" pitchFamily="34" charset="0"/>
              </a:rPr>
              <a:t>Pourquoi faut-il préserver la biodiversité: il y a deux vision</a:t>
            </a:r>
            <a:r>
              <a:rPr lang="fr-FR" sz="2400" dirty="0" smtClean="0"/>
              <a:t/>
            </a:r>
            <a:br>
              <a:rPr lang="fr-FR" sz="2400" dirty="0" smtClean="0"/>
            </a:br>
            <a:r>
              <a:rPr lang="fr-FR" sz="2400" dirty="0" smtClean="0"/>
              <a:t>*une </a:t>
            </a:r>
            <a:r>
              <a:rPr lang="fr-FR" sz="2400" b="1" dirty="0" smtClean="0"/>
              <a:t>vision éthique </a:t>
            </a:r>
            <a:r>
              <a:rPr lang="fr-FR" sz="2400" dirty="0" smtClean="0"/>
              <a:t>de responsabilité face à la préservation d'un patrimoine mondial, </a:t>
            </a:r>
            <a:br>
              <a:rPr lang="fr-FR" sz="2400" dirty="0" smtClean="0"/>
            </a:br>
            <a:r>
              <a:rPr lang="fr-FR" sz="2400" dirty="0" smtClean="0"/>
              <a:t>*une  </a:t>
            </a:r>
            <a:r>
              <a:rPr lang="fr-FR" sz="2400" b="1" dirty="0" smtClean="0"/>
              <a:t>vision matérialiste</a:t>
            </a:r>
            <a:r>
              <a:rPr lang="fr-FR" sz="2400" dirty="0" smtClean="0"/>
              <a:t>, utilitaire par rapport au réservoir de « molécules » ou d'organismes dont l'Homme pourrait avoir besoin. </a:t>
            </a:r>
            <a:endParaRPr lang="fr-FR" sz="2400" dirty="0"/>
          </a:p>
        </p:txBody>
      </p:sp>
      <p:sp>
        <p:nvSpPr>
          <p:cNvPr id="3" name="Espace réservé du contenu 2"/>
          <p:cNvSpPr>
            <a:spLocks noGrp="1"/>
          </p:cNvSpPr>
          <p:nvPr>
            <p:ph idx="1"/>
          </p:nvPr>
        </p:nvSpPr>
        <p:spPr>
          <a:xfrm>
            <a:off x="838200" y="2215166"/>
            <a:ext cx="10515600" cy="3961797"/>
          </a:xfrm>
        </p:spPr>
        <p:txBody>
          <a:bodyPr>
            <a:normAutofit fontScale="92500"/>
          </a:bodyPr>
          <a:lstStyle/>
          <a:p>
            <a:r>
              <a:rPr lang="fr-FR" b="1" dirty="0" smtClean="0"/>
              <a:t>Les valeurs « utilitaires » de la biodiversité </a:t>
            </a:r>
          </a:p>
          <a:p>
            <a:r>
              <a:rPr lang="fr-FR" sz="2600" dirty="0" smtClean="0"/>
              <a:t>L'approvisionnement en biens et ressources (alimentation, matières premières, médicaments...), </a:t>
            </a:r>
          </a:p>
          <a:p>
            <a:r>
              <a:rPr lang="fr-FR" sz="2600" dirty="0" smtClean="0"/>
              <a:t>Services de support ou de soutien (teneurs en dioxygène et dioxyde de carbone, formation et préservation des sols, recyclage des éléments nutritifs des sols...), </a:t>
            </a:r>
          </a:p>
          <a:p>
            <a:r>
              <a:rPr lang="fr-FR" sz="2600" dirty="0" smtClean="0"/>
              <a:t>Services de régulation : du climat local et global, de la pollution, de la pollinisation, des catastrophes naturelles, des maladies et animaux nuisibles... </a:t>
            </a:r>
            <a:endParaRPr lang="fr-FR" sz="2600" dirty="0"/>
          </a:p>
          <a:p>
            <a:r>
              <a:rPr lang="fr-FR" sz="2600" dirty="0" smtClean="0"/>
              <a:t>Services culturels : enrichissement personnel, social, patrimoine culturel et historique, tourisme...  Services que nous ne connaissons pas encore !</a:t>
            </a:r>
            <a:endParaRPr lang="fr-FR" sz="2600" dirty="0"/>
          </a:p>
        </p:txBody>
      </p:sp>
    </p:spTree>
    <p:extLst>
      <p:ext uri="{BB962C8B-B14F-4D97-AF65-F5344CB8AC3E}">
        <p14:creationId xmlns:p14="http://schemas.microsoft.com/office/powerpoint/2010/main" val="129392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71247"/>
          </a:xfrm>
        </p:spPr>
        <p:txBody>
          <a:bodyPr/>
          <a:lstStyle/>
          <a:p>
            <a:r>
              <a:rPr lang="fr-FR" dirty="0" smtClean="0"/>
              <a:t>Qu’est-ce qu’un écosystème ?</a:t>
            </a:r>
            <a:endParaRPr lang="fr-FR" dirty="0"/>
          </a:p>
        </p:txBody>
      </p:sp>
      <p:pic>
        <p:nvPicPr>
          <p:cNvPr id="4" name="Espace réservé du contenu 3"/>
          <p:cNvPicPr>
            <a:picLocks noGrp="1" noChangeAspect="1"/>
          </p:cNvPicPr>
          <p:nvPr>
            <p:ph idx="1"/>
          </p:nvPr>
        </p:nvPicPr>
        <p:blipFill>
          <a:blip r:embed="rId2"/>
          <a:stretch>
            <a:fillRect/>
          </a:stretch>
        </p:blipFill>
        <p:spPr>
          <a:xfrm>
            <a:off x="528034" y="1236373"/>
            <a:ext cx="11281893" cy="4997002"/>
          </a:xfrm>
          <a:prstGeom prst="rect">
            <a:avLst/>
          </a:prstGeom>
        </p:spPr>
      </p:pic>
    </p:spTree>
    <p:extLst>
      <p:ext uri="{BB962C8B-B14F-4D97-AF65-F5344CB8AC3E}">
        <p14:creationId xmlns:p14="http://schemas.microsoft.com/office/powerpoint/2010/main" val="195026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523517"/>
          </a:xfrm>
        </p:spPr>
        <p:txBody>
          <a:bodyPr>
            <a:noAutofit/>
          </a:bodyPr>
          <a:lstStyle/>
          <a:p>
            <a:pPr lvl="0" algn="ctr"/>
            <a:r>
              <a:rPr lang="fr-FR" sz="2800" b="1" dirty="0" smtClean="0">
                <a:solidFill>
                  <a:srgbClr val="C00000"/>
                </a:solidFill>
                <a:latin typeface="Arial" panose="020B0604020202020204" pitchFamily="34" charset="0"/>
                <a:cs typeface="Arial" panose="020B0604020202020204" pitchFamily="34" charset="0"/>
              </a:rPr>
              <a:t>Approche notionnelle globale du qualificatif emblématique </a:t>
            </a:r>
            <a:endParaRPr lang="fr-FR" sz="2800" b="1" dirty="0">
              <a:solidFill>
                <a:srgbClr val="C0000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838200" y="888642"/>
            <a:ext cx="10515600" cy="5602310"/>
          </a:xfrm>
        </p:spPr>
        <p:txBody>
          <a:bodyPr>
            <a:normAutofit fontScale="85000" lnSpcReduction="20000"/>
          </a:bodyPr>
          <a:lstStyle/>
          <a:p>
            <a:pPr algn="just"/>
            <a:r>
              <a:rPr lang="fr-FR" dirty="0" smtClean="0"/>
              <a:t>Un milieu (écosystème),une espèce, une essence, un cadre qui a acquis </a:t>
            </a:r>
            <a:r>
              <a:rPr lang="fr-FR" b="1" dirty="0"/>
              <a:t>un statut particulier, un statut spécial, emblématique </a:t>
            </a:r>
            <a:r>
              <a:rPr lang="fr-FR" dirty="0"/>
              <a:t>(Billé et Pirard, 2007 ; Bourassa, 2008 ; </a:t>
            </a:r>
            <a:r>
              <a:rPr lang="fr-FR" dirty="0" err="1"/>
              <a:t>Poilane</a:t>
            </a:r>
            <a:r>
              <a:rPr lang="fr-FR" dirty="0"/>
              <a:t> et Leroy, 2021) qui en fait une </a:t>
            </a:r>
            <a:r>
              <a:rPr lang="fr-FR" b="1" u="sng" dirty="0"/>
              <a:t>espèce protégée </a:t>
            </a:r>
            <a:r>
              <a:rPr lang="fr-FR" dirty="0"/>
              <a:t>(</a:t>
            </a:r>
            <a:r>
              <a:rPr lang="fr-FR" dirty="0" err="1"/>
              <a:t>Temkeng</a:t>
            </a:r>
            <a:r>
              <a:rPr lang="fr-FR" dirty="0"/>
              <a:t>, 2019 ; Triplet, 2015). </a:t>
            </a:r>
            <a:endParaRPr lang="fr-FR" dirty="0" smtClean="0"/>
          </a:p>
          <a:p>
            <a:pPr algn="just"/>
            <a:r>
              <a:rPr lang="fr-FR" dirty="0"/>
              <a:t>Le lieu, l’espèce, l’essence ou l'animal, par sa particularité devient un objet de curiosité, </a:t>
            </a:r>
            <a:r>
              <a:rPr lang="fr-FR" b="1" dirty="0"/>
              <a:t>un symbole </a:t>
            </a:r>
            <a:r>
              <a:rPr lang="fr-FR" dirty="0"/>
              <a:t>(</a:t>
            </a:r>
            <a:r>
              <a:rPr lang="fr-FR" dirty="0" smtClean="0"/>
              <a:t>rareté, utilité, beauté, prestige, grandeur, …)  </a:t>
            </a:r>
            <a:r>
              <a:rPr lang="fr-FR" dirty="0"/>
              <a:t>qui suscite tout </a:t>
            </a:r>
            <a:r>
              <a:rPr lang="fr-FR" dirty="0" smtClean="0"/>
              <a:t>autour un intérêt, </a:t>
            </a:r>
            <a:r>
              <a:rPr lang="fr-FR" dirty="0"/>
              <a:t>un espace de pèlerinage, un cadre touristique qui engendre des activités économiques pérennes (</a:t>
            </a:r>
            <a:r>
              <a:rPr lang="fr-FR" dirty="0" err="1"/>
              <a:t>Guicheteau</a:t>
            </a:r>
            <a:r>
              <a:rPr lang="fr-FR" dirty="0"/>
              <a:t>, 2008). </a:t>
            </a:r>
            <a:endParaRPr lang="fr-FR" dirty="0" smtClean="0"/>
          </a:p>
          <a:p>
            <a:pPr algn="just"/>
            <a:r>
              <a:rPr lang="fr-FR" dirty="0" smtClean="0"/>
              <a:t>Cette sélection est-elle justifiée la </a:t>
            </a:r>
            <a:r>
              <a:rPr lang="fr-FR" b="1" dirty="0" smtClean="0"/>
              <a:t>rareté extrême </a:t>
            </a:r>
            <a:r>
              <a:rPr lang="fr-FR" dirty="0" smtClean="0"/>
              <a:t>(les plus </a:t>
            </a:r>
            <a:r>
              <a:rPr lang="fr-FR" dirty="0"/>
              <a:t>rares </a:t>
            </a:r>
            <a:r>
              <a:rPr lang="fr-FR" dirty="0" smtClean="0"/>
              <a:t>?) pour les espèces en voie de disparition, par la </a:t>
            </a:r>
            <a:r>
              <a:rPr lang="fr-FR" b="1" dirty="0" smtClean="0"/>
              <a:t>grande utilité </a:t>
            </a:r>
            <a:r>
              <a:rPr lang="fr-FR" dirty="0" smtClean="0"/>
              <a:t>(les </a:t>
            </a:r>
            <a:r>
              <a:rPr lang="fr-FR" dirty="0"/>
              <a:t>plus utiles </a:t>
            </a:r>
            <a:r>
              <a:rPr lang="fr-FR" dirty="0" smtClean="0"/>
              <a:t>?) ou </a:t>
            </a:r>
            <a:r>
              <a:rPr lang="fr-FR" b="1" dirty="0" smtClean="0"/>
              <a:t>importance</a:t>
            </a:r>
            <a:r>
              <a:rPr lang="fr-FR" dirty="0" smtClean="0"/>
              <a:t>,  ou encore par </a:t>
            </a:r>
            <a:r>
              <a:rPr lang="fr-FR" b="1" dirty="0" smtClean="0"/>
              <a:t>la beauté </a:t>
            </a:r>
            <a:r>
              <a:rPr lang="fr-FR" dirty="0" smtClean="0"/>
              <a:t>(les plus beaux?)? </a:t>
            </a:r>
          </a:p>
          <a:p>
            <a:pPr algn="just"/>
            <a:r>
              <a:rPr lang="fr-FR" dirty="0" smtClean="0"/>
              <a:t>Autres critères: la répartition géographique d l’espèce, le statut de l’espèce (risque d’extinction ou priorité de conservation),  l’importance de  l’espèce au sein de l'écosystème (espèces parapluies), le charisme et la reconnaissance de l’espèce (son importance),  la relation entre l’humain et l’espèce</a:t>
            </a:r>
            <a:r>
              <a:rPr lang="fr-FR" dirty="0"/>
              <a:t>.</a:t>
            </a:r>
          </a:p>
          <a:p>
            <a:pPr algn="just"/>
            <a:r>
              <a:rPr lang="fr-FR" dirty="0" smtClean="0"/>
              <a:t>Seuls les  milieux, les modes de vie et les habitudes, bref les pratiques  culturelles peuvent permettre de répondre. D’où la nécessité de relever les </a:t>
            </a:r>
            <a:r>
              <a:rPr lang="fr-FR" b="1" dirty="0" smtClean="0"/>
              <a:t>divergences et les convergences qui constituent le socle de l’éducation interculturelle et qui vont servir de prétexte de modélisation pédagogique.</a:t>
            </a:r>
          </a:p>
        </p:txBody>
      </p:sp>
    </p:spTree>
    <p:extLst>
      <p:ext uri="{BB962C8B-B14F-4D97-AF65-F5344CB8AC3E}">
        <p14:creationId xmlns:p14="http://schemas.microsoft.com/office/powerpoint/2010/main" val="429052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0761" y="365125"/>
            <a:ext cx="11359166" cy="793973"/>
          </a:xfrm>
        </p:spPr>
        <p:txBody>
          <a:bodyPr>
            <a:noAutofit/>
          </a:bodyPr>
          <a:lstStyle/>
          <a:p>
            <a:pPr algn="ctr"/>
            <a:r>
              <a:rPr lang="fr-FR" sz="3600" b="1" dirty="0" smtClean="0">
                <a:solidFill>
                  <a:srgbClr val="00B050"/>
                </a:solidFill>
                <a:latin typeface="Arial" panose="020B0604020202020204" pitchFamily="34" charset="0"/>
                <a:cs typeface="Arial" panose="020B0604020202020204" pitchFamily="34" charset="0"/>
              </a:rPr>
              <a:t>Quelques divergences dans la perception </a:t>
            </a:r>
            <a:br>
              <a:rPr lang="fr-FR" sz="3600" b="1" dirty="0" smtClean="0">
                <a:solidFill>
                  <a:srgbClr val="00B050"/>
                </a:solidFill>
                <a:latin typeface="Arial" panose="020B0604020202020204" pitchFamily="34" charset="0"/>
                <a:cs typeface="Arial" panose="020B0604020202020204" pitchFamily="34" charset="0"/>
              </a:rPr>
            </a:br>
            <a:r>
              <a:rPr lang="fr-FR" sz="3600" b="1" dirty="0" smtClean="0">
                <a:solidFill>
                  <a:srgbClr val="00B050"/>
                </a:solidFill>
                <a:latin typeface="Arial" panose="020B0604020202020204" pitchFamily="34" charset="0"/>
                <a:cs typeface="Arial" panose="020B0604020202020204" pitchFamily="34" charset="0"/>
              </a:rPr>
              <a:t>de la biodiversité emblématique </a:t>
            </a:r>
            <a:endParaRPr lang="fr-FR" sz="3600" dirty="0"/>
          </a:p>
        </p:txBody>
      </p:sp>
      <p:sp>
        <p:nvSpPr>
          <p:cNvPr id="3" name="Espace réservé du contenu 2"/>
          <p:cNvSpPr>
            <a:spLocks noGrp="1"/>
          </p:cNvSpPr>
          <p:nvPr>
            <p:ph sz="half" idx="1"/>
          </p:nvPr>
        </p:nvSpPr>
        <p:spPr>
          <a:xfrm>
            <a:off x="450761" y="1159097"/>
            <a:ext cx="5692429" cy="5525037"/>
          </a:xfrm>
        </p:spPr>
        <p:txBody>
          <a:bodyPr>
            <a:normAutofit/>
          </a:bodyPr>
          <a:lstStyle/>
          <a:p>
            <a:pPr>
              <a:lnSpc>
                <a:spcPct val="100000"/>
              </a:lnSpc>
              <a:spcBef>
                <a:spcPts val="0"/>
              </a:spcBef>
            </a:pPr>
            <a:r>
              <a:rPr lang="fr-FR" sz="2000" b="1" dirty="0" smtClean="0">
                <a:solidFill>
                  <a:srgbClr val="C00000"/>
                </a:solidFill>
                <a:latin typeface="Arial" panose="020B0604020202020204" pitchFamily="34" charset="0"/>
                <a:cs typeface="Arial" panose="020B0604020202020204" pitchFamily="34" charset="0"/>
              </a:rPr>
              <a:t>Les considérations mystico-religieuses</a:t>
            </a:r>
          </a:p>
          <a:p>
            <a:pPr>
              <a:lnSpc>
                <a:spcPct val="100000"/>
              </a:lnSpc>
              <a:spcBef>
                <a:spcPts val="0"/>
              </a:spcBef>
            </a:pPr>
            <a:r>
              <a:rPr lang="fr-FR" sz="1600" dirty="0" smtClean="0">
                <a:latin typeface="Arial" panose="020B0604020202020204" pitchFamily="34" charset="0"/>
                <a:cs typeface="Arial" panose="020B0604020202020204" pitchFamily="34" charset="0"/>
              </a:rPr>
              <a:t>La grandeur, la force, le mysticisme </a:t>
            </a:r>
          </a:p>
          <a:p>
            <a:pPr>
              <a:lnSpc>
                <a:spcPct val="100000"/>
              </a:lnSpc>
              <a:spcBef>
                <a:spcPts val="0"/>
              </a:spcBef>
            </a:pPr>
            <a:r>
              <a:rPr lang="fr-FR" sz="1600" dirty="0" smtClean="0">
                <a:latin typeface="Arial" panose="020B0604020202020204" pitchFamily="34" charset="0"/>
                <a:cs typeface="Arial" panose="020B0604020202020204" pitchFamily="34" charset="0"/>
              </a:rPr>
              <a:t>La stabilité sociale des croyances</a:t>
            </a:r>
          </a:p>
          <a:p>
            <a:pPr>
              <a:lnSpc>
                <a:spcPct val="100000"/>
              </a:lnSpc>
              <a:spcBef>
                <a:spcPts val="0"/>
              </a:spcBef>
            </a:pPr>
            <a:r>
              <a:rPr lang="fr-FR" sz="1600" i="1" dirty="0" smtClean="0">
                <a:latin typeface="Arial" panose="020B0604020202020204" pitchFamily="34" charset="0"/>
                <a:cs typeface="Arial" panose="020B0604020202020204" pitchFamily="34" charset="0"/>
              </a:rPr>
              <a:t>Les fauves                         l’</a:t>
            </a:r>
            <a:r>
              <a:rPr lang="fr-FR" sz="1600" i="1" dirty="0" err="1" smtClean="0">
                <a:latin typeface="Arial" panose="020B0604020202020204" pitchFamily="34" charset="0"/>
                <a:cs typeface="Arial" panose="020B0604020202020204" pitchFamily="34" charset="0"/>
              </a:rPr>
              <a:t>elephant</a:t>
            </a:r>
            <a:r>
              <a:rPr lang="fr-FR" sz="1600" i="1" dirty="0" smtClean="0">
                <a:latin typeface="Arial" panose="020B0604020202020204" pitchFamily="34" charset="0"/>
                <a:cs typeface="Arial" panose="020B0604020202020204" pitchFamily="34" charset="0"/>
              </a:rPr>
              <a:t>          les lionnes </a:t>
            </a:r>
          </a:p>
          <a:p>
            <a:pPr>
              <a:lnSpc>
                <a:spcPct val="100000"/>
              </a:lnSpc>
              <a:spcBef>
                <a:spcPts val="0"/>
              </a:spcBef>
            </a:pPr>
            <a:endParaRPr lang="fr-FR" sz="1600" i="1" dirty="0">
              <a:latin typeface="Arial" panose="020B0604020202020204" pitchFamily="34" charset="0"/>
              <a:cs typeface="Arial" panose="020B0604020202020204" pitchFamily="34" charset="0"/>
            </a:endParaRPr>
          </a:p>
          <a:p>
            <a:pPr>
              <a:lnSpc>
                <a:spcPct val="100000"/>
              </a:lnSpc>
              <a:spcBef>
                <a:spcPts val="0"/>
              </a:spcBef>
            </a:pPr>
            <a:endParaRPr lang="fr-FR" sz="1600" i="1" dirty="0" smtClean="0">
              <a:latin typeface="Arial" panose="020B0604020202020204" pitchFamily="34" charset="0"/>
              <a:cs typeface="Arial" panose="020B0604020202020204" pitchFamily="34" charset="0"/>
            </a:endParaRPr>
          </a:p>
          <a:p>
            <a:pPr>
              <a:lnSpc>
                <a:spcPct val="100000"/>
              </a:lnSpc>
              <a:spcBef>
                <a:spcPts val="0"/>
              </a:spcBef>
            </a:pPr>
            <a:endParaRPr lang="fr-FR" sz="1600" i="1" dirty="0">
              <a:latin typeface="Arial" panose="020B0604020202020204" pitchFamily="34" charset="0"/>
              <a:cs typeface="Arial" panose="020B0604020202020204" pitchFamily="34" charset="0"/>
            </a:endParaRPr>
          </a:p>
          <a:p>
            <a:pPr>
              <a:lnSpc>
                <a:spcPct val="100000"/>
              </a:lnSpc>
              <a:spcBef>
                <a:spcPts val="0"/>
              </a:spcBef>
            </a:pPr>
            <a:endParaRPr lang="fr-FR" sz="1600" i="1" dirty="0" smtClean="0">
              <a:latin typeface="Arial" panose="020B0604020202020204" pitchFamily="34" charset="0"/>
              <a:cs typeface="Arial" panose="020B0604020202020204" pitchFamily="34" charset="0"/>
            </a:endParaRPr>
          </a:p>
          <a:p>
            <a:pPr>
              <a:lnSpc>
                <a:spcPct val="100000"/>
              </a:lnSpc>
              <a:spcBef>
                <a:spcPts val="0"/>
              </a:spcBef>
            </a:pPr>
            <a:endParaRPr lang="fr-FR" sz="1600" i="1" dirty="0">
              <a:latin typeface="Arial" panose="020B0604020202020204" pitchFamily="34" charset="0"/>
              <a:cs typeface="Arial" panose="020B0604020202020204" pitchFamily="34" charset="0"/>
            </a:endParaRPr>
          </a:p>
          <a:p>
            <a:pPr>
              <a:lnSpc>
                <a:spcPct val="100000"/>
              </a:lnSpc>
              <a:spcBef>
                <a:spcPts val="0"/>
              </a:spcBef>
            </a:pPr>
            <a:endParaRPr lang="fr-FR" sz="1600" i="1" dirty="0" smtClean="0">
              <a:latin typeface="Arial" panose="020B0604020202020204" pitchFamily="34" charset="0"/>
              <a:cs typeface="Arial" panose="020B0604020202020204" pitchFamily="34" charset="0"/>
            </a:endParaRPr>
          </a:p>
          <a:p>
            <a:pPr>
              <a:lnSpc>
                <a:spcPct val="100000"/>
              </a:lnSpc>
              <a:spcBef>
                <a:spcPts val="0"/>
              </a:spcBef>
            </a:pPr>
            <a:endParaRPr lang="fr-FR" sz="1600" i="1" dirty="0">
              <a:latin typeface="Arial" panose="020B0604020202020204" pitchFamily="34" charset="0"/>
              <a:cs typeface="Arial" panose="020B0604020202020204" pitchFamily="34" charset="0"/>
            </a:endParaRPr>
          </a:p>
          <a:p>
            <a:pPr>
              <a:lnSpc>
                <a:spcPct val="100000"/>
              </a:lnSpc>
              <a:spcBef>
                <a:spcPts val="0"/>
              </a:spcBef>
            </a:pPr>
            <a:r>
              <a:rPr lang="fr-FR" sz="1600" i="1" dirty="0" smtClean="0">
                <a:latin typeface="Arial" panose="020B0604020202020204" pitchFamily="34" charset="0"/>
                <a:cs typeface="Arial" panose="020B0604020202020204" pitchFamily="34" charset="0"/>
              </a:rPr>
              <a:t>Le baobab royal        les grottes et lacs      la foret sacrée</a:t>
            </a:r>
          </a:p>
          <a:p>
            <a:pPr>
              <a:lnSpc>
                <a:spcPct val="100000"/>
              </a:lnSpc>
              <a:spcBef>
                <a:spcPts val="0"/>
              </a:spcBef>
            </a:pPr>
            <a:endParaRPr lang="fr-FR" sz="1600" i="1" dirty="0" smtClean="0">
              <a:latin typeface="Arial" panose="020B0604020202020204" pitchFamily="34" charset="0"/>
              <a:cs typeface="Arial" panose="020B0604020202020204" pitchFamily="34" charset="0"/>
            </a:endParaRPr>
          </a:p>
          <a:p>
            <a:pPr>
              <a:lnSpc>
                <a:spcPct val="100000"/>
              </a:lnSpc>
              <a:spcBef>
                <a:spcPts val="0"/>
              </a:spcBef>
            </a:pPr>
            <a:endParaRPr lang="fr-FR" sz="1600" dirty="0">
              <a:latin typeface="Arial" panose="020B0604020202020204" pitchFamily="34" charset="0"/>
              <a:cs typeface="Arial" panose="020B0604020202020204" pitchFamily="34" charset="0"/>
            </a:endParaRPr>
          </a:p>
          <a:p>
            <a:pPr>
              <a:lnSpc>
                <a:spcPct val="100000"/>
              </a:lnSpc>
              <a:spcBef>
                <a:spcPts val="0"/>
              </a:spcBef>
            </a:pPr>
            <a:endParaRPr lang="fr-FR" sz="1600" dirty="0" smtClean="0">
              <a:latin typeface="Arial" panose="020B0604020202020204" pitchFamily="34" charset="0"/>
              <a:cs typeface="Arial" panose="020B0604020202020204" pitchFamily="34" charset="0"/>
            </a:endParaRPr>
          </a:p>
          <a:p>
            <a:pPr>
              <a:lnSpc>
                <a:spcPct val="100000"/>
              </a:lnSpc>
              <a:spcBef>
                <a:spcPts val="0"/>
              </a:spcBef>
            </a:pPr>
            <a:endParaRPr lang="fr-FR" sz="1600" dirty="0">
              <a:latin typeface="Arial" panose="020B0604020202020204" pitchFamily="34" charset="0"/>
              <a:cs typeface="Arial" panose="020B0604020202020204" pitchFamily="34" charset="0"/>
            </a:endParaRPr>
          </a:p>
          <a:p>
            <a:pPr>
              <a:lnSpc>
                <a:spcPct val="100000"/>
              </a:lnSpc>
              <a:spcBef>
                <a:spcPts val="0"/>
              </a:spcBef>
            </a:pPr>
            <a:endParaRPr lang="fr-FR" sz="1600" dirty="0" smtClean="0">
              <a:latin typeface="Arial" panose="020B0604020202020204" pitchFamily="34" charset="0"/>
              <a:cs typeface="Arial" panose="020B0604020202020204" pitchFamily="34" charset="0"/>
            </a:endParaRPr>
          </a:p>
          <a:p>
            <a:pPr>
              <a:lnSpc>
                <a:spcPct val="100000"/>
              </a:lnSpc>
              <a:spcBef>
                <a:spcPts val="0"/>
              </a:spcBef>
            </a:pPr>
            <a:endParaRPr lang="fr-FR" sz="1600" dirty="0" smtClean="0">
              <a:latin typeface="Arial" panose="020B0604020202020204" pitchFamily="34" charset="0"/>
              <a:cs typeface="Arial" panose="020B0604020202020204" pitchFamily="34" charset="0"/>
            </a:endParaRPr>
          </a:p>
          <a:p>
            <a:pPr>
              <a:lnSpc>
                <a:spcPct val="100000"/>
              </a:lnSpc>
              <a:spcBef>
                <a:spcPts val="0"/>
              </a:spcBef>
            </a:pPr>
            <a:endParaRPr lang="fr-FR" sz="1600" dirty="0" smtClean="0">
              <a:latin typeface="Arial" panose="020B0604020202020204" pitchFamily="34" charset="0"/>
              <a:cs typeface="Arial" panose="020B0604020202020204" pitchFamily="34" charset="0"/>
            </a:endParaRPr>
          </a:p>
          <a:p>
            <a:pPr>
              <a:lnSpc>
                <a:spcPct val="100000"/>
              </a:lnSpc>
              <a:spcBef>
                <a:spcPts val="0"/>
              </a:spcBef>
            </a:pPr>
            <a:endParaRPr lang="fr-FR" sz="2000" b="1" dirty="0" smtClean="0">
              <a:latin typeface="Arial" panose="020B0604020202020204" pitchFamily="34" charset="0"/>
              <a:cs typeface="Arial" panose="020B0604020202020204" pitchFamily="34" charset="0"/>
            </a:endParaRPr>
          </a:p>
          <a:p>
            <a:pPr>
              <a:lnSpc>
                <a:spcPct val="100000"/>
              </a:lnSpc>
              <a:spcBef>
                <a:spcPts val="0"/>
              </a:spcBef>
            </a:pPr>
            <a:r>
              <a:rPr lang="fr-FR" sz="1100" i="1" dirty="0" smtClean="0">
                <a:latin typeface="Arial" panose="020B0604020202020204" pitchFamily="34" charset="0"/>
                <a:cs typeface="Arial" panose="020B0604020202020204" pitchFamily="34" charset="0"/>
              </a:rPr>
              <a:t>Ces images ont une forte valeur symbolique sur le plan culturel et connotent de fortes représentations sur le plan de la stabilité sociale et plus loin économique </a:t>
            </a:r>
          </a:p>
          <a:p>
            <a:pPr>
              <a:lnSpc>
                <a:spcPct val="100000"/>
              </a:lnSpc>
              <a:spcBef>
                <a:spcPts val="0"/>
              </a:spcBef>
            </a:pPr>
            <a:endParaRPr lang="fr-FR" sz="1100" i="1" dirty="0" smtClean="0">
              <a:latin typeface="Arial" panose="020B0604020202020204" pitchFamily="34" charset="0"/>
              <a:cs typeface="Arial" panose="020B0604020202020204" pitchFamily="34" charset="0"/>
            </a:endParaRPr>
          </a:p>
          <a:p>
            <a:pPr>
              <a:lnSpc>
                <a:spcPct val="100000"/>
              </a:lnSpc>
              <a:spcBef>
                <a:spcPts val="0"/>
              </a:spcBef>
            </a:pPr>
            <a:endParaRPr lang="fr-FR" sz="2000" b="1" dirty="0" smtClean="0">
              <a:latin typeface="Arial" panose="020B0604020202020204" pitchFamily="34" charset="0"/>
              <a:cs typeface="Arial" panose="020B0604020202020204" pitchFamily="34" charset="0"/>
            </a:endParaRPr>
          </a:p>
          <a:p>
            <a:pPr>
              <a:lnSpc>
                <a:spcPct val="100000"/>
              </a:lnSpc>
              <a:spcBef>
                <a:spcPts val="0"/>
              </a:spcBef>
            </a:pPr>
            <a:endParaRPr lang="fr-FR" sz="2000" dirty="0"/>
          </a:p>
        </p:txBody>
      </p:sp>
      <p:sp>
        <p:nvSpPr>
          <p:cNvPr id="4" name="Espace réservé du contenu 3"/>
          <p:cNvSpPr>
            <a:spLocks noGrp="1"/>
          </p:cNvSpPr>
          <p:nvPr>
            <p:ph sz="half" idx="2"/>
          </p:nvPr>
        </p:nvSpPr>
        <p:spPr>
          <a:xfrm>
            <a:off x="6019800" y="1184856"/>
            <a:ext cx="5944673" cy="5499278"/>
          </a:xfrm>
        </p:spPr>
        <p:txBody>
          <a:bodyPr>
            <a:normAutofit/>
          </a:bodyPr>
          <a:lstStyle/>
          <a:p>
            <a:pPr>
              <a:lnSpc>
                <a:spcPct val="100000"/>
              </a:lnSpc>
              <a:spcBef>
                <a:spcPts val="0"/>
              </a:spcBef>
            </a:pPr>
            <a:r>
              <a:rPr lang="fr-FR" sz="2000" b="1" dirty="0" smtClean="0">
                <a:solidFill>
                  <a:schemeClr val="accent6">
                    <a:lumMod val="50000"/>
                  </a:schemeClr>
                </a:solidFill>
                <a:latin typeface="Arial" panose="020B0604020202020204" pitchFamily="34" charset="0"/>
                <a:cs typeface="Arial" panose="020B0604020202020204" pitchFamily="34" charset="0"/>
              </a:rPr>
              <a:t>Les </a:t>
            </a:r>
            <a:r>
              <a:rPr lang="fr-FR" sz="2000" b="1" dirty="0">
                <a:solidFill>
                  <a:schemeClr val="accent6">
                    <a:lumMod val="50000"/>
                  </a:schemeClr>
                </a:solidFill>
                <a:latin typeface="Arial" panose="020B0604020202020204" pitchFamily="34" charset="0"/>
                <a:cs typeface="Arial" panose="020B0604020202020204" pitchFamily="34" charset="0"/>
              </a:rPr>
              <a:t>enjeux écotouristiques </a:t>
            </a:r>
            <a:r>
              <a:rPr lang="fr-FR" sz="2000" b="1" dirty="0" smtClean="0">
                <a:solidFill>
                  <a:schemeClr val="accent6">
                    <a:lumMod val="50000"/>
                  </a:schemeClr>
                </a:solidFill>
                <a:latin typeface="Arial" panose="020B0604020202020204" pitchFamily="34" charset="0"/>
                <a:cs typeface="Arial" panose="020B0604020202020204" pitchFamily="34" charset="0"/>
              </a:rPr>
              <a:t>durables</a:t>
            </a:r>
          </a:p>
          <a:p>
            <a:pPr>
              <a:lnSpc>
                <a:spcPct val="100000"/>
              </a:lnSpc>
              <a:spcBef>
                <a:spcPts val="0"/>
              </a:spcBef>
            </a:pPr>
            <a:r>
              <a:rPr lang="fr-FR" sz="1600" dirty="0" smtClean="0">
                <a:latin typeface="Arial" panose="020B0604020202020204" pitchFamily="34" charset="0"/>
                <a:cs typeface="Arial" panose="020B0604020202020204" pitchFamily="34" charset="0"/>
              </a:rPr>
              <a:t>La beauté, l’attraction, </a:t>
            </a:r>
            <a:r>
              <a:rPr lang="fr-FR" sz="1600" dirty="0">
                <a:latin typeface="Arial" panose="020B0604020202020204" pitchFamily="34" charset="0"/>
                <a:cs typeface="Arial" panose="020B0604020202020204" pitchFamily="34" charset="0"/>
              </a:rPr>
              <a:t>l</a:t>
            </a:r>
            <a:r>
              <a:rPr lang="fr-FR" sz="1600" dirty="0" smtClean="0">
                <a:latin typeface="Arial" panose="020B0604020202020204" pitchFamily="34" charset="0"/>
                <a:cs typeface="Arial" panose="020B0604020202020204" pitchFamily="34" charset="0"/>
              </a:rPr>
              <a:t>’utilité, …</a:t>
            </a:r>
          </a:p>
          <a:p>
            <a:pPr>
              <a:lnSpc>
                <a:spcPct val="100000"/>
              </a:lnSpc>
              <a:spcBef>
                <a:spcPts val="0"/>
              </a:spcBef>
            </a:pPr>
            <a:r>
              <a:rPr lang="fr-FR" sz="1200" b="1" dirty="0" smtClean="0">
                <a:latin typeface="Arial" panose="020B0604020202020204" pitchFamily="34" charset="0"/>
                <a:cs typeface="Arial" panose="020B0604020202020204" pitchFamily="34" charset="0"/>
              </a:rPr>
              <a:t>L’équilibre de la biodiversité pour une vie saine et la réussite économique </a:t>
            </a:r>
          </a:p>
          <a:p>
            <a:pPr>
              <a:lnSpc>
                <a:spcPct val="100000"/>
              </a:lnSpc>
              <a:spcBef>
                <a:spcPts val="0"/>
              </a:spcBef>
            </a:pPr>
            <a:r>
              <a:rPr lang="fr-FR" sz="1400" i="1" dirty="0" smtClean="0">
                <a:latin typeface="Arial" panose="020B0604020202020204" pitchFamily="34" charset="0"/>
                <a:cs typeface="Arial" panose="020B0604020202020204" pitchFamily="34" charset="0"/>
              </a:rPr>
              <a:t>     Le panda,                  L’otarie   et        le basilic vert (Parc de Paris)</a:t>
            </a:r>
            <a:endParaRPr lang="fr-FR" sz="2000" dirty="0" smtClean="0"/>
          </a:p>
          <a:p>
            <a:endParaRPr lang="fr-FR" sz="2000" dirty="0"/>
          </a:p>
          <a:p>
            <a:endParaRPr lang="fr-FR" sz="2000" dirty="0" smtClean="0"/>
          </a:p>
          <a:p>
            <a:endParaRPr lang="fr-FR" sz="2000" dirty="0"/>
          </a:p>
          <a:p>
            <a:endParaRPr lang="fr-FR" sz="2000" dirty="0" smtClean="0"/>
          </a:p>
          <a:p>
            <a:pPr marL="0" indent="0">
              <a:buNone/>
            </a:pPr>
            <a:r>
              <a:rPr lang="fr-FR" sz="1600" i="1" dirty="0" smtClean="0">
                <a:latin typeface="Arial" panose="020B0604020202020204" pitchFamily="34" charset="0"/>
                <a:cs typeface="Arial" panose="020B0604020202020204" pitchFamily="34" charset="0"/>
              </a:rPr>
              <a:t>   Le rhinocéros blanc        le </a:t>
            </a:r>
            <a:r>
              <a:rPr lang="fr-FR" sz="1600" i="1" dirty="0" err="1" smtClean="0">
                <a:latin typeface="Arial" panose="020B0604020202020204" pitchFamily="34" charset="0"/>
                <a:cs typeface="Arial" panose="020B0604020202020204" pitchFamily="34" charset="0"/>
              </a:rPr>
              <a:t>pibinga</a:t>
            </a:r>
            <a:r>
              <a:rPr lang="fr-FR" sz="1600" i="1" dirty="0" smtClean="0">
                <a:latin typeface="Arial" panose="020B0604020202020204" pitchFamily="34" charset="0"/>
                <a:cs typeface="Arial" panose="020B0604020202020204" pitchFamily="34" charset="0"/>
              </a:rPr>
              <a:t>           </a:t>
            </a:r>
            <a:r>
              <a:rPr lang="fr-FR" sz="1400" dirty="0" smtClean="0"/>
              <a:t>les défenses de l’éléphant</a:t>
            </a:r>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endParaRPr lang="fr-FR" sz="1400" dirty="0"/>
          </a:p>
          <a:p>
            <a:pPr marL="0" indent="0">
              <a:buNone/>
            </a:pPr>
            <a:endParaRPr lang="fr-FR" sz="1400" dirty="0" smtClean="0"/>
          </a:p>
          <a:p>
            <a:pPr marL="0" indent="0">
              <a:buNone/>
            </a:pPr>
            <a:r>
              <a:rPr lang="fr-FR" sz="1200" i="1" dirty="0" smtClean="0">
                <a:latin typeface="Arial" panose="020B0604020202020204" pitchFamily="34" charset="0"/>
                <a:cs typeface="Arial" panose="020B0604020202020204" pitchFamily="34" charset="0"/>
              </a:rPr>
              <a:t>Celles-ci </a:t>
            </a:r>
            <a:r>
              <a:rPr lang="fr-FR" sz="1200" i="1" dirty="0">
                <a:latin typeface="Arial" panose="020B0604020202020204" pitchFamily="34" charset="0"/>
                <a:cs typeface="Arial" panose="020B0604020202020204" pitchFamily="34" charset="0"/>
              </a:rPr>
              <a:t>ont une forte valeur symbolique économique </a:t>
            </a:r>
            <a:r>
              <a:rPr lang="fr-FR" sz="1200" i="1" dirty="0" smtClean="0">
                <a:latin typeface="Arial" panose="020B0604020202020204" pitchFamily="34" charset="0"/>
                <a:cs typeface="Arial" panose="020B0604020202020204" pitchFamily="34" charset="0"/>
              </a:rPr>
              <a:t>et sanitaire et </a:t>
            </a:r>
            <a:r>
              <a:rPr lang="fr-FR" sz="1200" i="1" dirty="0">
                <a:latin typeface="Arial" panose="020B0604020202020204" pitchFamily="34" charset="0"/>
                <a:cs typeface="Arial" panose="020B0604020202020204" pitchFamily="34" charset="0"/>
              </a:rPr>
              <a:t>connotent de fortes représentations sur le plan de la stabilité </a:t>
            </a:r>
            <a:r>
              <a:rPr lang="fr-FR" sz="1200" i="1" dirty="0" smtClean="0">
                <a:latin typeface="Arial" panose="020B0604020202020204" pitchFamily="34" charset="0"/>
                <a:cs typeface="Arial" panose="020B0604020202020204" pitchFamily="34" charset="0"/>
              </a:rPr>
              <a:t>durable des écosystèmes,</a:t>
            </a:r>
            <a:endParaRPr lang="fr-FR" sz="1200" i="1" dirty="0">
              <a:latin typeface="Arial" panose="020B0604020202020204" pitchFamily="34" charset="0"/>
              <a:cs typeface="Arial" panose="020B0604020202020204" pitchFamily="34" charset="0"/>
            </a:endParaRPr>
          </a:p>
          <a:p>
            <a:pPr marL="0" indent="0">
              <a:buNone/>
            </a:pPr>
            <a:endParaRPr lang="fr-FR" sz="1400" dirty="0" smtClean="0"/>
          </a:p>
          <a:p>
            <a:endParaRPr lang="fr-FR" sz="2000" dirty="0"/>
          </a:p>
        </p:txBody>
      </p:sp>
      <p:pic>
        <p:nvPicPr>
          <p:cNvPr id="6" name="Image 5"/>
          <p:cNvPicPr>
            <a:picLocks noChangeAspect="1"/>
          </p:cNvPicPr>
          <p:nvPr/>
        </p:nvPicPr>
        <p:blipFill>
          <a:blip r:embed="rId2"/>
          <a:stretch>
            <a:fillRect/>
          </a:stretch>
        </p:blipFill>
        <p:spPr>
          <a:xfrm>
            <a:off x="6075338" y="2215166"/>
            <a:ext cx="2037130" cy="1777285"/>
          </a:xfrm>
          <a:prstGeom prst="rect">
            <a:avLst/>
          </a:prstGeom>
        </p:spPr>
      </p:pic>
      <p:pic>
        <p:nvPicPr>
          <p:cNvPr id="7" name="Image 6"/>
          <p:cNvPicPr>
            <a:picLocks noChangeAspect="1"/>
          </p:cNvPicPr>
          <p:nvPr/>
        </p:nvPicPr>
        <p:blipFill>
          <a:blip r:embed="rId3"/>
          <a:stretch>
            <a:fillRect/>
          </a:stretch>
        </p:blipFill>
        <p:spPr>
          <a:xfrm>
            <a:off x="8100812" y="2215166"/>
            <a:ext cx="1777284" cy="1777285"/>
          </a:xfrm>
          <a:prstGeom prst="rect">
            <a:avLst/>
          </a:prstGeom>
        </p:spPr>
      </p:pic>
      <p:pic>
        <p:nvPicPr>
          <p:cNvPr id="8" name="Image 7"/>
          <p:cNvPicPr>
            <a:picLocks noChangeAspect="1"/>
          </p:cNvPicPr>
          <p:nvPr/>
        </p:nvPicPr>
        <p:blipFill>
          <a:blip r:embed="rId4"/>
          <a:stretch>
            <a:fillRect/>
          </a:stretch>
        </p:blipFill>
        <p:spPr>
          <a:xfrm>
            <a:off x="9933634" y="2228045"/>
            <a:ext cx="2086377" cy="1777285"/>
          </a:xfrm>
          <a:prstGeom prst="rect">
            <a:avLst/>
          </a:prstGeom>
        </p:spPr>
      </p:pic>
      <p:pic>
        <p:nvPicPr>
          <p:cNvPr id="12" name="Image 11"/>
          <p:cNvPicPr>
            <a:picLocks noChangeAspect="1"/>
          </p:cNvPicPr>
          <p:nvPr/>
        </p:nvPicPr>
        <p:blipFill>
          <a:blip r:embed="rId5"/>
          <a:stretch>
            <a:fillRect/>
          </a:stretch>
        </p:blipFill>
        <p:spPr>
          <a:xfrm>
            <a:off x="4427874" y="2228046"/>
            <a:ext cx="1647464" cy="1764405"/>
          </a:xfrm>
          <a:prstGeom prst="rect">
            <a:avLst/>
          </a:prstGeom>
        </p:spPr>
      </p:pic>
      <p:pic>
        <p:nvPicPr>
          <p:cNvPr id="13" name="Image 12"/>
          <p:cNvPicPr>
            <a:picLocks noChangeAspect="1"/>
          </p:cNvPicPr>
          <p:nvPr/>
        </p:nvPicPr>
        <p:blipFill>
          <a:blip r:embed="rId6"/>
          <a:stretch>
            <a:fillRect/>
          </a:stretch>
        </p:blipFill>
        <p:spPr>
          <a:xfrm>
            <a:off x="2650820" y="4167415"/>
            <a:ext cx="1702273" cy="1823221"/>
          </a:xfrm>
          <a:prstGeom prst="rect">
            <a:avLst/>
          </a:prstGeom>
        </p:spPr>
      </p:pic>
      <p:pic>
        <p:nvPicPr>
          <p:cNvPr id="14" name="Image 13" descr="E:\WEBTV NOUVEAU\téléchargement (1).jpg"/>
          <p:cNvPicPr/>
          <p:nvPr/>
        </p:nvPicPr>
        <p:blipFill>
          <a:blip r:embed="rId7">
            <a:extLst>
              <a:ext uri="{28A0092B-C50C-407E-A947-70E740481C1C}">
                <a14:useLocalDpi xmlns:a14="http://schemas.microsoft.com/office/drawing/2010/main" val="0"/>
              </a:ext>
            </a:extLst>
          </a:blip>
          <a:srcRect/>
          <a:stretch>
            <a:fillRect/>
          </a:stretch>
        </p:blipFill>
        <p:spPr bwMode="auto">
          <a:xfrm>
            <a:off x="565441" y="2259080"/>
            <a:ext cx="2096805" cy="1746250"/>
          </a:xfrm>
          <a:prstGeom prst="rect">
            <a:avLst/>
          </a:prstGeom>
          <a:noFill/>
          <a:ln>
            <a:noFill/>
          </a:ln>
        </p:spPr>
      </p:pic>
      <p:pic>
        <p:nvPicPr>
          <p:cNvPr id="15" name="Image 14" descr="E:\WEBTV NOUVEAU\Elephants_at_Etosha_National_Park03.JPG"/>
          <p:cNvPicPr/>
          <p:nvPr/>
        </p:nvPicPr>
        <p:blipFill>
          <a:blip r:embed="rId8">
            <a:extLst>
              <a:ext uri="{28A0092B-C50C-407E-A947-70E740481C1C}">
                <a14:useLocalDpi xmlns:a14="http://schemas.microsoft.com/office/drawing/2010/main" val="0"/>
              </a:ext>
            </a:extLst>
          </a:blip>
          <a:srcRect/>
          <a:stretch>
            <a:fillRect/>
          </a:stretch>
        </p:blipFill>
        <p:spPr bwMode="auto">
          <a:xfrm>
            <a:off x="2717785" y="2259081"/>
            <a:ext cx="1765628" cy="1746250"/>
          </a:xfrm>
          <a:prstGeom prst="rect">
            <a:avLst/>
          </a:prstGeom>
          <a:noFill/>
          <a:ln>
            <a:noFill/>
          </a:ln>
        </p:spPr>
      </p:pic>
      <p:pic>
        <p:nvPicPr>
          <p:cNvPr id="16" name="Image 15" descr="E:\WEBTV NOUVEAU\image.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51382" y="4261305"/>
            <a:ext cx="2168629" cy="1729332"/>
          </a:xfrm>
          <a:prstGeom prst="rect">
            <a:avLst/>
          </a:prstGeom>
          <a:noFill/>
          <a:ln>
            <a:noFill/>
          </a:ln>
        </p:spPr>
      </p:pic>
      <p:pic>
        <p:nvPicPr>
          <p:cNvPr id="17" name="Image 16" descr="E:\WEBTV NOUVEAU\istockphoto-886865676-612x612.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297" y="4167416"/>
            <a:ext cx="2104976" cy="1823220"/>
          </a:xfrm>
          <a:prstGeom prst="rect">
            <a:avLst/>
          </a:prstGeom>
          <a:noFill/>
          <a:ln>
            <a:noFill/>
          </a:ln>
        </p:spPr>
      </p:pic>
      <p:pic>
        <p:nvPicPr>
          <p:cNvPr id="19" name="Image 18" descr="E:\WEBTV NOUVEAU\Foret-sacree-chefferie-Batcham-Bamileke-Emsitchameuprod_600x400.jpg"/>
          <p:cNvPicPr/>
          <p:nvPr/>
        </p:nvPicPr>
        <p:blipFill>
          <a:blip r:embed="rId11">
            <a:extLst>
              <a:ext uri="{28A0092B-C50C-407E-A947-70E740481C1C}">
                <a14:useLocalDpi xmlns:a14="http://schemas.microsoft.com/office/drawing/2010/main" val="0"/>
              </a:ext>
            </a:extLst>
          </a:blip>
          <a:srcRect/>
          <a:stretch>
            <a:fillRect/>
          </a:stretch>
        </p:blipFill>
        <p:spPr bwMode="auto">
          <a:xfrm>
            <a:off x="4371640" y="4198385"/>
            <a:ext cx="1792444" cy="1813854"/>
          </a:xfrm>
          <a:prstGeom prst="rect">
            <a:avLst/>
          </a:prstGeom>
          <a:noFill/>
          <a:ln>
            <a:noFill/>
          </a:ln>
        </p:spPr>
      </p:pic>
      <p:pic>
        <p:nvPicPr>
          <p:cNvPr id="21" name="Image 20"/>
          <p:cNvPicPr>
            <a:picLocks noChangeAspect="1"/>
          </p:cNvPicPr>
          <p:nvPr/>
        </p:nvPicPr>
        <p:blipFill>
          <a:blip r:embed="rId12"/>
          <a:stretch>
            <a:fillRect/>
          </a:stretch>
        </p:blipFill>
        <p:spPr>
          <a:xfrm>
            <a:off x="6198728" y="4190729"/>
            <a:ext cx="1828800" cy="1799907"/>
          </a:xfrm>
          <a:prstGeom prst="rect">
            <a:avLst/>
          </a:prstGeom>
        </p:spPr>
      </p:pic>
      <p:pic>
        <p:nvPicPr>
          <p:cNvPr id="25" name="Image 24"/>
          <p:cNvPicPr>
            <a:picLocks noChangeAspect="1"/>
          </p:cNvPicPr>
          <p:nvPr/>
        </p:nvPicPr>
        <p:blipFill>
          <a:blip r:embed="rId13"/>
          <a:stretch>
            <a:fillRect/>
          </a:stretch>
        </p:blipFill>
        <p:spPr>
          <a:xfrm>
            <a:off x="8112468" y="4182092"/>
            <a:ext cx="1692458" cy="1830147"/>
          </a:xfrm>
          <a:prstGeom prst="rect">
            <a:avLst/>
          </a:prstGeom>
        </p:spPr>
      </p:pic>
    </p:spTree>
    <p:extLst>
      <p:ext uri="{BB962C8B-B14F-4D97-AF65-F5344CB8AC3E}">
        <p14:creationId xmlns:p14="http://schemas.microsoft.com/office/powerpoint/2010/main" val="40946472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TotalTime>
  <Words>2075</Words>
  <Application>Microsoft Office PowerPoint</Application>
  <PresentationFormat>Grand écran</PresentationFormat>
  <Paragraphs>157</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Arial Narrow</vt:lpstr>
      <vt:lpstr>Bodoni MT Condensed</vt:lpstr>
      <vt:lpstr>Calibri</vt:lpstr>
      <vt:lpstr>Calibri Light</vt:lpstr>
      <vt:lpstr>Verdana</vt:lpstr>
      <vt:lpstr>Thème Office</vt:lpstr>
      <vt:lpstr>BIODIVERSITÉ EMBLÉMATIQUE ET ÉDUCATION INTERCULTURELLE. De l’analyse des représentations divergentes aux solutions  convergentes entre les considérations mystico-religieuses et les enjeux écotouristiques durables comme prétexte à la didactique de l'éducation à l'environnement et au développement durable.</vt:lpstr>
      <vt:lpstr> La biodiversité emblématique et ses apparentes contradictions </vt:lpstr>
      <vt:lpstr>L’apparition du mot « biodiversité » = prise de conscience des menaces de disparition d’espèces liées à la modification et à la fragilisation de leurs milieux de vie. L'ONU a déclaré 2010, année internationale de la biodiversité.</vt:lpstr>
      <vt:lpstr>* Un écosystème  Un écosystème peut se limiter à un espace réduit ou s'étendre à toute la Terre. Un écosystème peut être naturel (ex : la forêt) ou géré par l'Homme (ex : un champ cultivé).  On peut rencontrer des écosystèmes emboîtés.</vt:lpstr>
      <vt:lpstr>Les types de biodiversité</vt:lpstr>
      <vt:lpstr>Pourquoi faut-il préserver la biodiversité: il y a deux vision *une vision éthique de responsabilité face à la préservation d'un patrimoine mondial,  *une  vision matérialiste, utilitaire par rapport au réservoir de « molécules » ou d'organismes dont l'Homme pourrait avoir besoin. </vt:lpstr>
      <vt:lpstr>Qu’est-ce qu’un écosystème ?</vt:lpstr>
      <vt:lpstr>Approche notionnelle globale du qualificatif emblématique </vt:lpstr>
      <vt:lpstr>Quelques divergences dans la perception  de la biodiversité emblématique </vt:lpstr>
      <vt:lpstr> Les considérations mystico-religieuses </vt:lpstr>
      <vt:lpstr>Les enjeux écotouristiques durables</vt:lpstr>
      <vt:lpstr>Convergences  entre les considérations mystico-religieuses et les enjeux écotouristiques durables</vt:lpstr>
      <vt:lpstr>DEMARCHE METHODOLOGIQUE ET DIDACTIQUE ORIENTÉE VERS L’ATTEINTE DES ODD</vt:lpstr>
      <vt:lpstr>INTERPRETATIONS IMPORTANTES, COMPÉTENCES ET  LECONS À ADOPTER</vt:lpstr>
      <vt:lpstr>Références bibliographiques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BIODIVERSITÉ EMBLÉMATIQUE ET ÉDUCATION INTERCULTURELLE :  De l'analyse des contradictions et des convergences entre les considérations mystico-religieuses et les enjeux écotouristiques durables comme prétexte à la didactique de l'éducation à l'environnement et au développement durable.</dc:title>
  <dc:creator>MR TEMKENG</dc:creator>
  <cp:lastModifiedBy>Didier MULNET</cp:lastModifiedBy>
  <cp:revision>68</cp:revision>
  <dcterms:created xsi:type="dcterms:W3CDTF">2021-07-03T23:49:17Z</dcterms:created>
  <dcterms:modified xsi:type="dcterms:W3CDTF">2021-07-06T21:59:52Z</dcterms:modified>
</cp:coreProperties>
</file>