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4" r:id="rId8"/>
    <p:sldId id="265" r:id="rId9"/>
    <p:sldId id="272" r:id="rId10"/>
    <p:sldId id="268" r:id="rId11"/>
    <p:sldId id="269" r:id="rId12"/>
    <p:sldId id="284" r:id="rId13"/>
    <p:sldId id="276" r:id="rId14"/>
    <p:sldId id="281" r:id="rId15"/>
    <p:sldId id="283" r:id="rId16"/>
    <p:sldId id="28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24A40-7FEA-4C37-8CF6-82C632847309}" type="datetimeFigureOut">
              <a:rPr lang="fr-FR" smtClean="0"/>
              <a:t>06/07/2021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99F46-A952-46C6-851F-92BD2B952970}" type="slidenum">
              <a:rPr lang="fr-FR" smtClean="0"/>
              <a:t>‹N°›</a:t>
            </a:fld>
            <a:endParaRPr lang="fr-FR"/>
          </a:p>
        </p:txBody>
      </p:sp>
    </p:spTree>
    <p:extLst>
      <p:ext uri="{BB962C8B-B14F-4D97-AF65-F5344CB8AC3E}">
        <p14:creationId xmlns:p14="http://schemas.microsoft.com/office/powerpoint/2010/main" val="109168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399F46-A952-46C6-851F-92BD2B952970}" type="slidenum">
              <a:rPr lang="fr-FR" smtClean="0"/>
              <a:t>1</a:t>
            </a:fld>
            <a:endParaRPr lang="fr-FR"/>
          </a:p>
        </p:txBody>
      </p:sp>
    </p:spTree>
    <p:extLst>
      <p:ext uri="{BB962C8B-B14F-4D97-AF65-F5344CB8AC3E}">
        <p14:creationId xmlns:p14="http://schemas.microsoft.com/office/powerpoint/2010/main" val="15768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399F46-A952-46C6-851F-92BD2B952970}" type="slidenum">
              <a:rPr lang="fr-FR" smtClean="0"/>
              <a:t>2</a:t>
            </a:fld>
            <a:endParaRPr lang="fr-FR"/>
          </a:p>
        </p:txBody>
      </p:sp>
    </p:spTree>
    <p:extLst>
      <p:ext uri="{BB962C8B-B14F-4D97-AF65-F5344CB8AC3E}">
        <p14:creationId xmlns:p14="http://schemas.microsoft.com/office/powerpoint/2010/main" val="270505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54149CD-5C49-4AA5-B128-F4F3E0DED689}"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201230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BAC6B37-63AA-4497-B611-C3639EE4E689}"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199858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3E49045-302A-4347-AB3D-3EC2A39BC63D}"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7038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830E3D3-555C-4C16-90CE-E42AD50416DB}"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924206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D614FF4-EC36-4E25-8976-47086B2F6629}"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8869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2810FD0-EBC3-4068-9787-851A07DC980C}"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2777751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603509-370F-4834-A704-B0B8A00A7008}"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639394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E99136-0CDB-4FCA-8972-DFD0AD84E650}"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346127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C35542F-A5A4-489C-BBF4-451FDBF4AA8A}"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96667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BF68067-A567-4339-B481-714ED7121819}" type="datetime1">
              <a:rPr lang="fr-FR" smtClean="0"/>
              <a:t>06/07/2021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56126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2ED4641-5DC5-4BA4-829B-A91F89F7706F}" type="datetime1">
              <a:rPr lang="fr-FR" smtClean="0"/>
              <a:t>06/07/2021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1042043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131F3B3-E0EE-48A9-AF1A-5F509B8EDFC4}" type="datetime1">
              <a:rPr lang="fr-FR" smtClean="0"/>
              <a:t>06/07/2021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168458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71FAAFD-2645-41A6-AFD9-E67F44383BD7}" type="datetime1">
              <a:rPr lang="fr-FR" smtClean="0"/>
              <a:t>06/07/2021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2074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5EBFB-1CAD-4E77-8EF0-B9498BCAF3D9}" type="datetime1">
              <a:rPr lang="fr-FR" smtClean="0"/>
              <a:t>06/07/2021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333448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8A05E9-9D01-4F6B-835E-96F441EF45F1}" type="datetime1">
              <a:rPr lang="fr-FR" smtClean="0"/>
              <a:t>06/07/2021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409127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6C2845B6-D03D-436C-B1E0-43BA79181E4B}" type="datetime1">
              <a:rPr lang="fr-FR" smtClean="0"/>
              <a:t>06/07/2021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592E2B-4DDB-4585-A115-EE8912E00A7C}" type="slidenum">
              <a:rPr lang="fr-FR" smtClean="0"/>
              <a:t>‹N°›</a:t>
            </a:fld>
            <a:endParaRPr lang="fr-FR"/>
          </a:p>
        </p:txBody>
      </p:sp>
    </p:spTree>
    <p:extLst>
      <p:ext uri="{BB962C8B-B14F-4D97-AF65-F5344CB8AC3E}">
        <p14:creationId xmlns:p14="http://schemas.microsoft.com/office/powerpoint/2010/main" val="384476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A6FEF1-5FAE-4BA4-AF1A-0F15FC8CD787}" type="datetime1">
              <a:rPr lang="fr-FR" smtClean="0"/>
              <a:t>06/07/2021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592E2B-4DDB-4585-A115-EE8912E00A7C}" type="slidenum">
              <a:rPr lang="fr-FR" smtClean="0"/>
              <a:t>‹N°›</a:t>
            </a:fld>
            <a:endParaRPr lang="fr-FR"/>
          </a:p>
        </p:txBody>
      </p:sp>
    </p:spTree>
    <p:extLst>
      <p:ext uri="{BB962C8B-B14F-4D97-AF65-F5344CB8AC3E}">
        <p14:creationId xmlns:p14="http://schemas.microsoft.com/office/powerpoint/2010/main" val="3640874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Image 14" descr="logo uac-un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3874" y="1631619"/>
            <a:ext cx="1158525" cy="10300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Objet 10"/>
          <p:cNvGraphicFramePr>
            <a:graphicFrameLocks noChangeAspect="1"/>
          </p:cNvGraphicFramePr>
          <p:nvPr>
            <p:extLst>
              <p:ext uri="{D42A27DB-BD31-4B8C-83A1-F6EECF244321}">
                <p14:modId xmlns:p14="http://schemas.microsoft.com/office/powerpoint/2010/main" val="3541083105"/>
              </p:ext>
            </p:extLst>
          </p:nvPr>
        </p:nvGraphicFramePr>
        <p:xfrm>
          <a:off x="668243" y="1706392"/>
          <a:ext cx="2577786" cy="991456"/>
        </p:xfrm>
        <a:graphic>
          <a:graphicData uri="http://schemas.openxmlformats.org/presentationml/2006/ole">
            <mc:AlternateContent xmlns:mc="http://schemas.openxmlformats.org/markup-compatibility/2006">
              <mc:Choice xmlns:v="urn:schemas-microsoft-com:vml" Requires="v">
                <p:oleObj spid="_x0000_s1026" r:id="rId5" imgW="5486400" imgH="1828800" progId="Unknown">
                  <p:embed/>
                </p:oleObj>
              </mc:Choice>
              <mc:Fallback>
                <p:oleObj r:id="rId5" imgW="5486400" imgH="1828800" progId="Unknown">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243" y="1706392"/>
                        <a:ext cx="2577786" cy="991456"/>
                      </a:xfrm>
                      <a:prstGeom prst="rect">
                        <a:avLst/>
                      </a:prstGeom>
                      <a:noFill/>
                    </p:spPr>
                  </p:pic>
                </p:oleObj>
              </mc:Fallback>
            </mc:AlternateContent>
          </a:graphicData>
        </a:graphic>
      </p:graphicFrame>
      <p:pic>
        <p:nvPicPr>
          <p:cNvPr id="2059" name="Image 59" descr="Logo ED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37504" y="1679906"/>
            <a:ext cx="1118804" cy="101297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3"/>
          <p:cNvSpPr>
            <a:spLocks noChangeArrowheads="1"/>
          </p:cNvSpPr>
          <p:nvPr/>
        </p:nvSpPr>
        <p:spPr bwMode="auto">
          <a:xfrm>
            <a:off x="2047742" y="166781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fr-FR"/>
          </a:p>
        </p:txBody>
      </p:sp>
      <p:sp>
        <p:nvSpPr>
          <p:cNvPr id="20" name="Zone de texte 62"/>
          <p:cNvSpPr txBox="1">
            <a:spLocks noChangeArrowheads="1"/>
          </p:cNvSpPr>
          <p:nvPr/>
        </p:nvSpPr>
        <p:spPr bwMode="auto">
          <a:xfrm>
            <a:off x="3021603" y="228683"/>
            <a:ext cx="4496435" cy="137286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0"/>
              </a:spcAft>
            </a:pP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MINISTERE DE L’ENSEIGNEMENT SUPERIEUR ET DE LA RECHERCHE SCIENTIFIQUE</a:t>
            </a:r>
            <a:endParaRPr lang="fr-FR"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UNIVERSITE D’ABOMEY-CALAVI</a:t>
            </a:r>
            <a:endParaRPr lang="fr-FR"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ECOLE DOCTORALE PLURIDISCIPLINAIRE</a:t>
            </a:r>
            <a:endParaRPr lang="fr-FR"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ESPACES, CULTURES ET DÉVELOPPEMENT »</a:t>
            </a:r>
            <a:endParaRPr lang="fr-FR"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Ad </a:t>
            </a:r>
            <a:r>
              <a:rPr lang="fr-FR" sz="1200" b="1"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majorem</a:t>
            </a: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scientiae</a:t>
            </a:r>
            <a:r>
              <a:rPr lang="fr-FR"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gloriam</a:t>
            </a:r>
            <a:endParaRPr lang="fr-FR"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6" name="ZoneTexte 15"/>
          <p:cNvSpPr txBox="1"/>
          <p:nvPr/>
        </p:nvSpPr>
        <p:spPr>
          <a:xfrm>
            <a:off x="552893" y="3455698"/>
            <a:ext cx="8012752" cy="1938992"/>
          </a:xfrm>
          <a:prstGeom prst="rect">
            <a:avLst/>
          </a:prstGeom>
          <a:noFill/>
        </p:spPr>
        <p:txBody>
          <a:bodyPr wrap="square" rtlCol="0">
            <a:spAutoFit/>
          </a:bodyPr>
          <a:lstStyle/>
          <a:p>
            <a:pPr algn="ctr"/>
            <a:r>
              <a:rPr lang="fr-FR" sz="2400" b="0" i="0" dirty="0">
                <a:solidFill>
                  <a:srgbClr val="424242"/>
                </a:solidFill>
                <a:effectLst/>
                <a:latin typeface="Segoe UI Black" panose="020B0A02040204020203" pitchFamily="34" charset="0"/>
                <a:ea typeface="Segoe UI Black" panose="020B0A02040204020203" pitchFamily="34" charset="0"/>
              </a:rPr>
              <a:t>Intégration des ODD dans les curricula de formation à l’Université d’Abomey-Calavi (UAC) au Bénin : stratégies de mise en œuvre et d’appropriation. </a:t>
            </a:r>
          </a:p>
          <a:p>
            <a:pPr algn="ctr"/>
            <a:r>
              <a:rPr lang="fr-FR" sz="2400" b="1" i="1" dirty="0">
                <a:solidFill>
                  <a:srgbClr val="424242"/>
                </a:solidFill>
                <a:effectLst/>
                <a:latin typeface="Source Sans Pro" panose="020B0503030403020204" pitchFamily="34" charset="0"/>
              </a:rPr>
              <a:t>Monique </a:t>
            </a:r>
            <a:r>
              <a:rPr lang="fr-FR" sz="2400" b="1" i="1" dirty="0" err="1">
                <a:solidFill>
                  <a:srgbClr val="424242"/>
                </a:solidFill>
                <a:effectLst/>
                <a:latin typeface="Source Sans Pro" panose="020B0503030403020204" pitchFamily="34" charset="0"/>
              </a:rPr>
              <a:t>Ouassa</a:t>
            </a:r>
            <a:r>
              <a:rPr lang="fr-FR" sz="2400" b="1" i="1" dirty="0">
                <a:solidFill>
                  <a:srgbClr val="424242"/>
                </a:solidFill>
                <a:effectLst/>
                <a:latin typeface="Source Sans Pro" panose="020B0503030403020204" pitchFamily="34" charset="0"/>
              </a:rPr>
              <a:t> </a:t>
            </a:r>
            <a:r>
              <a:rPr lang="fr-FR" sz="2400" b="1" i="1" dirty="0" err="1">
                <a:solidFill>
                  <a:srgbClr val="424242"/>
                </a:solidFill>
                <a:effectLst/>
                <a:latin typeface="Source Sans Pro" panose="020B0503030403020204" pitchFamily="34" charset="0"/>
              </a:rPr>
              <a:t>Kouaro</a:t>
            </a:r>
            <a:r>
              <a:rPr lang="fr-FR" sz="2400" b="1" i="1" dirty="0">
                <a:solidFill>
                  <a:srgbClr val="424242"/>
                </a:solidFill>
                <a:effectLst/>
                <a:latin typeface="Source Sans Pro" panose="020B0503030403020204" pitchFamily="34" charset="0"/>
              </a:rPr>
              <a:t>, Boni Florent Tasso, Bertin </a:t>
            </a:r>
            <a:r>
              <a:rPr lang="fr-FR" sz="2400" b="1" i="1" dirty="0" err="1">
                <a:solidFill>
                  <a:srgbClr val="424242"/>
                </a:solidFill>
                <a:effectLst/>
                <a:latin typeface="Source Sans Pro" panose="020B0503030403020204" pitchFamily="34" charset="0"/>
              </a:rPr>
              <a:t>Sanda</a:t>
            </a:r>
            <a:r>
              <a:rPr lang="fr-FR" sz="2400" b="1" i="1" dirty="0">
                <a:solidFill>
                  <a:srgbClr val="424242"/>
                </a:solidFill>
                <a:effectLst/>
                <a:latin typeface="Source Sans Pro" panose="020B0503030403020204" pitchFamily="34" charset="0"/>
              </a:rPr>
              <a:t> </a:t>
            </a:r>
            <a:r>
              <a:rPr lang="fr-FR" sz="2400" b="1" i="1" dirty="0" err="1">
                <a:solidFill>
                  <a:srgbClr val="424242"/>
                </a:solidFill>
                <a:effectLst/>
                <a:latin typeface="Source Sans Pro" panose="020B0503030403020204" pitchFamily="34" charset="0"/>
              </a:rPr>
              <a:t>Taouema</a:t>
            </a:r>
            <a:r>
              <a:rPr lang="fr-FR" sz="2400" b="0" i="1" dirty="0">
                <a:solidFill>
                  <a:srgbClr val="424242"/>
                </a:solidFill>
                <a:effectLst/>
                <a:latin typeface="Source Sans Pro" panose="020B0503030403020204" pitchFamily="34" charset="0"/>
              </a:rPr>
              <a:t> (Université d’Abomey-Calavi, Benin</a:t>
            </a:r>
            <a:r>
              <a:rPr lang="fr-FR" sz="2400" b="0" i="0" dirty="0">
                <a:solidFill>
                  <a:srgbClr val="424242"/>
                </a:solidFill>
                <a:effectLst/>
                <a:latin typeface="Source Sans Pro" panose="020B0503030403020204" pitchFamily="34" charset="0"/>
              </a:rPr>
              <a:t>)</a:t>
            </a:r>
            <a:endParaRPr lang="fr-FR" sz="2400" dirty="0">
              <a:latin typeface="Calibri" panose="020F0502020204030204" pitchFamily="34" charset="0"/>
              <a:cs typeface="Calibri" panose="020F0502020204030204" pitchFamily="34" charset="0"/>
            </a:endParaRPr>
          </a:p>
        </p:txBody>
      </p:sp>
      <p:sp>
        <p:nvSpPr>
          <p:cNvPr id="17" name="ZoneTexte 16"/>
          <p:cNvSpPr txBox="1"/>
          <p:nvPr/>
        </p:nvSpPr>
        <p:spPr>
          <a:xfrm>
            <a:off x="3576252" y="2961647"/>
            <a:ext cx="3608325" cy="400110"/>
          </a:xfrm>
          <a:prstGeom prst="rect">
            <a:avLst/>
          </a:prstGeom>
          <a:noFill/>
        </p:spPr>
        <p:txBody>
          <a:bodyPr wrap="square" rtlCol="0">
            <a:spAutoFit/>
          </a:bodyPr>
          <a:lstStyle/>
          <a:p>
            <a:pPr algn="ctr"/>
            <a:r>
              <a:rPr lang="fr-FR" sz="2000" b="1" dirty="0">
                <a:solidFill>
                  <a:schemeClr val="accent2"/>
                </a:solidFill>
                <a:latin typeface="Calibri" panose="020F0502020204030204" pitchFamily="34" charset="0"/>
                <a:cs typeface="Calibri" panose="020F0502020204030204" pitchFamily="34" charset="0"/>
              </a:rPr>
              <a:t>THEME DE LA COMMUNICATION </a:t>
            </a:r>
          </a:p>
        </p:txBody>
      </p:sp>
      <p:sp>
        <p:nvSpPr>
          <p:cNvPr id="23" name="ZoneTexte 22"/>
          <p:cNvSpPr txBox="1"/>
          <p:nvPr/>
        </p:nvSpPr>
        <p:spPr>
          <a:xfrm>
            <a:off x="402816" y="5114090"/>
            <a:ext cx="3108640" cy="1107996"/>
          </a:xfrm>
          <a:prstGeom prst="rect">
            <a:avLst/>
          </a:prstGeom>
          <a:noFill/>
        </p:spPr>
        <p:txBody>
          <a:bodyPr wrap="square" rtlCol="0">
            <a:spAutoFit/>
          </a:bodyPr>
          <a:lstStyle/>
          <a:p>
            <a:pPr algn="ctr"/>
            <a:r>
              <a:rPr lang="fr-FR" b="1" dirty="0">
                <a:solidFill>
                  <a:schemeClr val="accent2"/>
                </a:solidFill>
                <a:latin typeface="Calibri" panose="020F0502020204030204" pitchFamily="34" charset="0"/>
                <a:cs typeface="Calibri" panose="020F0502020204030204" pitchFamily="34" charset="0"/>
              </a:rPr>
              <a:t>Maître de Conférences:</a:t>
            </a:r>
          </a:p>
          <a:p>
            <a:pPr algn="ctr"/>
            <a:r>
              <a:rPr lang="fr-FR" sz="1600" b="1" dirty="0">
                <a:latin typeface="Calibri" panose="020F0502020204030204" pitchFamily="34" charset="0"/>
                <a:cs typeface="Calibri" panose="020F0502020204030204" pitchFamily="34" charset="0"/>
              </a:rPr>
              <a:t>Dr Monique </a:t>
            </a:r>
            <a:r>
              <a:rPr lang="fr-FR" sz="1600" b="1" dirty="0" err="1">
                <a:latin typeface="Calibri" panose="020F0502020204030204" pitchFamily="34" charset="0"/>
                <a:cs typeface="Calibri" panose="020F0502020204030204" pitchFamily="34" charset="0"/>
              </a:rPr>
              <a:t>Ouassa</a:t>
            </a:r>
            <a:r>
              <a:rPr lang="fr-FR" sz="1600" b="1" dirty="0">
                <a:latin typeface="Calibri" panose="020F0502020204030204" pitchFamily="34" charset="0"/>
                <a:cs typeface="Calibri" panose="020F0502020204030204" pitchFamily="34" charset="0"/>
              </a:rPr>
              <a:t> </a:t>
            </a:r>
            <a:r>
              <a:rPr lang="fr-FR" sz="1600" b="1" dirty="0" err="1">
                <a:latin typeface="Calibri" panose="020F0502020204030204" pitchFamily="34" charset="0"/>
                <a:cs typeface="Calibri" panose="020F0502020204030204" pitchFamily="34" charset="0"/>
              </a:rPr>
              <a:t>Kouaro</a:t>
            </a:r>
            <a:endParaRPr lang="fr-FR" sz="1600" b="1" dirty="0">
              <a:latin typeface="Calibri" panose="020F0502020204030204" pitchFamily="34" charset="0"/>
              <a:cs typeface="Calibri" panose="020F0502020204030204" pitchFamily="34" charset="0"/>
            </a:endParaRPr>
          </a:p>
          <a:p>
            <a:pPr algn="ctr"/>
            <a:r>
              <a:rPr lang="fr-FR" sz="1600" b="1" dirty="0">
                <a:latin typeface="Calibri" panose="020F0502020204030204" pitchFamily="34" charset="0"/>
                <a:cs typeface="Calibri" panose="020F0502020204030204" pitchFamily="34" charset="0"/>
              </a:rPr>
              <a:t>Directrice scientifique du LAAEDD</a:t>
            </a:r>
          </a:p>
          <a:p>
            <a:pPr algn="ctr"/>
            <a:r>
              <a:rPr lang="fr-FR" sz="1600" b="1" dirty="0">
                <a:latin typeface="Calibri" panose="020F0502020204030204" pitchFamily="34" charset="0"/>
                <a:cs typeface="Calibri" panose="020F0502020204030204" pitchFamily="34" charset="0"/>
              </a:rPr>
              <a:t>EDP-ECD/FASHS/UAC</a:t>
            </a:r>
          </a:p>
        </p:txBody>
      </p:sp>
      <p:pic>
        <p:nvPicPr>
          <p:cNvPr id="206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4755" y="1653402"/>
            <a:ext cx="1840125" cy="93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ZoneTexte 18"/>
          <p:cNvSpPr txBox="1"/>
          <p:nvPr/>
        </p:nvSpPr>
        <p:spPr>
          <a:xfrm>
            <a:off x="6056147" y="5114090"/>
            <a:ext cx="3177465" cy="923330"/>
          </a:xfrm>
          <a:prstGeom prst="rect">
            <a:avLst/>
          </a:prstGeom>
          <a:noFill/>
        </p:spPr>
        <p:txBody>
          <a:bodyPr wrap="square" rtlCol="0">
            <a:spAutoFit/>
          </a:bodyPr>
          <a:lstStyle/>
          <a:p>
            <a:pPr algn="ctr"/>
            <a:r>
              <a:rPr lang="fr-FR" b="1" dirty="0">
                <a:solidFill>
                  <a:schemeClr val="accent2"/>
                </a:solidFill>
              </a:rPr>
              <a:t>Lieu:</a:t>
            </a:r>
          </a:p>
          <a:p>
            <a:r>
              <a:rPr lang="fr-FR" dirty="0"/>
              <a:t>Salle virtuelle</a:t>
            </a:r>
          </a:p>
          <a:p>
            <a:r>
              <a:rPr lang="fr-FR" dirty="0"/>
              <a:t> 7 juillet 2021 </a:t>
            </a:r>
          </a:p>
        </p:txBody>
      </p:sp>
    </p:spTree>
    <p:extLst>
      <p:ext uri="{BB962C8B-B14F-4D97-AF65-F5344CB8AC3E}">
        <p14:creationId xmlns:p14="http://schemas.microsoft.com/office/powerpoint/2010/main" val="399897209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13389" y="6170152"/>
            <a:ext cx="683339" cy="365125"/>
          </a:xfrm>
        </p:spPr>
        <p:txBody>
          <a:bodyPr/>
          <a:lstStyle/>
          <a:p>
            <a:fld id="{24592E2B-4DDB-4585-A115-EE8912E00A7C}" type="slidenum">
              <a:rPr lang="fr-FR" sz="3200" smtClean="0"/>
              <a:t>10</a:t>
            </a:fld>
            <a:endParaRPr lang="fr-FR" sz="3200" dirty="0"/>
          </a:p>
        </p:txBody>
      </p:sp>
      <p:sp>
        <p:nvSpPr>
          <p:cNvPr id="5" name="Espace réservé du contenu 4"/>
          <p:cNvSpPr>
            <a:spLocks noGrp="1"/>
          </p:cNvSpPr>
          <p:nvPr>
            <p:ph idx="1"/>
          </p:nvPr>
        </p:nvSpPr>
        <p:spPr>
          <a:xfrm>
            <a:off x="185954" y="1376817"/>
            <a:ext cx="9521371" cy="4007983"/>
          </a:xfrm>
        </p:spPr>
        <p:txBody>
          <a:bodyPr>
            <a:normAutofit fontScale="85000" lnSpcReduction="20000"/>
          </a:bodyPr>
          <a:lstStyle/>
          <a:p>
            <a:pPr marL="0" indent="0" algn="just">
              <a:buNone/>
            </a:pPr>
            <a:r>
              <a:rPr lang="fr-FR" sz="3300" b="1" dirty="0">
                <a:latin typeface="Baskerville Old Face" panose="02020602080505020303" pitchFamily="18" charset="0"/>
                <a:cs typeface="Calibri" panose="020F0502020204030204" pitchFamily="34" charset="0"/>
              </a:rPr>
              <a:t>2. Introduction des ODD dans les curricula de formation</a:t>
            </a:r>
          </a:p>
          <a:p>
            <a:pPr marL="0" indent="0" algn="just">
              <a:buNone/>
            </a:pPr>
            <a:r>
              <a:rPr lang="fr-FR" sz="2600" dirty="0">
                <a:latin typeface="Calibri" panose="020F0502020204030204" pitchFamily="34" charset="0"/>
                <a:cs typeface="Calibri" panose="020F0502020204030204" pitchFamily="34" charset="0"/>
              </a:rPr>
              <a:t>« P</a:t>
            </a:r>
            <a:r>
              <a:rPr lang="fr-FR" sz="2600" dirty="0">
                <a:latin typeface="Arial Black" panose="020B0A04020102020204" pitchFamily="34" charset="0"/>
                <a:cs typeface="Calibri" panose="020F0502020204030204" pitchFamily="34" charset="0"/>
              </a:rPr>
              <a:t>endant la formulation des offres de formation, nous avons assurer la veille pédagogique afin que l’un des 17 objectifs des ODD soit mis en exergue dans les compétences. Mieux, nous avons créé deux  masters dont un en études prospectives et développement qui met l’accent sur l’impact durable des études prospectives et aussi un Master en Expertise d’Etude d’impact environnemental et social et durabilité des Interventions.  Propos d’une ancienne vice-doyen de la Faculté des Sciences Humaines et Sociales, enseignante au département de géographie, juin 2021</a:t>
            </a:r>
          </a:p>
          <a:p>
            <a:pPr marL="0" indent="0" algn="just">
              <a:buNone/>
            </a:pPr>
            <a:r>
              <a:rPr lang="fr-FR" sz="2600" dirty="0">
                <a:latin typeface="Arial Black" panose="020B0A04020102020204" pitchFamily="34" charset="0"/>
                <a:cs typeface="Calibri" panose="020F0502020204030204" pitchFamily="34" charset="0"/>
              </a:rPr>
              <a:t>Ce verbatim témoigne de la prise en compte des ODD dans les offres de formations des différents établissements</a:t>
            </a:r>
            <a:endParaRPr lang="fr-FR" sz="2400" dirty="0">
              <a:latin typeface="Arial Black" panose="020B0A04020102020204" pitchFamily="34" charset="0"/>
              <a:cs typeface="Times New Roman" panose="02020603050405020304" pitchFamily="18" charset="0"/>
            </a:endParaRPr>
          </a:p>
          <a:p>
            <a:pPr marL="0" indent="0">
              <a:buNone/>
            </a:pPr>
            <a:endParaRPr lang="fr-FR" dirty="0"/>
          </a:p>
        </p:txBody>
      </p:sp>
      <p:sp>
        <p:nvSpPr>
          <p:cNvPr id="8" name="Titre 1"/>
          <p:cNvSpPr>
            <a:spLocks noGrp="1"/>
          </p:cNvSpPr>
          <p:nvPr>
            <p:ph type="title"/>
          </p:nvPr>
        </p:nvSpPr>
        <p:spPr>
          <a:xfrm>
            <a:off x="115909" y="364697"/>
            <a:ext cx="9463520" cy="716924"/>
          </a:xfrm>
        </p:spPr>
        <p:txBody>
          <a:bodyPr/>
          <a:lstStyle/>
          <a:p>
            <a:pPr algn="ctr"/>
            <a:r>
              <a:rPr lang="fr-FR" b="1" dirty="0">
                <a:latin typeface="Calibri" panose="020F0502020204030204" pitchFamily="34" charset="0"/>
                <a:cs typeface="Calibri" panose="020F0502020204030204" pitchFamily="34" charset="0"/>
              </a:rPr>
              <a:t>PRINCIPAUX RÉSULTATS DE LA RECHERCHE (4/10)</a:t>
            </a:r>
          </a:p>
        </p:txBody>
      </p:sp>
    </p:spTree>
    <p:extLst>
      <p:ext uri="{BB962C8B-B14F-4D97-AF65-F5344CB8AC3E}">
        <p14:creationId xmlns:p14="http://schemas.microsoft.com/office/powerpoint/2010/main" val="31971779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461873" y="6144394"/>
            <a:ext cx="683339" cy="365125"/>
          </a:xfrm>
        </p:spPr>
        <p:txBody>
          <a:bodyPr/>
          <a:lstStyle/>
          <a:p>
            <a:fld id="{24592E2B-4DDB-4585-A115-EE8912E00A7C}" type="slidenum">
              <a:rPr lang="fr-FR" sz="3200" smtClean="0"/>
              <a:t>11</a:t>
            </a:fld>
            <a:endParaRPr lang="fr-FR" sz="3200" dirty="0"/>
          </a:p>
        </p:txBody>
      </p:sp>
      <p:sp>
        <p:nvSpPr>
          <p:cNvPr id="7" name="Espace réservé du contenu 2"/>
          <p:cNvSpPr>
            <a:spLocks noGrp="1"/>
          </p:cNvSpPr>
          <p:nvPr>
            <p:ph idx="1"/>
          </p:nvPr>
        </p:nvSpPr>
        <p:spPr>
          <a:xfrm>
            <a:off x="232228" y="1760313"/>
            <a:ext cx="9579427" cy="4566643"/>
          </a:xfrm>
        </p:spPr>
        <p:txBody>
          <a:bodyPr>
            <a:normAutofit fontScale="40000" lnSpcReduction="20000"/>
          </a:bodyPr>
          <a:lstStyle/>
          <a:p>
            <a:pPr marL="0" indent="0" algn="just">
              <a:lnSpc>
                <a:spcPct val="150000"/>
              </a:lnSpc>
              <a:buNone/>
            </a:pPr>
            <a:r>
              <a:rPr lang="fr-FR" sz="6000" b="1" dirty="0">
                <a:latin typeface="Arial Black" panose="020B0A04020102020204" pitchFamily="34" charset="0"/>
                <a:cs typeface="Calibri" panose="020F0502020204030204" pitchFamily="34" charset="0"/>
              </a:rPr>
              <a:t>3. Création des Formations </a:t>
            </a:r>
            <a:r>
              <a:rPr lang="fr-FR" sz="5100" b="1" dirty="0">
                <a:latin typeface="Arial Black" panose="020B0A04020102020204" pitchFamily="34" charset="0"/>
                <a:cs typeface="Calibri" panose="020F0502020204030204" pitchFamily="34" charset="0"/>
              </a:rPr>
              <a:t>orientées vers l’atteinte des 17 points des ODD;</a:t>
            </a:r>
          </a:p>
          <a:p>
            <a:pPr algn="just">
              <a:lnSpc>
                <a:spcPct val="150000"/>
              </a:lnSpc>
            </a:pPr>
            <a:r>
              <a:rPr lang="fr-FR" sz="5100" dirty="0">
                <a:latin typeface="Arial Black" panose="020B0A04020102020204" pitchFamily="34" charset="0"/>
                <a:cs typeface="Calibri" panose="020F0502020204030204" pitchFamily="34" charset="0"/>
              </a:rPr>
              <a:t>Dispositif des offres de formation se construit soit en créant des filières de formations (LMD) orientées vers l’atteinte des ODD ou</a:t>
            </a:r>
          </a:p>
          <a:p>
            <a:pPr algn="just">
              <a:lnSpc>
                <a:spcPct val="150000"/>
              </a:lnSpc>
            </a:pPr>
            <a:r>
              <a:rPr lang="fr-FR" sz="5100" dirty="0">
                <a:latin typeface="Arial Black" panose="020B0A04020102020204" pitchFamily="34" charset="0"/>
                <a:cs typeface="Calibri" panose="020F0502020204030204" pitchFamily="34" charset="0"/>
              </a:rPr>
              <a:t>Introduction d’une matière sur le DD;</a:t>
            </a:r>
          </a:p>
          <a:p>
            <a:pPr algn="just">
              <a:lnSpc>
                <a:spcPct val="150000"/>
              </a:lnSpc>
            </a:pPr>
            <a:r>
              <a:rPr lang="fr-FR" sz="5100" dirty="0">
                <a:latin typeface="Arial Black" panose="020B0A04020102020204" pitchFamily="34" charset="0"/>
                <a:cs typeface="Calibri" panose="020F0502020204030204" pitchFamily="34" charset="0"/>
              </a:rPr>
              <a:t>Ce verbatim ci-dessous témoigne de la prise de conscience de l’atteinte des ODD dans les </a:t>
            </a:r>
            <a:r>
              <a:rPr lang="fr-FR" sz="5100" dirty="0" err="1">
                <a:latin typeface="Arial Black" panose="020B0A04020102020204" pitchFamily="34" charset="0"/>
                <a:cs typeface="Calibri" panose="020F0502020204030204" pitchFamily="34" charset="0"/>
              </a:rPr>
              <a:t>curriculas</a:t>
            </a:r>
            <a:r>
              <a:rPr lang="fr-FR" sz="5100" dirty="0">
                <a:latin typeface="Arial Black" panose="020B0A04020102020204" pitchFamily="34" charset="0"/>
                <a:cs typeface="Calibri" panose="020F0502020204030204" pitchFamily="34" charset="0"/>
              </a:rPr>
              <a:t> de formation.</a:t>
            </a:r>
          </a:p>
        </p:txBody>
      </p:sp>
      <p:sp>
        <p:nvSpPr>
          <p:cNvPr id="9" name="Titre 1"/>
          <p:cNvSpPr>
            <a:spLocks noGrp="1"/>
          </p:cNvSpPr>
          <p:nvPr>
            <p:ph type="title"/>
          </p:nvPr>
        </p:nvSpPr>
        <p:spPr>
          <a:xfrm>
            <a:off x="0" y="495326"/>
            <a:ext cx="9463520" cy="716924"/>
          </a:xfrm>
        </p:spPr>
        <p:txBody>
          <a:bodyPr/>
          <a:lstStyle/>
          <a:p>
            <a:pPr algn="ctr"/>
            <a:r>
              <a:rPr lang="fr-FR" b="1" dirty="0">
                <a:latin typeface="Calibri" panose="020F0502020204030204" pitchFamily="34" charset="0"/>
                <a:cs typeface="Calibri" panose="020F0502020204030204" pitchFamily="34" charset="0"/>
              </a:rPr>
              <a:t>PRINCIPAUX RÉSULTATS DE LA RECHERCHE (5/10)</a:t>
            </a:r>
          </a:p>
        </p:txBody>
      </p:sp>
    </p:spTree>
    <p:extLst>
      <p:ext uri="{BB962C8B-B14F-4D97-AF65-F5344CB8AC3E}">
        <p14:creationId xmlns:p14="http://schemas.microsoft.com/office/powerpoint/2010/main" val="4185273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36CED6-4D3E-46AB-9622-D0DD26F97CED}"/>
              </a:ext>
            </a:extLst>
          </p:cNvPr>
          <p:cNvSpPr>
            <a:spLocks noGrp="1"/>
          </p:cNvSpPr>
          <p:nvPr>
            <p:ph type="title"/>
          </p:nvPr>
        </p:nvSpPr>
        <p:spPr/>
        <p:txBody>
          <a:bodyPr/>
          <a:lstStyle/>
          <a:p>
            <a:r>
              <a:rPr lang="fr-FR" dirty="0"/>
              <a:t>Résultats de la recherche</a:t>
            </a:r>
            <a:endParaRPr lang="fr-BJ" dirty="0"/>
          </a:p>
        </p:txBody>
      </p:sp>
      <p:sp>
        <p:nvSpPr>
          <p:cNvPr id="3" name="Espace réservé du contenu 2">
            <a:extLst>
              <a:ext uri="{FF2B5EF4-FFF2-40B4-BE49-F238E27FC236}">
                <a16:creationId xmlns:a16="http://schemas.microsoft.com/office/drawing/2014/main" id="{77FE1FDA-7850-490B-AEE8-F9880BF1C7CF}"/>
              </a:ext>
            </a:extLst>
          </p:cNvPr>
          <p:cNvSpPr>
            <a:spLocks noGrp="1"/>
          </p:cNvSpPr>
          <p:nvPr>
            <p:ph idx="1"/>
          </p:nvPr>
        </p:nvSpPr>
        <p:spPr/>
        <p:txBody>
          <a:bodyPr/>
          <a:lstStyle/>
          <a:p>
            <a:pPr algn="just"/>
            <a:r>
              <a:rPr lang="fr-FR" sz="2400" dirty="0">
                <a:latin typeface="Arial Black" panose="020B0A04020102020204" pitchFamily="34" charset="0"/>
                <a:cs typeface="Calibri" panose="020F0502020204030204" pitchFamily="34" charset="0"/>
              </a:rPr>
              <a:t>« Voyez, nous sommes en sociologie-anthropologie, mais nous avons une formation en tronc commun en Culture et développement durable pour les </a:t>
            </a:r>
            <a:r>
              <a:rPr lang="fr-FR" sz="2400" dirty="0" err="1">
                <a:latin typeface="Arial Black" panose="020B0A04020102020204" pitchFamily="34" charset="0"/>
                <a:cs typeface="Calibri" panose="020F0502020204030204" pitchFamily="34" charset="0"/>
              </a:rPr>
              <a:t>masteurants</a:t>
            </a:r>
            <a:r>
              <a:rPr lang="fr-FR" sz="2400" dirty="0">
                <a:latin typeface="Arial Black" panose="020B0A04020102020204" pitchFamily="34" charset="0"/>
                <a:cs typeface="Calibri" panose="020F0502020204030204" pitchFamily="34" charset="0"/>
              </a:rPr>
              <a:t>. Au autre formateur du département de la Faculté des sciences Economiques et de Gestion de répliquer, nous avons un cours intitulé économie de l’environnement qui met l’accent sur la question du développement durable dans la gestion. </a:t>
            </a:r>
            <a:r>
              <a:rPr lang="fr-FR" sz="2400" dirty="0" err="1">
                <a:latin typeface="Arial Black" panose="020B0A04020102020204" pitchFamily="34" charset="0"/>
                <a:cs typeface="Calibri" panose="020F0502020204030204" pitchFamily="34" charset="0"/>
              </a:rPr>
              <a:t>Enseigant</a:t>
            </a:r>
            <a:r>
              <a:rPr lang="fr-FR" sz="2400" dirty="0">
                <a:latin typeface="Arial Black" panose="020B0A04020102020204" pitchFamily="34" charset="0"/>
                <a:cs typeface="Calibri" panose="020F0502020204030204" pitchFamily="34" charset="0"/>
              </a:rPr>
              <a:t>, 45 ans, FASEG, Juin 2021</a:t>
            </a:r>
            <a:r>
              <a:rPr lang="fr-FR" sz="1800" dirty="0">
                <a:latin typeface="Arial Black" panose="020B0A04020102020204" pitchFamily="34" charset="0"/>
                <a:cs typeface="Calibri" panose="020F0502020204030204" pitchFamily="34" charset="0"/>
              </a:rPr>
              <a:t>.</a:t>
            </a:r>
            <a:endParaRPr lang="fr-BJ" dirty="0"/>
          </a:p>
        </p:txBody>
      </p:sp>
      <p:sp>
        <p:nvSpPr>
          <p:cNvPr id="4" name="Espace réservé du numéro de diapositive 3">
            <a:extLst>
              <a:ext uri="{FF2B5EF4-FFF2-40B4-BE49-F238E27FC236}">
                <a16:creationId xmlns:a16="http://schemas.microsoft.com/office/drawing/2014/main" id="{C62CBBAD-065C-4D12-82AD-FA70E2CF7493}"/>
              </a:ext>
            </a:extLst>
          </p:cNvPr>
          <p:cNvSpPr>
            <a:spLocks noGrp="1"/>
          </p:cNvSpPr>
          <p:nvPr>
            <p:ph type="sldNum" sz="quarter" idx="12"/>
          </p:nvPr>
        </p:nvSpPr>
        <p:spPr/>
        <p:txBody>
          <a:bodyPr/>
          <a:lstStyle/>
          <a:p>
            <a:fld id="{24592E2B-4DDB-4585-A115-EE8912E00A7C}" type="slidenum">
              <a:rPr lang="fr-FR" smtClean="0"/>
              <a:t>12</a:t>
            </a:fld>
            <a:endParaRPr lang="fr-FR"/>
          </a:p>
        </p:txBody>
      </p:sp>
    </p:spTree>
    <p:extLst>
      <p:ext uri="{BB962C8B-B14F-4D97-AF65-F5344CB8AC3E}">
        <p14:creationId xmlns:p14="http://schemas.microsoft.com/office/powerpoint/2010/main" val="2049337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90663" y="6137614"/>
            <a:ext cx="683339" cy="365125"/>
          </a:xfrm>
        </p:spPr>
        <p:txBody>
          <a:bodyPr/>
          <a:lstStyle/>
          <a:p>
            <a:fld id="{24592E2B-4DDB-4585-A115-EE8912E00A7C}" type="slidenum">
              <a:rPr lang="fr-FR" sz="3200" smtClean="0"/>
              <a:t>13</a:t>
            </a:fld>
            <a:endParaRPr lang="fr-FR" sz="3200" dirty="0"/>
          </a:p>
        </p:txBody>
      </p:sp>
      <p:sp>
        <p:nvSpPr>
          <p:cNvPr id="6" name="Titre 1"/>
          <p:cNvSpPr>
            <a:spLocks noGrp="1"/>
          </p:cNvSpPr>
          <p:nvPr>
            <p:ph type="title"/>
          </p:nvPr>
        </p:nvSpPr>
        <p:spPr>
          <a:xfrm>
            <a:off x="677334" y="412088"/>
            <a:ext cx="8596668" cy="885371"/>
          </a:xfrm>
        </p:spPr>
        <p:txBody>
          <a:bodyPr/>
          <a:lstStyle/>
          <a:p>
            <a:pPr algn="ctr"/>
            <a:r>
              <a:rPr lang="fr-FR" b="1" dirty="0">
                <a:latin typeface="Calibri" panose="020F0502020204030204" pitchFamily="34" charset="0"/>
                <a:cs typeface="Calibri" panose="020F0502020204030204" pitchFamily="34" charset="0"/>
              </a:rPr>
              <a:t>DISCUSSION (1/3)</a:t>
            </a:r>
            <a:r>
              <a:rPr lang="fr-FR" b="1" dirty="0"/>
              <a:t> </a:t>
            </a:r>
          </a:p>
        </p:txBody>
      </p:sp>
      <p:sp>
        <p:nvSpPr>
          <p:cNvPr id="7" name="Espace réservé du contenu 2"/>
          <p:cNvSpPr>
            <a:spLocks noGrp="1"/>
          </p:cNvSpPr>
          <p:nvPr>
            <p:ph idx="1"/>
          </p:nvPr>
        </p:nvSpPr>
        <p:spPr>
          <a:xfrm>
            <a:off x="171439" y="1297459"/>
            <a:ext cx="9637486" cy="3869628"/>
          </a:xfrm>
        </p:spPr>
        <p:txBody>
          <a:bodyPr>
            <a:normAutofit/>
          </a:bodyPr>
          <a:lstStyle/>
          <a:p>
            <a:pPr marL="457200" indent="-457200" algn="just">
              <a:buAutoNum type="arabicPeriod"/>
            </a:pPr>
            <a:r>
              <a:rPr lang="fr-WINDIES" sz="2400" b="1" dirty="0">
                <a:latin typeface="Calibri" panose="020F0502020204030204" pitchFamily="34" charset="0"/>
                <a:cs typeface="Calibri" panose="020F0502020204030204" pitchFamily="34" charset="0"/>
              </a:rPr>
              <a:t>Stratégies d’appropriation des ODD en milieu universitaire au Bénin</a:t>
            </a:r>
          </a:p>
          <a:p>
            <a:pPr algn="just">
              <a:buFont typeface="Wingdings" panose="05000000000000000000" pitchFamily="2" charset="2"/>
              <a:buChar char="Ø"/>
            </a:pPr>
            <a:r>
              <a:rPr lang="fr-FR" sz="2400" dirty="0">
                <a:latin typeface="Arial Black" panose="020B0A04020102020204" pitchFamily="34" charset="0"/>
                <a:cs typeface="Calibri" panose="020F0502020204030204" pitchFamily="34" charset="0"/>
              </a:rPr>
              <a:t>Les résultats de notre travail démontrent que la stratégie de l’Université pour l’adoption des ODD est bien connue des acteurs universitaires. </a:t>
            </a:r>
          </a:p>
          <a:p>
            <a:r>
              <a:rPr lang="fr-FR" sz="2400" dirty="0">
                <a:latin typeface="Arial Black" panose="020B0A04020102020204" pitchFamily="34" charset="0"/>
              </a:rPr>
              <a:t>Les curricula de formations sont une source de vérification de l’introduction des ODD à l’Université d’Abomey-Calavi au Bénin. </a:t>
            </a:r>
          </a:p>
        </p:txBody>
      </p:sp>
    </p:spTree>
    <p:extLst>
      <p:ext uri="{BB962C8B-B14F-4D97-AF65-F5344CB8AC3E}">
        <p14:creationId xmlns:p14="http://schemas.microsoft.com/office/powerpoint/2010/main" val="4007561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6361" y="145143"/>
            <a:ext cx="8596668" cy="876544"/>
          </a:xfrm>
        </p:spPr>
        <p:txBody>
          <a:bodyPr>
            <a:noAutofit/>
          </a:bodyPr>
          <a:lstStyle/>
          <a:p>
            <a:pPr algn="ctr">
              <a:lnSpc>
                <a:spcPct val="150000"/>
              </a:lnSpc>
            </a:pPr>
            <a:r>
              <a:rPr lang="fr-FR" b="1" dirty="0">
                <a:latin typeface="Calibri" panose="020F0502020204030204" pitchFamily="34" charset="0"/>
                <a:cs typeface="Calibri" panose="020F0502020204030204" pitchFamily="34" charset="0"/>
              </a:rPr>
              <a:t>CONCLUSION</a:t>
            </a:r>
          </a:p>
        </p:txBody>
      </p:sp>
      <p:sp>
        <p:nvSpPr>
          <p:cNvPr id="3" name="Espace réservé du contenu 2"/>
          <p:cNvSpPr>
            <a:spLocks noGrp="1"/>
          </p:cNvSpPr>
          <p:nvPr>
            <p:ph idx="1"/>
          </p:nvPr>
        </p:nvSpPr>
        <p:spPr>
          <a:xfrm>
            <a:off x="258522" y="1050716"/>
            <a:ext cx="9451536" cy="5640370"/>
          </a:xfrm>
        </p:spPr>
        <p:txBody>
          <a:bodyPr>
            <a:noAutofit/>
          </a:bodyPr>
          <a:lstStyle/>
          <a:p>
            <a:pPr algn="just">
              <a:lnSpc>
                <a:spcPct val="160000"/>
              </a:lnSpc>
            </a:pPr>
            <a:r>
              <a:rPr lang="fr-FR" sz="2400" dirty="0">
                <a:latin typeface="Arial Black" panose="020B0A04020102020204" pitchFamily="34" charset="0"/>
                <a:cs typeface="Calibri" panose="020F0502020204030204" pitchFamily="34" charset="0"/>
              </a:rPr>
              <a:t>Il </a:t>
            </a:r>
            <a:r>
              <a:rPr lang="en-US" sz="2400" dirty="0">
                <a:latin typeface="Arial Black" panose="020B0A04020102020204" pitchFamily="34" charset="0"/>
                <a:cs typeface="Calibri" panose="020F0502020204030204" pitchFamily="34" charset="0"/>
              </a:rPr>
              <a:t>ressort de cette recherche que </a:t>
            </a:r>
            <a:r>
              <a:rPr lang="en-US" sz="2400" dirty="0" err="1">
                <a:latin typeface="Arial Black" panose="020B0A04020102020204" pitchFamily="34" charset="0"/>
                <a:cs typeface="Calibri" panose="020F0502020204030204" pitchFamily="34" charset="0"/>
              </a:rPr>
              <a:t>l’intégration</a:t>
            </a:r>
            <a:r>
              <a:rPr lang="en-US" sz="2400" dirty="0">
                <a:latin typeface="Arial Black" panose="020B0A04020102020204" pitchFamily="34" charset="0"/>
                <a:cs typeface="Calibri" panose="020F0502020204030204" pitchFamily="34" charset="0"/>
              </a:rPr>
              <a:t> des ODD </a:t>
            </a:r>
            <a:r>
              <a:rPr lang="en-US" sz="2400" dirty="0" err="1">
                <a:latin typeface="Arial Black" panose="020B0A04020102020204" pitchFamily="34" charset="0"/>
                <a:cs typeface="Calibri" panose="020F0502020204030204" pitchFamily="34" charset="0"/>
              </a:rPr>
              <a:t>est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une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réalité</a:t>
            </a:r>
            <a:r>
              <a:rPr lang="en-US" sz="2400" dirty="0">
                <a:latin typeface="Arial Black" panose="020B0A04020102020204" pitchFamily="34" charset="0"/>
                <a:cs typeface="Calibri" panose="020F0502020204030204" pitchFamily="34" charset="0"/>
              </a:rPr>
              <a:t> dans le </a:t>
            </a:r>
            <a:r>
              <a:rPr lang="en-US" sz="2400" dirty="0" err="1">
                <a:latin typeface="Arial Black" panose="020B0A04020102020204" pitchFamily="34" charset="0"/>
                <a:cs typeface="Calibri" panose="020F0502020204030204" pitchFamily="34" charset="0"/>
              </a:rPr>
              <a:t>système</a:t>
            </a:r>
            <a:r>
              <a:rPr lang="en-US" sz="2400" dirty="0">
                <a:latin typeface="Arial Black" panose="020B0A04020102020204" pitchFamily="34" charset="0"/>
                <a:cs typeface="Calibri" panose="020F0502020204030204" pitchFamily="34" charset="0"/>
              </a:rPr>
              <a:t> LMD à </a:t>
            </a:r>
            <a:r>
              <a:rPr lang="en-US" sz="2400" dirty="0" err="1">
                <a:latin typeface="Arial Black" panose="020B0A04020102020204" pitchFamily="34" charset="0"/>
                <a:cs typeface="Calibri" panose="020F0502020204030204" pitchFamily="34" charset="0"/>
              </a:rPr>
              <a:t>l’Université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d’Abomey-Calavi</a:t>
            </a:r>
            <a:r>
              <a:rPr lang="en-US" sz="2400" dirty="0">
                <a:latin typeface="Arial Black" panose="020B0A04020102020204" pitchFamily="34" charset="0"/>
                <a:cs typeface="Calibri" panose="020F0502020204030204" pitchFamily="34" charset="0"/>
              </a:rPr>
              <a:t>.</a:t>
            </a:r>
          </a:p>
          <a:p>
            <a:pPr algn="just">
              <a:lnSpc>
                <a:spcPct val="160000"/>
              </a:lnSpc>
            </a:pPr>
            <a:r>
              <a:rPr lang="en-US" sz="2400" dirty="0">
                <a:latin typeface="Arial Black" panose="020B0A04020102020204" pitchFamily="34" charset="0"/>
                <a:cs typeface="Calibri" panose="020F0502020204030204" pitchFamily="34" charset="0"/>
              </a:rPr>
              <a:t>Les </a:t>
            </a:r>
            <a:r>
              <a:rPr lang="en-US" sz="2400" dirty="0" err="1">
                <a:latin typeface="Arial Black" panose="020B0A04020102020204" pitchFamily="34" charset="0"/>
                <a:cs typeface="Calibri" panose="020F0502020204030204" pitchFamily="34" charset="0"/>
              </a:rPr>
              <a:t>apprenants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comme</a:t>
            </a:r>
            <a:r>
              <a:rPr lang="en-US" sz="2400" dirty="0">
                <a:latin typeface="Arial Black" panose="020B0A04020102020204" pitchFamily="34" charset="0"/>
                <a:cs typeface="Calibri" panose="020F0502020204030204" pitchFamily="34" charset="0"/>
              </a:rPr>
              <a:t> les </a:t>
            </a:r>
            <a:r>
              <a:rPr lang="en-US" sz="2400" dirty="0" err="1">
                <a:latin typeface="Arial Black" panose="020B0A04020102020204" pitchFamily="34" charset="0"/>
                <a:cs typeface="Calibri" panose="020F0502020204030204" pitchFamily="34" charset="0"/>
              </a:rPr>
              <a:t>enseignants</a:t>
            </a:r>
            <a:r>
              <a:rPr lang="en-US" sz="2400" dirty="0">
                <a:latin typeface="Arial Black" panose="020B0A04020102020204" pitchFamily="34" charset="0"/>
                <a:cs typeface="Calibri" panose="020F0502020204030204" pitchFamily="34" charset="0"/>
              </a:rPr>
              <a:t> à travers la conception et la mise </a:t>
            </a:r>
            <a:r>
              <a:rPr lang="en-US" sz="2400" dirty="0" err="1">
                <a:latin typeface="Arial Black" panose="020B0A04020102020204" pitchFamily="34" charset="0"/>
                <a:cs typeface="Calibri" panose="020F0502020204030204" pitchFamily="34" charset="0"/>
              </a:rPr>
              <a:t>en</a:t>
            </a:r>
            <a:r>
              <a:rPr lang="en-US" sz="2400" dirty="0">
                <a:latin typeface="Arial Black" panose="020B0A04020102020204" pitchFamily="34" charset="0"/>
                <a:cs typeface="Calibri" panose="020F0502020204030204" pitchFamily="34" charset="0"/>
              </a:rPr>
              <a:t> oeuvre de </a:t>
            </a:r>
            <a:r>
              <a:rPr lang="en-US" sz="2400" dirty="0" err="1">
                <a:latin typeface="Arial Black" panose="020B0A04020102020204" pitchFamily="34" charset="0"/>
                <a:cs typeface="Calibri" panose="020F0502020204030204" pitchFamily="34" charset="0"/>
              </a:rPr>
              <a:t>ces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offres</a:t>
            </a:r>
            <a:r>
              <a:rPr lang="en-US" sz="2400" dirty="0">
                <a:latin typeface="Arial Black" panose="020B0A04020102020204" pitchFamily="34" charset="0"/>
                <a:cs typeface="Calibri" panose="020F0502020204030204" pitchFamily="34" charset="0"/>
              </a:rPr>
              <a:t> de formation </a:t>
            </a:r>
            <a:r>
              <a:rPr lang="en-US" sz="2400" dirty="0" err="1">
                <a:latin typeface="Arial Black" panose="020B0A04020102020204" pitchFamily="34" charset="0"/>
                <a:cs typeface="Calibri" panose="020F0502020204030204" pitchFamily="34" charset="0"/>
              </a:rPr>
              <a:t>participent</a:t>
            </a:r>
            <a:r>
              <a:rPr lang="en-US" sz="2400" dirty="0">
                <a:latin typeface="Arial Black" panose="020B0A04020102020204" pitchFamily="34" charset="0"/>
                <a:cs typeface="Calibri" panose="020F0502020204030204" pitchFamily="34" charset="0"/>
              </a:rPr>
              <a:t> à </a:t>
            </a:r>
            <a:r>
              <a:rPr lang="en-US" sz="2400" dirty="0" err="1">
                <a:latin typeface="Arial Black" panose="020B0A04020102020204" pitchFamily="34" charset="0"/>
                <a:cs typeface="Calibri" panose="020F0502020204030204" pitchFamily="34" charset="0"/>
              </a:rPr>
              <a:t>leur</a:t>
            </a:r>
            <a:r>
              <a:rPr lang="en-US" sz="2400" dirty="0">
                <a:latin typeface="Arial Black" panose="020B0A04020102020204" pitchFamily="34" charset="0"/>
                <a:cs typeface="Calibri" panose="020F0502020204030204" pitchFamily="34" charset="0"/>
              </a:rPr>
              <a:t> appropriation. </a:t>
            </a:r>
          </a:p>
          <a:p>
            <a:pPr algn="just">
              <a:lnSpc>
                <a:spcPct val="160000"/>
              </a:lnSpc>
            </a:pPr>
            <a:r>
              <a:rPr lang="en-US" sz="2400" dirty="0" err="1">
                <a:latin typeface="Arial Black" panose="020B0A04020102020204" pitchFamily="34" charset="0"/>
                <a:cs typeface="Calibri" panose="020F0502020204030204" pitchFamily="34" charset="0"/>
              </a:rPr>
              <a:t>Toutefois</a:t>
            </a:r>
            <a:r>
              <a:rPr lang="en-US" sz="2400" dirty="0">
                <a:latin typeface="Arial Black" panose="020B0A04020102020204" pitchFamily="34" charset="0"/>
                <a:cs typeface="Calibri" panose="020F0502020204030204" pitchFamily="34" charset="0"/>
              </a:rPr>
              <a:t>, on note </a:t>
            </a:r>
            <a:r>
              <a:rPr lang="en-US" sz="2400" dirty="0" err="1">
                <a:latin typeface="Arial Black" panose="020B0A04020102020204" pitchFamily="34" charset="0"/>
                <a:cs typeface="Calibri" panose="020F0502020204030204" pitchFamily="34" charset="0"/>
              </a:rPr>
              <a:t>une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défaillance</a:t>
            </a:r>
            <a:r>
              <a:rPr lang="en-US" sz="2400" dirty="0">
                <a:latin typeface="Arial Black" panose="020B0A04020102020204" pitchFamily="34" charset="0"/>
                <a:cs typeface="Calibri" panose="020F0502020204030204" pitchFamily="34" charset="0"/>
              </a:rPr>
              <a:t> au </a:t>
            </a:r>
            <a:r>
              <a:rPr lang="en-US" sz="2400" dirty="0" err="1">
                <a:latin typeface="Arial Black" panose="020B0A04020102020204" pitchFamily="34" charset="0"/>
                <a:cs typeface="Calibri" panose="020F0502020204030204" pitchFamily="34" charset="0"/>
              </a:rPr>
              <a:t>niveau</a:t>
            </a:r>
            <a:r>
              <a:rPr lang="en-US" sz="2400" dirty="0">
                <a:latin typeface="Arial Black" panose="020B0A04020102020204" pitchFamily="34" charset="0"/>
                <a:cs typeface="Calibri" panose="020F0502020204030204" pitchFamily="34" charset="0"/>
              </a:rPr>
              <a:t> des </a:t>
            </a:r>
            <a:r>
              <a:rPr lang="en-US" sz="2400" dirty="0" err="1">
                <a:latin typeface="Arial Black" panose="020B0A04020102020204" pitchFamily="34" charset="0"/>
                <a:cs typeface="Calibri" panose="020F0502020204030204" pitchFamily="34" charset="0"/>
              </a:rPr>
              <a:t>métacompétences</a:t>
            </a:r>
            <a:r>
              <a:rPr lang="en-US" sz="2400" dirty="0">
                <a:latin typeface="Arial Black" panose="020B0A04020102020204" pitchFamily="34" charset="0"/>
                <a:cs typeface="Calibri" panose="020F0502020204030204" pitchFamily="34" charset="0"/>
              </a:rPr>
              <a:t> car </a:t>
            </a:r>
            <a:r>
              <a:rPr lang="en-US" sz="2400" dirty="0" err="1">
                <a:latin typeface="Arial Black" panose="020B0A04020102020204" pitchFamily="34" charset="0"/>
                <a:cs typeface="Calibri" panose="020F0502020204030204" pitchFamily="34" charset="0"/>
              </a:rPr>
              <a:t>c’est</a:t>
            </a:r>
            <a:r>
              <a:rPr lang="en-US" sz="2400" dirty="0">
                <a:latin typeface="Arial Black" panose="020B0A04020102020204" pitchFamily="34" charset="0"/>
                <a:cs typeface="Calibri" panose="020F0502020204030204" pitchFamily="34" charset="0"/>
              </a:rPr>
              <a:t> dans </a:t>
            </a:r>
            <a:r>
              <a:rPr lang="en-US" sz="2400" dirty="0" err="1">
                <a:latin typeface="Arial Black" panose="020B0A04020102020204" pitchFamily="34" charset="0"/>
                <a:cs typeface="Calibri" panose="020F0502020204030204" pitchFamily="34" charset="0"/>
              </a:rPr>
              <a:t>une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approche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parcellaire</a:t>
            </a:r>
            <a:r>
              <a:rPr lang="en-US" sz="2400" dirty="0">
                <a:latin typeface="Arial Black" panose="020B0A04020102020204" pitchFamily="34" charset="0"/>
                <a:cs typeface="Calibri" panose="020F0502020204030204" pitchFamily="34" charset="0"/>
              </a:rPr>
              <a:t> que </a:t>
            </a:r>
            <a:r>
              <a:rPr lang="en-US" sz="2400" dirty="0" err="1">
                <a:latin typeface="Arial Black" panose="020B0A04020102020204" pitchFamily="34" charset="0"/>
                <a:cs typeface="Calibri" panose="020F0502020204030204" pitchFamily="34" charset="0"/>
              </a:rPr>
              <a:t>cette</a:t>
            </a:r>
            <a:r>
              <a:rPr lang="en-US" sz="2400" dirty="0">
                <a:latin typeface="Arial Black" panose="020B0A04020102020204" pitchFamily="34" charset="0"/>
                <a:cs typeface="Calibri" panose="020F0502020204030204" pitchFamily="34" charset="0"/>
              </a:rPr>
              <a:t> integration et appropriation se fait. </a:t>
            </a:r>
          </a:p>
        </p:txBody>
      </p:sp>
      <p:sp>
        <p:nvSpPr>
          <p:cNvPr id="4" name="Espace réservé du numéro de diapositive 3"/>
          <p:cNvSpPr>
            <a:spLocks noGrp="1"/>
          </p:cNvSpPr>
          <p:nvPr>
            <p:ph type="sldNum" sz="quarter" idx="12"/>
          </p:nvPr>
        </p:nvSpPr>
        <p:spPr>
          <a:xfrm>
            <a:off x="8590663" y="6070389"/>
            <a:ext cx="712366" cy="577153"/>
          </a:xfrm>
        </p:spPr>
        <p:txBody>
          <a:bodyPr/>
          <a:lstStyle/>
          <a:p>
            <a:fld id="{24592E2B-4DDB-4585-A115-EE8912E00A7C}" type="slidenum">
              <a:rPr lang="fr-FR" sz="3200" smtClean="0"/>
              <a:t>14</a:t>
            </a:fld>
            <a:endParaRPr lang="fr-FR" sz="3200" dirty="0"/>
          </a:p>
        </p:txBody>
      </p:sp>
    </p:spTree>
    <p:extLst>
      <p:ext uri="{BB962C8B-B14F-4D97-AF65-F5344CB8AC3E}">
        <p14:creationId xmlns:p14="http://schemas.microsoft.com/office/powerpoint/2010/main" val="6579067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9690D6-29B4-470F-B821-39C2046703A6}"/>
              </a:ext>
            </a:extLst>
          </p:cNvPr>
          <p:cNvSpPr>
            <a:spLocks noGrp="1"/>
          </p:cNvSpPr>
          <p:nvPr>
            <p:ph type="title"/>
          </p:nvPr>
        </p:nvSpPr>
        <p:spPr/>
        <p:txBody>
          <a:bodyPr/>
          <a:lstStyle/>
          <a:p>
            <a:r>
              <a:rPr lang="fr-FR" dirty="0"/>
              <a:t>Perspectives</a:t>
            </a:r>
            <a:endParaRPr lang="fr-BJ" dirty="0"/>
          </a:p>
        </p:txBody>
      </p:sp>
      <p:sp>
        <p:nvSpPr>
          <p:cNvPr id="3" name="Espace réservé du contenu 2">
            <a:extLst>
              <a:ext uri="{FF2B5EF4-FFF2-40B4-BE49-F238E27FC236}">
                <a16:creationId xmlns:a16="http://schemas.microsoft.com/office/drawing/2014/main" id="{A50B4736-34BB-45D0-8F5D-F09F620B9904}"/>
              </a:ext>
            </a:extLst>
          </p:cNvPr>
          <p:cNvSpPr>
            <a:spLocks noGrp="1"/>
          </p:cNvSpPr>
          <p:nvPr>
            <p:ph idx="1"/>
          </p:nvPr>
        </p:nvSpPr>
        <p:spPr/>
        <p:txBody>
          <a:bodyPr/>
          <a:lstStyle/>
          <a:p>
            <a:pPr algn="just"/>
            <a:r>
              <a:rPr lang="en-US" sz="2400" dirty="0">
                <a:latin typeface="Arial Black" panose="020B0A04020102020204" pitchFamily="34" charset="0"/>
                <a:cs typeface="Calibri" panose="020F0502020204030204" pitchFamily="34" charset="0"/>
              </a:rPr>
              <a:t>La perspective </a:t>
            </a:r>
            <a:r>
              <a:rPr lang="en-US" sz="2400" dirty="0" err="1">
                <a:latin typeface="Arial Black" panose="020B0A04020102020204" pitchFamily="34" charset="0"/>
                <a:cs typeface="Calibri" panose="020F0502020204030204" pitchFamily="34" charset="0"/>
              </a:rPr>
              <a:t>est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d’orienter</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désormais</a:t>
            </a:r>
            <a:r>
              <a:rPr lang="en-US" sz="2400" dirty="0">
                <a:latin typeface="Arial Black" panose="020B0A04020102020204" pitchFamily="34" charset="0"/>
                <a:cs typeface="Calibri" panose="020F0502020204030204" pitchFamily="34" charset="0"/>
              </a:rPr>
              <a:t> les curricula de formations </a:t>
            </a:r>
            <a:r>
              <a:rPr lang="en-US" sz="2400" dirty="0" err="1">
                <a:latin typeface="Arial Black" panose="020B0A04020102020204" pitchFamily="34" charset="0"/>
                <a:cs typeface="Calibri" panose="020F0502020204030204" pitchFamily="34" charset="0"/>
              </a:rPr>
              <a:t>vers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une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approche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interdisciplinaire</a:t>
            </a:r>
            <a:r>
              <a:rPr lang="en-US" sz="2400" dirty="0">
                <a:latin typeface="Arial Black" panose="020B0A04020102020204" pitchFamily="34" charset="0"/>
                <a:cs typeface="Calibri" panose="020F0502020204030204" pitchFamily="34" charset="0"/>
              </a:rPr>
              <a:t> , </a:t>
            </a:r>
            <a:r>
              <a:rPr lang="en-US" sz="2400" dirty="0" err="1">
                <a:latin typeface="Arial Black" panose="020B0A04020102020204" pitchFamily="34" charset="0"/>
                <a:cs typeface="Calibri" panose="020F0502020204030204" pitchFamily="34" charset="0"/>
              </a:rPr>
              <a:t>systémique</a:t>
            </a:r>
            <a:r>
              <a:rPr lang="en-US" sz="2400" dirty="0">
                <a:latin typeface="Arial Black" panose="020B0A04020102020204" pitchFamily="34" charset="0"/>
                <a:cs typeface="Calibri" panose="020F0502020204030204" pitchFamily="34" charset="0"/>
              </a:rPr>
              <a:t> et inclusive à </a:t>
            </a:r>
            <a:r>
              <a:rPr lang="en-US" sz="2400" dirty="0" err="1">
                <a:latin typeface="Arial Black" panose="020B0A04020102020204" pitchFamily="34" charset="0"/>
                <a:cs typeface="Calibri" panose="020F0502020204030204" pitchFamily="34" charset="0"/>
              </a:rPr>
              <a:t>l’UAC</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en</a:t>
            </a:r>
            <a:r>
              <a:rPr lang="en-US" sz="2400" dirty="0">
                <a:latin typeface="Arial Black" panose="020B0A04020102020204" pitchFamily="34" charset="0"/>
                <a:cs typeface="Calibri" panose="020F0502020204030204" pitchFamily="34" charset="0"/>
              </a:rPr>
              <a:t> se referent au </a:t>
            </a:r>
            <a:r>
              <a:rPr lang="en-US" sz="2400" dirty="0" err="1">
                <a:latin typeface="Arial Black" panose="020B0A04020102020204" pitchFamily="34" charset="0"/>
                <a:cs typeface="Calibri" panose="020F0502020204030204" pitchFamily="34" charset="0"/>
              </a:rPr>
              <a:t>modèle</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développé</a:t>
            </a:r>
            <a:r>
              <a:rPr lang="en-US" sz="2400" dirty="0">
                <a:latin typeface="Arial Black" panose="020B0A04020102020204" pitchFamily="34" charset="0"/>
                <a:cs typeface="Calibri" panose="020F0502020204030204" pitchFamily="34" charset="0"/>
              </a:rPr>
              <a:t> par </a:t>
            </a:r>
            <a:r>
              <a:rPr lang="en-US" sz="2400" dirty="0" err="1">
                <a:latin typeface="Arial Black" panose="020B0A04020102020204" pitchFamily="34" charset="0"/>
                <a:cs typeface="Calibri" panose="020F0502020204030204" pitchFamily="34" charset="0"/>
              </a:rPr>
              <a:t>Mulnet</a:t>
            </a:r>
            <a:r>
              <a:rPr lang="en-US" sz="2400" dirty="0">
                <a:latin typeface="Arial Black" panose="020B0A04020102020204" pitchFamily="34" charset="0"/>
                <a:cs typeface="Calibri" panose="020F0502020204030204" pitchFamily="34" charset="0"/>
              </a:rPr>
              <a:t> Didier dans </a:t>
            </a:r>
            <a:r>
              <a:rPr lang="en-US" sz="2400" dirty="0" err="1">
                <a:latin typeface="Arial Black" panose="020B0A04020102020204" pitchFamily="34" charset="0"/>
                <a:cs typeface="Calibri" panose="020F0502020204030204" pitchFamily="34" charset="0"/>
              </a:rPr>
              <a:t>sa</a:t>
            </a:r>
            <a:r>
              <a:rPr lang="en-US" sz="2400" dirty="0">
                <a:latin typeface="Arial Black" panose="020B0A04020102020204" pitchFamily="34" charset="0"/>
                <a:cs typeface="Calibri" panose="020F0502020204030204" pitchFamily="34" charset="0"/>
              </a:rPr>
              <a:t> conference du 8 </a:t>
            </a:r>
            <a:r>
              <a:rPr lang="en-US" sz="2400" dirty="0" err="1">
                <a:latin typeface="Arial Black" panose="020B0A04020102020204" pitchFamily="34" charset="0"/>
                <a:cs typeface="Calibri" panose="020F0502020204030204" pitchFamily="34" charset="0"/>
              </a:rPr>
              <a:t>juin</a:t>
            </a:r>
            <a:r>
              <a:rPr lang="en-US" sz="2400" dirty="0">
                <a:latin typeface="Arial Black" panose="020B0A04020102020204" pitchFamily="34" charset="0"/>
                <a:cs typeface="Calibri" panose="020F0502020204030204" pitchFamily="34" charset="0"/>
              </a:rPr>
              <a:t> 2021 au profit des </a:t>
            </a:r>
            <a:r>
              <a:rPr lang="en-US" sz="2400" dirty="0" err="1">
                <a:latin typeface="Arial Black" panose="020B0A04020102020204" pitchFamily="34" charset="0"/>
                <a:cs typeface="Calibri" panose="020F0502020204030204" pitchFamily="34" charset="0"/>
              </a:rPr>
              <a:t>chercheurs</a:t>
            </a:r>
            <a:r>
              <a:rPr lang="en-US" sz="2400" dirty="0">
                <a:latin typeface="Arial Black" panose="020B0A04020102020204" pitchFamily="34" charset="0"/>
                <a:cs typeface="Calibri" panose="020F0502020204030204" pitchFamily="34" charset="0"/>
              </a:rPr>
              <a:t> et </a:t>
            </a:r>
            <a:r>
              <a:rPr lang="en-US" sz="2400" dirty="0" err="1">
                <a:latin typeface="Arial Black" panose="020B0A04020102020204" pitchFamily="34" charset="0"/>
                <a:cs typeface="Calibri" panose="020F0502020204030204" pitchFamily="34" charset="0"/>
              </a:rPr>
              <a:t>doctorants</a:t>
            </a:r>
            <a:r>
              <a:rPr lang="en-US" sz="2400" dirty="0">
                <a:latin typeface="Arial Black" panose="020B0A04020102020204" pitchFamily="34" charset="0"/>
                <a:cs typeface="Calibri" panose="020F0502020204030204" pitchFamily="34" charset="0"/>
              </a:rPr>
              <a:t> du LAAEDD de </a:t>
            </a:r>
            <a:r>
              <a:rPr lang="en-US" sz="2400" dirty="0" err="1">
                <a:latin typeface="Arial Black" panose="020B0A04020102020204" pitchFamily="34" charset="0"/>
                <a:cs typeface="Calibri" panose="020F0502020204030204" pitchFamily="34" charset="0"/>
              </a:rPr>
              <a:t>l’UAC</a:t>
            </a:r>
            <a:r>
              <a:rPr lang="en-US" sz="2400" dirty="0">
                <a:latin typeface="Arial Black" panose="020B0A0402010202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endParaRPr lang="fr-FR" sz="2400" dirty="0">
              <a:latin typeface="Calibri" panose="020F0502020204030204" pitchFamily="34" charset="0"/>
              <a:cs typeface="Calibri" panose="020F0502020204030204" pitchFamily="34" charset="0"/>
            </a:endParaRPr>
          </a:p>
          <a:p>
            <a:endParaRPr lang="fr-BJ" dirty="0"/>
          </a:p>
        </p:txBody>
      </p:sp>
      <p:sp>
        <p:nvSpPr>
          <p:cNvPr id="4" name="Espace réservé du numéro de diapositive 3">
            <a:extLst>
              <a:ext uri="{FF2B5EF4-FFF2-40B4-BE49-F238E27FC236}">
                <a16:creationId xmlns:a16="http://schemas.microsoft.com/office/drawing/2014/main" id="{CE8976C4-797B-4E81-8B42-093771A94AE7}"/>
              </a:ext>
            </a:extLst>
          </p:cNvPr>
          <p:cNvSpPr>
            <a:spLocks noGrp="1"/>
          </p:cNvSpPr>
          <p:nvPr>
            <p:ph type="sldNum" sz="quarter" idx="12"/>
          </p:nvPr>
        </p:nvSpPr>
        <p:spPr/>
        <p:txBody>
          <a:bodyPr/>
          <a:lstStyle/>
          <a:p>
            <a:fld id="{24592E2B-4DDB-4585-A115-EE8912E00A7C}" type="slidenum">
              <a:rPr lang="fr-FR" smtClean="0"/>
              <a:t>15</a:t>
            </a:fld>
            <a:endParaRPr lang="fr-FR"/>
          </a:p>
        </p:txBody>
      </p:sp>
    </p:spTree>
    <p:extLst>
      <p:ext uri="{BB962C8B-B14F-4D97-AF65-F5344CB8AC3E}">
        <p14:creationId xmlns:p14="http://schemas.microsoft.com/office/powerpoint/2010/main" val="186405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1258" y="1347789"/>
            <a:ext cx="9492342" cy="3006497"/>
          </a:xfrm>
        </p:spPr>
        <p:txBody>
          <a:bodyPr/>
          <a:lstStyle/>
          <a:p>
            <a:pPr marL="0" indent="0">
              <a:buNone/>
            </a:pPr>
            <a:endParaRPr lang="fr-FR" dirty="0">
              <a:solidFill>
                <a:schemeClr val="accent2"/>
              </a:solidFill>
            </a:endParaRPr>
          </a:p>
          <a:p>
            <a:pPr marL="0" indent="0" algn="ctr">
              <a:lnSpc>
                <a:spcPct val="150000"/>
              </a:lnSpc>
              <a:buNone/>
            </a:pPr>
            <a:r>
              <a:rPr lang="fr-FR" sz="4400" b="1" dirty="0">
                <a:solidFill>
                  <a:schemeClr val="accent2"/>
                </a:solidFill>
                <a:latin typeface="Calibri" panose="020F0502020204030204" pitchFamily="34" charset="0"/>
                <a:cs typeface="Calibri" panose="020F0502020204030204" pitchFamily="34" charset="0"/>
              </a:rPr>
              <a:t>MERCI DE VOTRE AIMABLE </a:t>
            </a:r>
          </a:p>
          <a:p>
            <a:pPr marL="0" indent="0" algn="ctr">
              <a:lnSpc>
                <a:spcPct val="150000"/>
              </a:lnSpc>
              <a:buNone/>
            </a:pPr>
            <a:r>
              <a:rPr lang="fr-FR" sz="4400" b="1" dirty="0">
                <a:solidFill>
                  <a:schemeClr val="accent2"/>
                </a:solidFill>
                <a:latin typeface="Calibri" panose="020F0502020204030204" pitchFamily="34" charset="0"/>
                <a:cs typeface="Calibri" panose="020F0502020204030204" pitchFamily="34" charset="0"/>
              </a:rPr>
              <a:t>ATTENTION</a:t>
            </a:r>
          </a:p>
        </p:txBody>
      </p:sp>
      <p:sp>
        <p:nvSpPr>
          <p:cNvPr id="4" name="Espace réservé du numéro de diapositive 3"/>
          <p:cNvSpPr>
            <a:spLocks noGrp="1"/>
          </p:cNvSpPr>
          <p:nvPr>
            <p:ph type="sldNum" sz="quarter" idx="12"/>
          </p:nvPr>
        </p:nvSpPr>
        <p:spPr>
          <a:xfrm>
            <a:off x="8566600" y="6089489"/>
            <a:ext cx="683339" cy="365125"/>
          </a:xfrm>
        </p:spPr>
        <p:txBody>
          <a:bodyPr/>
          <a:lstStyle/>
          <a:p>
            <a:fld id="{24592E2B-4DDB-4585-A115-EE8912E00A7C}" type="slidenum">
              <a:rPr lang="fr-FR" sz="3200" smtClean="0"/>
              <a:t>16</a:t>
            </a:fld>
            <a:endParaRPr lang="fr-FR" sz="3200" dirty="0"/>
          </a:p>
        </p:txBody>
      </p:sp>
    </p:spTree>
    <p:extLst>
      <p:ext uri="{BB962C8B-B14F-4D97-AF65-F5344CB8AC3E}">
        <p14:creationId xmlns:p14="http://schemas.microsoft.com/office/powerpoint/2010/main" val="29974816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1368" y="635358"/>
            <a:ext cx="7986115" cy="691166"/>
          </a:xfrm>
        </p:spPr>
        <p:txBody>
          <a:bodyPr/>
          <a:lstStyle/>
          <a:p>
            <a:pPr algn="ctr"/>
            <a:r>
              <a:rPr lang="fr-FR" b="1" dirty="0">
                <a:latin typeface="Calibri" panose="020F0502020204030204" pitchFamily="34" charset="0"/>
                <a:cs typeface="Calibri" panose="020F0502020204030204" pitchFamily="34" charset="0"/>
              </a:rPr>
              <a:t>PLAN DE PRÉSENTATION </a:t>
            </a:r>
          </a:p>
        </p:txBody>
      </p:sp>
      <p:sp>
        <p:nvSpPr>
          <p:cNvPr id="3" name="Espace réservé du contenu 2"/>
          <p:cNvSpPr>
            <a:spLocks noGrp="1"/>
          </p:cNvSpPr>
          <p:nvPr>
            <p:ph idx="1"/>
          </p:nvPr>
        </p:nvSpPr>
        <p:spPr>
          <a:xfrm>
            <a:off x="2493254" y="1565759"/>
            <a:ext cx="6304229" cy="4840727"/>
          </a:xfrm>
        </p:spPr>
        <p:txBody>
          <a:bodyPr>
            <a:normAutofit fontScale="92500" lnSpcReduction="20000"/>
          </a:bodyPr>
          <a:lstStyle/>
          <a:p>
            <a:pPr>
              <a:lnSpc>
                <a:spcPct val="150000"/>
              </a:lnSpc>
            </a:pPr>
            <a:r>
              <a:rPr lang="fr-FR" sz="2600" dirty="0">
                <a:latin typeface="Britannic Bold" panose="020B0903060703020204" pitchFamily="34" charset="0"/>
                <a:cs typeface="Calibri" panose="020F0502020204030204" pitchFamily="34" charset="0"/>
              </a:rPr>
              <a:t>INTRODUCTION</a:t>
            </a:r>
          </a:p>
          <a:p>
            <a:pPr>
              <a:lnSpc>
                <a:spcPct val="150000"/>
              </a:lnSpc>
            </a:pPr>
            <a:r>
              <a:rPr lang="fr-FR" sz="2600" dirty="0">
                <a:latin typeface="Britannic Bold" panose="020B0903060703020204" pitchFamily="34" charset="0"/>
                <a:cs typeface="Calibri" panose="020F0502020204030204" pitchFamily="34" charset="0"/>
              </a:rPr>
              <a:t>OBJECTIF DE LA COMMUNICATION</a:t>
            </a:r>
          </a:p>
          <a:p>
            <a:pPr>
              <a:lnSpc>
                <a:spcPct val="150000"/>
              </a:lnSpc>
            </a:pPr>
            <a:r>
              <a:rPr lang="fr-FR" sz="2600" dirty="0">
                <a:latin typeface="Britannic Bold" panose="020B0903060703020204" pitchFamily="34" charset="0"/>
                <a:cs typeface="Calibri" panose="020F0502020204030204" pitchFamily="34" charset="0"/>
              </a:rPr>
              <a:t>HYPOTHÈSE DE RECHERCHE </a:t>
            </a:r>
          </a:p>
          <a:p>
            <a:pPr>
              <a:lnSpc>
                <a:spcPct val="150000"/>
              </a:lnSpc>
            </a:pPr>
            <a:r>
              <a:rPr lang="fr-FR" sz="2600" dirty="0">
                <a:latin typeface="Britannic Bold" panose="020B0903060703020204" pitchFamily="34" charset="0"/>
                <a:cs typeface="Calibri" panose="020F0502020204030204" pitchFamily="34" charset="0"/>
              </a:rPr>
              <a:t>APPROCHE MÉTHODOLOGIQUE</a:t>
            </a:r>
          </a:p>
          <a:p>
            <a:pPr>
              <a:lnSpc>
                <a:spcPct val="150000"/>
              </a:lnSpc>
            </a:pPr>
            <a:r>
              <a:rPr lang="fr-FR" sz="2600" dirty="0">
                <a:latin typeface="Britannic Bold" panose="020B0903060703020204" pitchFamily="34" charset="0"/>
                <a:cs typeface="Calibri" panose="020F0502020204030204" pitchFamily="34" charset="0"/>
              </a:rPr>
              <a:t>PRINCIPAUX RÉSULTATS DE LA RECHERCHE </a:t>
            </a:r>
          </a:p>
          <a:p>
            <a:pPr>
              <a:lnSpc>
                <a:spcPct val="150000"/>
              </a:lnSpc>
            </a:pPr>
            <a:r>
              <a:rPr lang="fr-FR" sz="2600" dirty="0">
                <a:latin typeface="Britannic Bold" panose="020B0903060703020204" pitchFamily="34" charset="0"/>
                <a:cs typeface="Calibri" panose="020F0502020204030204" pitchFamily="34" charset="0"/>
              </a:rPr>
              <a:t>DISCUSSION</a:t>
            </a:r>
          </a:p>
          <a:p>
            <a:pPr>
              <a:lnSpc>
                <a:spcPct val="150000"/>
              </a:lnSpc>
            </a:pPr>
            <a:r>
              <a:rPr lang="fr-FR" sz="2600" dirty="0">
                <a:latin typeface="Britannic Bold" panose="020B0903060703020204" pitchFamily="34" charset="0"/>
                <a:cs typeface="Calibri" panose="020F0502020204030204" pitchFamily="34" charset="0"/>
              </a:rPr>
              <a:t>CONCLUSION</a:t>
            </a:r>
          </a:p>
          <a:p>
            <a:endParaRPr lang="fr-FR" sz="2600" dirty="0">
              <a:latin typeface="Britannic Bold" panose="020B0903060703020204" pitchFamily="34" charset="0"/>
            </a:endParaRPr>
          </a:p>
          <a:p>
            <a:endParaRPr lang="fr-FR" sz="2600" dirty="0">
              <a:latin typeface="Britannic Bold" panose="020B0903060703020204" pitchFamily="34" charset="0"/>
            </a:endParaRPr>
          </a:p>
          <a:p>
            <a:endParaRPr lang="fr-FR" dirty="0"/>
          </a:p>
        </p:txBody>
      </p:sp>
      <p:sp>
        <p:nvSpPr>
          <p:cNvPr id="4" name="Espace réservé du numéro de diapositive 3"/>
          <p:cNvSpPr>
            <a:spLocks noGrp="1"/>
          </p:cNvSpPr>
          <p:nvPr>
            <p:ph type="sldNum" sz="quarter" idx="12"/>
          </p:nvPr>
        </p:nvSpPr>
        <p:spPr/>
        <p:txBody>
          <a:bodyPr/>
          <a:lstStyle/>
          <a:p>
            <a:fld id="{24592E2B-4DDB-4585-A115-EE8912E00A7C}" type="slidenum">
              <a:rPr lang="fr-FR" sz="3200" smtClean="0"/>
              <a:t>2</a:t>
            </a:fld>
            <a:endParaRPr lang="fr-FR" sz="3200" dirty="0"/>
          </a:p>
        </p:txBody>
      </p:sp>
    </p:spTree>
    <p:extLst>
      <p:ext uri="{BB962C8B-B14F-4D97-AF65-F5344CB8AC3E}">
        <p14:creationId xmlns:p14="http://schemas.microsoft.com/office/powerpoint/2010/main" val="15187750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617" y="451513"/>
            <a:ext cx="8596668" cy="819955"/>
          </a:xfrm>
        </p:spPr>
        <p:txBody>
          <a:bodyPr>
            <a:normAutofit/>
          </a:bodyPr>
          <a:lstStyle/>
          <a:p>
            <a:pPr algn="ctr"/>
            <a:r>
              <a:rPr lang="fr-FR" b="1" dirty="0">
                <a:latin typeface="Calibri" panose="020F0502020204030204" pitchFamily="34" charset="0"/>
                <a:cs typeface="Calibri" panose="020F0502020204030204" pitchFamily="34" charset="0"/>
              </a:rPr>
              <a:t>INTRODUCTION</a:t>
            </a:r>
            <a:r>
              <a:rPr lang="fr-FR" b="1" dirty="0"/>
              <a:t> </a:t>
            </a:r>
          </a:p>
        </p:txBody>
      </p:sp>
      <p:sp>
        <p:nvSpPr>
          <p:cNvPr id="3" name="Espace réservé du contenu 2"/>
          <p:cNvSpPr>
            <a:spLocks noGrp="1"/>
          </p:cNvSpPr>
          <p:nvPr>
            <p:ph idx="1"/>
          </p:nvPr>
        </p:nvSpPr>
        <p:spPr>
          <a:xfrm>
            <a:off x="369454" y="1628232"/>
            <a:ext cx="8904548" cy="4227332"/>
          </a:xfrm>
        </p:spPr>
        <p:txBody>
          <a:bodyPr>
            <a:normAutofit/>
          </a:bodyPr>
          <a:lstStyle/>
          <a:p>
            <a:pPr algn="just">
              <a:lnSpc>
                <a:spcPct val="150000"/>
              </a:lnSpc>
            </a:pPr>
            <a:r>
              <a:rPr lang="en-US" sz="2400" dirty="0">
                <a:latin typeface="Arial Black" panose="020B0A04020102020204" pitchFamily="34" charset="0"/>
                <a:cs typeface="Calibri" panose="020F0502020204030204" pitchFamily="34" charset="0"/>
              </a:rPr>
              <a:t>Au </a:t>
            </a:r>
            <a:r>
              <a:rPr lang="en-US" sz="2400" dirty="0" err="1">
                <a:latin typeface="Arial Black" panose="020B0A04020102020204" pitchFamily="34" charset="0"/>
                <a:cs typeface="Calibri" panose="020F0502020204030204" pitchFamily="34" charset="0"/>
              </a:rPr>
              <a:t>Bénin</a:t>
            </a:r>
            <a:r>
              <a:rPr lang="en-US" sz="2400" dirty="0">
                <a:latin typeface="Arial Black" panose="020B0A04020102020204" pitchFamily="34" charset="0"/>
                <a:cs typeface="Calibri" panose="020F0502020204030204" pitchFamily="34" charset="0"/>
              </a:rPr>
              <a:t>,  les ODD </a:t>
            </a:r>
            <a:r>
              <a:rPr lang="en-US" sz="2400" dirty="0" err="1">
                <a:latin typeface="Arial Black" panose="020B0A04020102020204" pitchFamily="34" charset="0"/>
                <a:cs typeface="Calibri" panose="020F0502020204030204" pitchFamily="34" charset="0"/>
              </a:rPr>
              <a:t>ont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été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adopté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depuis</a:t>
            </a:r>
            <a:r>
              <a:rPr lang="en-US" sz="2400" dirty="0">
                <a:latin typeface="Arial Black" panose="020B0A04020102020204" pitchFamily="34" charset="0"/>
                <a:cs typeface="Calibri" panose="020F0502020204030204" pitchFamily="34" charset="0"/>
              </a:rPr>
              <a:t> 2015 par les </a:t>
            </a:r>
            <a:r>
              <a:rPr lang="en-US" sz="2400" dirty="0" err="1">
                <a:latin typeface="Arial Black" panose="020B0A04020102020204" pitchFamily="34" charset="0"/>
                <a:cs typeface="Calibri" panose="020F0502020204030204" pitchFamily="34" charset="0"/>
              </a:rPr>
              <a:t>autorités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béninoises</a:t>
            </a:r>
            <a:r>
              <a:rPr lang="en-US" sz="2400" dirty="0">
                <a:latin typeface="Arial Black" panose="020B0A04020102020204" pitchFamily="34" charset="0"/>
                <a:cs typeface="Calibri" panose="020F0502020204030204" pitchFamily="34" charset="0"/>
              </a:rPr>
              <a:t>.</a:t>
            </a:r>
          </a:p>
          <a:p>
            <a:pPr algn="just">
              <a:lnSpc>
                <a:spcPct val="150000"/>
              </a:lnSpc>
            </a:pPr>
            <a:r>
              <a:rPr lang="en-US" sz="2400" dirty="0">
                <a:latin typeface="Arial Black" panose="020B0A04020102020204" pitchFamily="34" charset="0"/>
                <a:cs typeface="Calibri" panose="020F0502020204030204" pitchFamily="34" charset="0"/>
              </a:rPr>
              <a:t>Des strategies </a:t>
            </a:r>
            <a:r>
              <a:rPr lang="en-US" sz="2400" dirty="0" err="1">
                <a:latin typeface="Arial Black" panose="020B0A04020102020204" pitchFamily="34" charset="0"/>
                <a:cs typeface="Calibri" panose="020F0502020204030204" pitchFamily="34" charset="0"/>
              </a:rPr>
              <a:t>multisectorielles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ont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été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développées</a:t>
            </a:r>
            <a:r>
              <a:rPr lang="en-US" sz="2400" dirty="0">
                <a:latin typeface="Arial Black" panose="020B0A04020102020204" pitchFamily="34" charset="0"/>
                <a:cs typeface="Calibri" panose="020F0502020204030204" pitchFamily="34" charset="0"/>
              </a:rPr>
              <a:t> pour la mise </a:t>
            </a:r>
            <a:r>
              <a:rPr lang="en-US" sz="2400" dirty="0" err="1">
                <a:latin typeface="Arial Black" panose="020B0A04020102020204" pitchFamily="34" charset="0"/>
                <a:cs typeface="Calibri" panose="020F0502020204030204" pitchFamily="34" charset="0"/>
              </a:rPr>
              <a:t>en</a:t>
            </a:r>
            <a:r>
              <a:rPr lang="en-US" sz="2400" dirty="0">
                <a:latin typeface="Arial Black" panose="020B0A04020102020204" pitchFamily="34" charset="0"/>
                <a:cs typeface="Calibri" panose="020F0502020204030204" pitchFamily="34" charset="0"/>
              </a:rPr>
              <a:t> oeuvre dans </a:t>
            </a:r>
            <a:r>
              <a:rPr lang="en-US" sz="2400" dirty="0" err="1">
                <a:latin typeface="Arial Black" panose="020B0A04020102020204" pitchFamily="34" charset="0"/>
                <a:cs typeface="Calibri" panose="020F0502020204030204" pitchFamily="34" charset="0"/>
              </a:rPr>
              <a:t>différents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ministères</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dont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celui</a:t>
            </a:r>
            <a:r>
              <a:rPr lang="en-US" sz="2400" dirty="0">
                <a:latin typeface="Arial Black" panose="020B0A04020102020204" pitchFamily="34" charset="0"/>
                <a:cs typeface="Calibri" panose="020F0502020204030204" pitchFamily="34" charset="0"/>
              </a:rPr>
              <a:t> de </a:t>
            </a:r>
            <a:r>
              <a:rPr lang="en-US" sz="2400" dirty="0" err="1">
                <a:latin typeface="Arial Black" panose="020B0A04020102020204" pitchFamily="34" charset="0"/>
                <a:cs typeface="Calibri" panose="020F0502020204030204" pitchFamily="34" charset="0"/>
              </a:rPr>
              <a:t>l’enseignement</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supérieur</a:t>
            </a:r>
            <a:r>
              <a:rPr lang="en-US" sz="2400" dirty="0">
                <a:latin typeface="Arial Black" panose="020B0A04020102020204" pitchFamily="34" charset="0"/>
                <a:cs typeface="Calibri" panose="020F0502020204030204" pitchFamily="34" charset="0"/>
              </a:rPr>
              <a:t> et </a:t>
            </a:r>
            <a:r>
              <a:rPr lang="en-US" sz="2400" dirty="0" err="1">
                <a:latin typeface="Arial Black" panose="020B0A04020102020204" pitchFamily="34" charset="0"/>
                <a:cs typeface="Calibri" panose="020F0502020204030204" pitchFamily="34" charset="0"/>
              </a:rPr>
              <a:t>particulièrement</a:t>
            </a:r>
            <a:r>
              <a:rPr lang="en-US" sz="2400" dirty="0">
                <a:latin typeface="Arial Black" panose="020B0A04020102020204" pitchFamily="34" charset="0"/>
                <a:cs typeface="Calibri" panose="020F0502020204030204" pitchFamily="34" charset="0"/>
              </a:rPr>
              <a:t> à </a:t>
            </a:r>
            <a:r>
              <a:rPr lang="en-US" sz="2400" dirty="0" err="1">
                <a:latin typeface="Arial Black" panose="020B0A04020102020204" pitchFamily="34" charset="0"/>
                <a:cs typeface="Calibri" panose="020F0502020204030204" pitchFamily="34" charset="0"/>
              </a:rPr>
              <a:t>l’Université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d’Abomey-Calavi</a:t>
            </a:r>
            <a:r>
              <a:rPr lang="en-US" sz="2400" dirty="0">
                <a:latin typeface="Calibri" panose="020F0502020204030204" pitchFamily="34" charset="0"/>
                <a:cs typeface="Calibri" panose="020F0502020204030204" pitchFamily="34" charset="0"/>
              </a:rPr>
              <a:t>.</a:t>
            </a:r>
            <a:endParaRPr lang="fr-FR" sz="2400" dirty="0">
              <a:latin typeface="Calibri" panose="020F0502020204030204" pitchFamily="34" charset="0"/>
              <a:cs typeface="Calibri" panose="020F0502020204030204" pitchFamily="34" charset="0"/>
            </a:endParaRPr>
          </a:p>
        </p:txBody>
      </p:sp>
      <p:sp>
        <p:nvSpPr>
          <p:cNvPr id="4" name="Espace réservé du numéro de diapositive 3"/>
          <p:cNvSpPr>
            <a:spLocks noGrp="1"/>
          </p:cNvSpPr>
          <p:nvPr>
            <p:ph type="sldNum" sz="quarter" idx="12"/>
          </p:nvPr>
        </p:nvSpPr>
        <p:spPr/>
        <p:txBody>
          <a:bodyPr/>
          <a:lstStyle/>
          <a:p>
            <a:fld id="{24592E2B-4DDB-4585-A115-EE8912E00A7C}" type="slidenum">
              <a:rPr lang="fr-FR" sz="3200" smtClean="0"/>
              <a:t>3</a:t>
            </a:fld>
            <a:endParaRPr lang="fr-FR" sz="3200" dirty="0"/>
          </a:p>
        </p:txBody>
      </p:sp>
    </p:spTree>
    <p:extLst>
      <p:ext uri="{BB962C8B-B14F-4D97-AF65-F5344CB8AC3E}">
        <p14:creationId xmlns:p14="http://schemas.microsoft.com/office/powerpoint/2010/main" val="270537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725510"/>
            <a:ext cx="8596668" cy="794197"/>
          </a:xfrm>
        </p:spPr>
        <p:txBody>
          <a:bodyPr/>
          <a:lstStyle/>
          <a:p>
            <a:pPr algn="ctr"/>
            <a:r>
              <a:rPr lang="fr-FR" b="1" dirty="0"/>
              <a:t>HYPOTHÈSE DE LA RECHERCHE </a:t>
            </a:r>
          </a:p>
        </p:txBody>
      </p:sp>
      <p:sp>
        <p:nvSpPr>
          <p:cNvPr id="3" name="Espace réservé du contenu 2"/>
          <p:cNvSpPr>
            <a:spLocks noGrp="1"/>
          </p:cNvSpPr>
          <p:nvPr>
            <p:ph idx="1"/>
          </p:nvPr>
        </p:nvSpPr>
        <p:spPr>
          <a:xfrm>
            <a:off x="677334" y="2328014"/>
            <a:ext cx="8596668" cy="1857619"/>
          </a:xfrm>
        </p:spPr>
        <p:txBody>
          <a:bodyPr>
            <a:noAutofit/>
          </a:bodyPr>
          <a:lstStyle/>
          <a:p>
            <a:pPr algn="just">
              <a:lnSpc>
                <a:spcPct val="150000"/>
              </a:lnSpc>
            </a:pPr>
            <a:r>
              <a:rPr lang="fr-FR" sz="2400" dirty="0">
                <a:latin typeface="Arial Black" panose="020B0A04020102020204" pitchFamily="34" charset="0"/>
                <a:cs typeface="Calibri" panose="020F0502020204030204" pitchFamily="34" charset="0"/>
              </a:rPr>
              <a:t>L’introduction des ODD à l’Université s’est traduite dans les offres de formations à travers les </a:t>
            </a:r>
            <a:r>
              <a:rPr lang="fr-FR" sz="2400" dirty="0" err="1">
                <a:latin typeface="Arial Black" panose="020B0A04020102020204" pitchFamily="34" charset="0"/>
                <a:cs typeface="Calibri" panose="020F0502020204030204" pitchFamily="34" charset="0"/>
              </a:rPr>
              <a:t>curriculas</a:t>
            </a:r>
            <a:r>
              <a:rPr lang="fr-FR" sz="2400" dirty="0">
                <a:latin typeface="Arial Black" panose="020B0A04020102020204" pitchFamily="34" charset="0"/>
                <a:cs typeface="Calibri" panose="020F0502020204030204" pitchFamily="34" charset="0"/>
              </a:rPr>
              <a:t> de formation en licence et Master. </a:t>
            </a:r>
          </a:p>
        </p:txBody>
      </p:sp>
      <p:sp>
        <p:nvSpPr>
          <p:cNvPr id="4" name="Espace réservé du numéro de diapositive 3"/>
          <p:cNvSpPr>
            <a:spLocks noGrp="1"/>
          </p:cNvSpPr>
          <p:nvPr>
            <p:ph type="sldNum" sz="quarter" idx="12"/>
          </p:nvPr>
        </p:nvSpPr>
        <p:spPr/>
        <p:txBody>
          <a:bodyPr/>
          <a:lstStyle/>
          <a:p>
            <a:fld id="{24592E2B-4DDB-4585-A115-EE8912E00A7C}" type="slidenum">
              <a:rPr lang="fr-FR" sz="3200" smtClean="0"/>
              <a:t>4</a:t>
            </a:fld>
            <a:endParaRPr lang="fr-FR" sz="3200" dirty="0"/>
          </a:p>
        </p:txBody>
      </p:sp>
    </p:spTree>
    <p:extLst>
      <p:ext uri="{BB962C8B-B14F-4D97-AF65-F5344CB8AC3E}">
        <p14:creationId xmlns:p14="http://schemas.microsoft.com/office/powerpoint/2010/main" val="27959311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827956"/>
            <a:ext cx="8596668" cy="832834"/>
          </a:xfrm>
        </p:spPr>
        <p:txBody>
          <a:bodyPr/>
          <a:lstStyle/>
          <a:p>
            <a:pPr algn="ctr"/>
            <a:r>
              <a:rPr lang="fr-FR" b="1" dirty="0">
                <a:latin typeface="Calibri" panose="020F0502020204030204" pitchFamily="34" charset="0"/>
                <a:cs typeface="Calibri" panose="020F0502020204030204" pitchFamily="34" charset="0"/>
              </a:rPr>
              <a:t>OBJECTIF DE LA COMMUNICATION </a:t>
            </a:r>
          </a:p>
        </p:txBody>
      </p:sp>
      <p:sp>
        <p:nvSpPr>
          <p:cNvPr id="3" name="Espace réservé du contenu 2"/>
          <p:cNvSpPr>
            <a:spLocks noGrp="1"/>
          </p:cNvSpPr>
          <p:nvPr>
            <p:ph idx="1"/>
          </p:nvPr>
        </p:nvSpPr>
        <p:spPr>
          <a:xfrm>
            <a:off x="921883" y="1743440"/>
            <a:ext cx="8596668" cy="2446986"/>
          </a:xfrm>
        </p:spPr>
        <p:txBody>
          <a:bodyPr>
            <a:noAutofit/>
          </a:bodyPr>
          <a:lstStyle/>
          <a:p>
            <a:pPr algn="just">
              <a:lnSpc>
                <a:spcPct val="150000"/>
              </a:lnSpc>
            </a:pPr>
            <a:r>
              <a:rPr lang="fr-FR" sz="2400" dirty="0">
                <a:latin typeface="Arial Black" panose="020B0A04020102020204" pitchFamily="34" charset="0"/>
                <a:cs typeface="Calibri" panose="020F0502020204030204" pitchFamily="34" charset="0"/>
              </a:rPr>
              <a:t>L’objectif de cette communication </a:t>
            </a:r>
            <a:r>
              <a:rPr lang="en-US" sz="2400" dirty="0" err="1">
                <a:latin typeface="Arial Black" panose="020B0A04020102020204" pitchFamily="34" charset="0"/>
                <a:cs typeface="Calibri" panose="020F0502020204030204" pitchFamily="34" charset="0"/>
              </a:rPr>
              <a:t>est</a:t>
            </a:r>
            <a:r>
              <a:rPr lang="en-US" sz="2400" dirty="0">
                <a:latin typeface="Arial Black" panose="020B0A04020102020204" pitchFamily="34" charset="0"/>
                <a:cs typeface="Calibri" panose="020F0502020204030204" pitchFamily="34" charset="0"/>
              </a:rPr>
              <a:t> de </a:t>
            </a:r>
            <a:r>
              <a:rPr lang="en-US" sz="2400" dirty="0" err="1">
                <a:latin typeface="Arial Black" panose="020B0A04020102020204" pitchFamily="34" charset="0"/>
                <a:cs typeface="Calibri" panose="020F0502020204030204" pitchFamily="34" charset="0"/>
              </a:rPr>
              <a:t>décrire</a:t>
            </a:r>
            <a:r>
              <a:rPr lang="en-US" sz="2400" dirty="0">
                <a:latin typeface="Arial Black" panose="020B0A04020102020204" pitchFamily="34" charset="0"/>
                <a:cs typeface="Calibri" panose="020F0502020204030204" pitchFamily="34" charset="0"/>
              </a:rPr>
              <a:t> et </a:t>
            </a:r>
            <a:r>
              <a:rPr lang="en-US" sz="2400" dirty="0" err="1">
                <a:latin typeface="Arial Black" panose="020B0A04020102020204" pitchFamily="34" charset="0"/>
                <a:cs typeface="Calibri" panose="020F0502020204030204" pitchFamily="34" charset="0"/>
              </a:rPr>
              <a:t>d’analyser</a:t>
            </a:r>
            <a:r>
              <a:rPr lang="en-US" sz="2400" dirty="0">
                <a:latin typeface="Arial Black" panose="020B0A04020102020204" pitchFamily="34" charset="0"/>
                <a:cs typeface="Calibri" panose="020F0502020204030204" pitchFamily="34" charset="0"/>
              </a:rPr>
              <a:t> la mise </a:t>
            </a:r>
            <a:r>
              <a:rPr lang="en-US" sz="2400" dirty="0" err="1">
                <a:latin typeface="Arial Black" panose="020B0A04020102020204" pitchFamily="34" charset="0"/>
                <a:cs typeface="Calibri" panose="020F0502020204030204" pitchFamily="34" charset="0"/>
              </a:rPr>
              <a:t>en</a:t>
            </a:r>
            <a:r>
              <a:rPr lang="en-US" sz="2400" dirty="0">
                <a:latin typeface="Arial Black" panose="020B0A04020102020204" pitchFamily="34" charset="0"/>
                <a:cs typeface="Calibri" panose="020F0502020204030204" pitchFamily="34" charset="0"/>
              </a:rPr>
              <a:t> oeuvre des ODD dans les curricula de formation à </a:t>
            </a:r>
            <a:r>
              <a:rPr lang="en-US" sz="2400" dirty="0" err="1">
                <a:latin typeface="Arial Black" panose="020B0A04020102020204" pitchFamily="34" charset="0"/>
                <a:cs typeface="Calibri" panose="020F0502020204030204" pitchFamily="34" charset="0"/>
              </a:rPr>
              <a:t>l’Université</a:t>
            </a:r>
            <a:r>
              <a:rPr lang="en-US" sz="2400" dirty="0">
                <a:latin typeface="Arial Black" panose="020B0A04020102020204" pitchFamily="34" charset="0"/>
                <a:cs typeface="Calibri" panose="020F0502020204030204" pitchFamily="34" charset="0"/>
              </a:rPr>
              <a:t> </a:t>
            </a:r>
            <a:r>
              <a:rPr lang="en-US" sz="2400" dirty="0" err="1">
                <a:latin typeface="Arial Black" panose="020B0A04020102020204" pitchFamily="34" charset="0"/>
                <a:cs typeface="Calibri" panose="020F0502020204030204" pitchFamily="34" charset="0"/>
              </a:rPr>
              <a:t>d’Abomey-Calavi</a:t>
            </a:r>
            <a:r>
              <a:rPr lang="en-US" sz="2400" dirty="0">
                <a:latin typeface="Arial Black" panose="020B0A04020102020204" pitchFamily="34" charset="0"/>
                <a:cs typeface="Calibri" panose="020F0502020204030204" pitchFamily="34" charset="0"/>
              </a:rPr>
              <a:t>.</a:t>
            </a:r>
            <a:endParaRPr lang="fr-FR" sz="2400" dirty="0">
              <a:latin typeface="Arial Black" panose="020B0A04020102020204" pitchFamily="34" charset="0"/>
              <a:cs typeface="Calibri" panose="020F0502020204030204" pitchFamily="34" charset="0"/>
            </a:endParaRPr>
          </a:p>
        </p:txBody>
      </p:sp>
      <p:sp>
        <p:nvSpPr>
          <p:cNvPr id="4" name="Espace réservé du numéro de diapositive 3"/>
          <p:cNvSpPr>
            <a:spLocks noGrp="1"/>
          </p:cNvSpPr>
          <p:nvPr>
            <p:ph type="sldNum" sz="quarter" idx="12"/>
          </p:nvPr>
        </p:nvSpPr>
        <p:spPr>
          <a:xfrm>
            <a:off x="8590663" y="6092878"/>
            <a:ext cx="683339" cy="365125"/>
          </a:xfrm>
        </p:spPr>
        <p:txBody>
          <a:bodyPr/>
          <a:lstStyle/>
          <a:p>
            <a:fld id="{24592E2B-4DDB-4585-A115-EE8912E00A7C}" type="slidenum">
              <a:rPr lang="fr-FR" sz="3200" smtClean="0"/>
              <a:t>5</a:t>
            </a:fld>
            <a:endParaRPr lang="fr-FR" sz="3200" dirty="0"/>
          </a:p>
        </p:txBody>
      </p:sp>
    </p:spTree>
    <p:extLst>
      <p:ext uri="{BB962C8B-B14F-4D97-AF65-F5344CB8AC3E}">
        <p14:creationId xmlns:p14="http://schemas.microsoft.com/office/powerpoint/2010/main" val="1232226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126" y="2176529"/>
            <a:ext cx="9342150" cy="3367928"/>
          </a:xfrm>
        </p:spPr>
        <p:txBody>
          <a:bodyPr>
            <a:noAutofit/>
          </a:bodyPr>
          <a:lstStyle/>
          <a:p>
            <a:pPr algn="just">
              <a:lnSpc>
                <a:spcPct val="150000"/>
              </a:lnSpc>
            </a:pPr>
            <a:r>
              <a:rPr lang="fr-FR" sz="2400" dirty="0">
                <a:latin typeface="Arial Black" panose="020B0A04020102020204" pitchFamily="34" charset="0"/>
                <a:cs typeface="Calibri" panose="020F0502020204030204" pitchFamily="34" charset="0"/>
              </a:rPr>
              <a:t>Les enquêtes se sont déroulées respectivement au sein des établissements d’enseignement supérieur (Facultés et Instituts de formation). </a:t>
            </a:r>
          </a:p>
          <a:p>
            <a:pPr algn="just">
              <a:lnSpc>
                <a:spcPct val="150000"/>
              </a:lnSpc>
            </a:pPr>
            <a:r>
              <a:rPr lang="fr-FR" sz="2400" dirty="0">
                <a:latin typeface="Arial Black" panose="020B0A04020102020204" pitchFamily="34" charset="0"/>
                <a:cs typeface="Calibri" panose="020F0502020204030204" pitchFamily="34" charset="0"/>
              </a:rPr>
              <a:t>La cartographie des localités enquêtées se résume en deux cartes:</a:t>
            </a:r>
          </a:p>
          <a:p>
            <a:pPr algn="just">
              <a:lnSpc>
                <a:spcPct val="150000"/>
              </a:lnSpc>
              <a:buFont typeface="Wingdings" panose="05000000000000000000" pitchFamily="2" charset="2"/>
              <a:buChar char="v"/>
            </a:pPr>
            <a:r>
              <a:rPr lang="fr-FR" sz="2400" dirty="0">
                <a:latin typeface="Arial Black" panose="020B0A04020102020204" pitchFamily="34" charset="0"/>
                <a:cs typeface="Calibri" panose="020F0502020204030204" pitchFamily="34" charset="0"/>
              </a:rPr>
              <a:t> la carte du Bénin et celle de l’Université d’Abomey-Calavi;</a:t>
            </a:r>
          </a:p>
          <a:p>
            <a:pPr marL="0" indent="0" algn="just">
              <a:lnSpc>
                <a:spcPct val="150000"/>
              </a:lnSpc>
              <a:buNone/>
            </a:pPr>
            <a:r>
              <a:rPr lang="fr-FR" sz="2400" dirty="0">
                <a:latin typeface="Arial Black" panose="020B0A0402010202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24592E2B-4DDB-4585-A115-EE8912E00A7C}" type="slidenum">
              <a:rPr lang="fr-FR" sz="3200" smtClean="0"/>
              <a:t>6</a:t>
            </a:fld>
            <a:endParaRPr lang="fr-FR" sz="3200" dirty="0"/>
          </a:p>
        </p:txBody>
      </p:sp>
      <p:sp>
        <p:nvSpPr>
          <p:cNvPr id="8" name="Titre 1"/>
          <p:cNvSpPr>
            <a:spLocks noGrp="1"/>
          </p:cNvSpPr>
          <p:nvPr>
            <p:ph type="title"/>
          </p:nvPr>
        </p:nvSpPr>
        <p:spPr>
          <a:xfrm>
            <a:off x="115440" y="519027"/>
            <a:ext cx="9342150" cy="729803"/>
          </a:xfrm>
        </p:spPr>
        <p:txBody>
          <a:bodyPr>
            <a:noAutofit/>
          </a:bodyPr>
          <a:lstStyle/>
          <a:p>
            <a:r>
              <a:rPr lang="fr-FR" b="1" dirty="0">
                <a:latin typeface="Calibri" panose="020F0502020204030204" pitchFamily="34" charset="0"/>
                <a:cs typeface="Calibri" panose="020F0502020204030204" pitchFamily="34" charset="0"/>
              </a:rPr>
              <a:t>APPROCHE METHODOLOGIQUE ADOPTEE (3/3)</a:t>
            </a:r>
          </a:p>
        </p:txBody>
      </p:sp>
    </p:spTree>
    <p:extLst>
      <p:ext uri="{BB962C8B-B14F-4D97-AF65-F5344CB8AC3E}">
        <p14:creationId xmlns:p14="http://schemas.microsoft.com/office/powerpoint/2010/main" val="12145792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90663" y="6179140"/>
            <a:ext cx="683339" cy="365125"/>
          </a:xfrm>
        </p:spPr>
        <p:txBody>
          <a:bodyPr/>
          <a:lstStyle/>
          <a:p>
            <a:fld id="{24592E2B-4DDB-4585-A115-EE8912E00A7C}" type="slidenum">
              <a:rPr lang="fr-FR" sz="3200" smtClean="0"/>
              <a:t>7</a:t>
            </a:fld>
            <a:endParaRPr lang="fr-FR" sz="3200" dirty="0"/>
          </a:p>
        </p:txBody>
      </p:sp>
      <p:graphicFrame>
        <p:nvGraphicFramePr>
          <p:cNvPr id="6" name="Tableau 5"/>
          <p:cNvGraphicFramePr>
            <a:graphicFrameLocks noGrp="1"/>
          </p:cNvGraphicFramePr>
          <p:nvPr>
            <p:extLst>
              <p:ext uri="{D42A27DB-BD31-4B8C-83A1-F6EECF244321}">
                <p14:modId xmlns:p14="http://schemas.microsoft.com/office/powerpoint/2010/main" val="16114465"/>
              </p:ext>
            </p:extLst>
          </p:nvPr>
        </p:nvGraphicFramePr>
        <p:xfrm>
          <a:off x="294646" y="987570"/>
          <a:ext cx="9332686" cy="14036040"/>
        </p:xfrm>
        <a:graphic>
          <a:graphicData uri="http://schemas.openxmlformats.org/drawingml/2006/table">
            <a:tbl>
              <a:tblPr firstRow="1" bandRow="1">
                <a:tableStyleId>{BC89EF96-8CEA-46FF-86C4-4CE0E7609802}</a:tableStyleId>
              </a:tblPr>
              <a:tblGrid>
                <a:gridCol w="2643986">
                  <a:extLst>
                    <a:ext uri="{9D8B030D-6E8A-4147-A177-3AD203B41FA5}">
                      <a16:colId xmlns:a16="http://schemas.microsoft.com/office/drawing/2014/main" val="20000"/>
                    </a:ext>
                  </a:extLst>
                </a:gridCol>
                <a:gridCol w="6688700">
                  <a:extLst>
                    <a:ext uri="{9D8B030D-6E8A-4147-A177-3AD203B41FA5}">
                      <a16:colId xmlns:a16="http://schemas.microsoft.com/office/drawing/2014/main" val="20001"/>
                    </a:ext>
                  </a:extLst>
                </a:gridCol>
              </a:tblGrid>
              <a:tr h="464055">
                <a:tc>
                  <a:txBody>
                    <a:bodyPr/>
                    <a:lstStyle/>
                    <a:p>
                      <a:r>
                        <a:rPr lang="fr-FR" sz="2300" dirty="0">
                          <a:latin typeface="Arial Black" panose="020B0A04020102020204" pitchFamily="34" charset="0"/>
                          <a:cs typeface="Calibri" panose="020F0502020204030204" pitchFamily="34" charset="0"/>
                        </a:rPr>
                        <a:t>Nature de la recherche </a:t>
                      </a:r>
                      <a:endParaRPr lang="fr-FR" sz="2300" b="1" dirty="0">
                        <a:solidFill>
                          <a:schemeClr val="tx1"/>
                        </a:solidFill>
                        <a:latin typeface="Arial Black" panose="020B0A04020102020204" pitchFamily="34" charset="0"/>
                        <a:cs typeface="Calibri" panose="020F0502020204030204" pitchFamily="34" charset="0"/>
                      </a:endParaRPr>
                    </a:p>
                  </a:txBody>
                  <a:tcPr anchor="ctr"/>
                </a:tc>
                <a:tc>
                  <a:txBody>
                    <a:bodyPr/>
                    <a:lstStyle/>
                    <a:p>
                      <a:r>
                        <a:rPr lang="en-US" sz="2300" b="0" kern="1200" dirty="0">
                          <a:effectLst/>
                          <a:latin typeface="Arial Black" panose="020B0A04020102020204" pitchFamily="34" charset="0"/>
                          <a:cs typeface="Calibri" panose="020F0502020204030204" pitchFamily="34" charset="0"/>
                        </a:rPr>
                        <a:t>qualitative, descriptive, </a:t>
                      </a:r>
                      <a:r>
                        <a:rPr lang="en-US" sz="2300" b="0" kern="1200" dirty="0" err="1">
                          <a:effectLst/>
                          <a:latin typeface="Arial Black" panose="020B0A04020102020204" pitchFamily="34" charset="0"/>
                          <a:cs typeface="Calibri" panose="020F0502020204030204" pitchFamily="34" charset="0"/>
                        </a:rPr>
                        <a:t>analytique</a:t>
                      </a:r>
                      <a:r>
                        <a:rPr lang="en-US" sz="2300" b="0" kern="1200" dirty="0">
                          <a:effectLst/>
                          <a:latin typeface="Arial Black" panose="020B0A04020102020204" pitchFamily="34" charset="0"/>
                          <a:cs typeface="Calibri" panose="020F0502020204030204" pitchFamily="34" charset="0"/>
                        </a:rPr>
                        <a:t>, à allure comparative</a:t>
                      </a:r>
                      <a:endParaRPr lang="fr-FR" sz="2300" b="0" dirty="0">
                        <a:solidFill>
                          <a:schemeClr val="tx1"/>
                        </a:solidFill>
                        <a:latin typeface="Arial Black" panose="020B0A04020102020204" pitchFamily="34" charset="0"/>
                        <a:cs typeface="Calibri" panose="020F0502020204030204" pitchFamily="34" charset="0"/>
                      </a:endParaRPr>
                    </a:p>
                  </a:txBody>
                  <a:tcPr/>
                </a:tc>
                <a:extLst>
                  <a:ext uri="{0D108BD9-81ED-4DB2-BD59-A6C34878D82A}">
                    <a16:rowId xmlns:a16="http://schemas.microsoft.com/office/drawing/2014/main" val="10001"/>
                  </a:ext>
                </a:extLst>
              </a:tr>
              <a:tr h="1096045">
                <a:tc>
                  <a:txBody>
                    <a:bodyPr/>
                    <a:lstStyle/>
                    <a:p>
                      <a:r>
                        <a:rPr lang="fr-FR" sz="2300" b="1" dirty="0">
                          <a:latin typeface="Arial Black" panose="020B0A04020102020204" pitchFamily="34" charset="0"/>
                          <a:cs typeface="Calibri" panose="020F0502020204030204" pitchFamily="34" charset="0"/>
                        </a:rPr>
                        <a:t>Echantillon </a:t>
                      </a:r>
                      <a:endParaRPr lang="fr-FR" sz="2300" b="1" dirty="0">
                        <a:solidFill>
                          <a:schemeClr val="tx1"/>
                        </a:solidFill>
                        <a:latin typeface="Arial Black" panose="020B0A04020102020204" pitchFamily="34" charset="0"/>
                        <a:cs typeface="Calibri" panose="020F0502020204030204" pitchFamily="34" charset="0"/>
                      </a:endParaRPr>
                    </a:p>
                  </a:txBody>
                  <a:tcPr anchor="ctr"/>
                </a:tc>
                <a:tc>
                  <a:txBody>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300" dirty="0">
                          <a:latin typeface="Arial Black" panose="020B0A04020102020204" pitchFamily="34" charset="0"/>
                          <a:cs typeface="Calibri" panose="020F0502020204030204" pitchFamily="34" charset="0"/>
                        </a:rPr>
                        <a:t>Données démographiques  ( poids démographique plus ancienne et plus grande Université du Bénin (80 000 étudiants et 980 </a:t>
                      </a:r>
                      <a:r>
                        <a:rPr lang="fr-FR" sz="2300" dirty="0" err="1">
                          <a:latin typeface="Arial Black" panose="020B0A04020102020204" pitchFamily="34" charset="0"/>
                          <a:cs typeface="Calibri" panose="020F0502020204030204" pitchFamily="34" charset="0"/>
                        </a:rPr>
                        <a:t>enseigants</a:t>
                      </a:r>
                      <a:r>
                        <a:rPr lang="fr-FR" sz="2300" dirty="0">
                          <a:latin typeface="Arial Black" panose="020B0A04020102020204" pitchFamily="34" charset="0"/>
                          <a:cs typeface="Calibri" panose="020F0502020204030204" pitchFamily="34" charset="0"/>
                        </a:rPr>
                        <a:t> Service de la statistique UAC, Juin2021)</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300" baseline="0" dirty="0">
                          <a:latin typeface="Arial Black" panose="020B0A04020102020204" pitchFamily="34" charset="0"/>
                          <a:cs typeface="Calibri" panose="020F0502020204030204" pitchFamily="34" charset="0"/>
                        </a:rPr>
                        <a:t>Existence du Centre de Pédagogie Universitaire et  d’Assurance Qualité (CPUAQ).</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300" baseline="0" dirty="0">
                          <a:latin typeface="Arial Black" panose="020B0A04020102020204" pitchFamily="34" charset="0"/>
                          <a:cs typeface="Calibri" panose="020F0502020204030204" pitchFamily="34" charset="0"/>
                        </a:rPr>
                        <a:t>33 Etablissements de formations (dont 6 sélectionnés)</a:t>
                      </a:r>
                      <a:endParaRPr lang="fr-FR" sz="2300" dirty="0">
                        <a:latin typeface="Arial Black" panose="020B0A0402010202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300" baseline="0" dirty="0">
                          <a:latin typeface="Arial Black" panose="020B0A04020102020204" pitchFamily="34" charset="0"/>
                          <a:cs typeface="Calibri" panose="020F0502020204030204" pitchFamily="34" charset="0"/>
                        </a:rPr>
                        <a:t>6 Facultés et Instituts de formations</a:t>
                      </a:r>
                      <a:r>
                        <a:rPr lang="en-US" sz="2300" kern="1200" baseline="0" dirty="0">
                          <a:effectLst/>
                          <a:latin typeface="Arial Black" panose="020B0A04020102020204" pitchFamily="34" charset="0"/>
                          <a:cs typeface="Calibri" panose="020F0502020204030204"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kern="1200" baseline="0" dirty="0">
                          <a:effectLst/>
                          <a:latin typeface="Arial Black" panose="020B0A04020102020204" pitchFamily="34" charset="0"/>
                          <a:cs typeface="Calibri" panose="020F0502020204030204" pitchFamily="34" charset="0"/>
                        </a:rPr>
                        <a:t>La technique des </a:t>
                      </a:r>
                      <a:r>
                        <a:rPr lang="en-US" sz="2300" kern="1200" baseline="0" dirty="0" err="1">
                          <a:effectLst/>
                          <a:latin typeface="Arial Black" panose="020B0A04020102020204" pitchFamily="34" charset="0"/>
                          <a:cs typeface="Calibri" panose="020F0502020204030204" pitchFamily="34" charset="0"/>
                        </a:rPr>
                        <a:t>Itinéraires</a:t>
                      </a:r>
                      <a:r>
                        <a:rPr lang="en-US" sz="2300" kern="1200" baseline="0" dirty="0">
                          <a:effectLst/>
                          <a:latin typeface="Arial Black" panose="020B0A04020102020204" pitchFamily="34" charset="0"/>
                          <a:cs typeface="Calibri" panose="020F0502020204030204" pitchFamily="34" charset="0"/>
                        </a:rPr>
                        <a:t> a </a:t>
                      </a:r>
                      <a:r>
                        <a:rPr lang="en-US" sz="2300" kern="1200" baseline="0" dirty="0" err="1">
                          <a:effectLst/>
                          <a:latin typeface="Arial Black" panose="020B0A04020102020204" pitchFamily="34" charset="0"/>
                          <a:cs typeface="Calibri" panose="020F0502020204030204" pitchFamily="34" charset="0"/>
                        </a:rPr>
                        <a:t>permis</a:t>
                      </a:r>
                      <a:r>
                        <a:rPr lang="en-US" sz="2300" kern="1200" baseline="0" dirty="0">
                          <a:effectLst/>
                          <a:latin typeface="Arial Black" panose="020B0A04020102020204" pitchFamily="34" charset="0"/>
                          <a:cs typeface="Calibri" panose="020F0502020204030204" pitchFamily="34" charset="0"/>
                        </a:rPr>
                        <a:t> le </a:t>
                      </a:r>
                      <a:r>
                        <a:rPr lang="en-US" sz="2300" kern="1200" baseline="0" dirty="0" err="1">
                          <a:effectLst/>
                          <a:latin typeface="Arial Black" panose="020B0A04020102020204" pitchFamily="34" charset="0"/>
                          <a:cs typeface="Calibri" panose="020F0502020204030204" pitchFamily="34" charset="0"/>
                        </a:rPr>
                        <a:t>choix</a:t>
                      </a:r>
                      <a:r>
                        <a:rPr lang="en-US" sz="2300" kern="1200" baseline="0" dirty="0">
                          <a:effectLst/>
                          <a:latin typeface="Arial Black" panose="020B0A04020102020204" pitchFamily="34" charset="0"/>
                          <a:cs typeface="Calibri" panose="020F0502020204030204" pitchFamily="34" charset="0"/>
                        </a:rPr>
                        <a:t> des </a:t>
                      </a:r>
                      <a:r>
                        <a:rPr lang="en-US" sz="2300" kern="1200" baseline="0" dirty="0" err="1">
                          <a:effectLst/>
                          <a:latin typeface="Arial Black" panose="020B0A04020102020204" pitchFamily="34" charset="0"/>
                          <a:cs typeface="Calibri" panose="020F0502020204030204" pitchFamily="34" charset="0"/>
                        </a:rPr>
                        <a:t>établissements</a:t>
                      </a:r>
                      <a:r>
                        <a:rPr lang="en-US" sz="2300" kern="1200" baseline="0" dirty="0">
                          <a:effectLst/>
                          <a:latin typeface="Arial Black" panose="020B0A0402010202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kern="1200" baseline="0" dirty="0">
                          <a:effectLst/>
                          <a:latin typeface="Arial Black" panose="020B0A04020102020204" pitchFamily="34" charset="0"/>
                          <a:cs typeface="Calibri" panose="020F0502020204030204" pitchFamily="34" charset="0"/>
                        </a:rPr>
                        <a:t>Sciences </a:t>
                      </a:r>
                      <a:r>
                        <a:rPr lang="en-US" sz="2300" kern="1200" baseline="0" dirty="0" err="1">
                          <a:effectLst/>
                          <a:latin typeface="Arial Black" panose="020B0A04020102020204" pitchFamily="34" charset="0"/>
                          <a:cs typeface="Calibri" panose="020F0502020204030204" pitchFamily="34" charset="0"/>
                        </a:rPr>
                        <a:t>molles</a:t>
                      </a:r>
                      <a:r>
                        <a:rPr lang="en-US" sz="2300" kern="1200" baseline="0" dirty="0">
                          <a:effectLst/>
                          <a:latin typeface="Arial Black" panose="020B0A04020102020204" pitchFamily="34" charset="0"/>
                          <a:cs typeface="Calibri" panose="020F0502020204030204" pitchFamily="34" charset="0"/>
                        </a:rPr>
                        <a:t>  (</a:t>
                      </a:r>
                      <a:r>
                        <a:rPr lang="en-US" sz="2300" kern="1200" baseline="0" dirty="0" err="1">
                          <a:effectLst/>
                          <a:latin typeface="Arial Black" panose="020B0A04020102020204" pitchFamily="34" charset="0"/>
                          <a:cs typeface="Calibri" panose="020F0502020204030204" pitchFamily="34" charset="0"/>
                        </a:rPr>
                        <a:t>Faculté</a:t>
                      </a:r>
                      <a:r>
                        <a:rPr lang="en-US" sz="2300" kern="1200" baseline="0" dirty="0">
                          <a:effectLst/>
                          <a:latin typeface="Arial Black" panose="020B0A04020102020204" pitchFamily="34" charset="0"/>
                          <a:cs typeface="Calibri" panose="020F0502020204030204" pitchFamily="34" charset="0"/>
                        </a:rPr>
                        <a:t> des </a:t>
                      </a:r>
                      <a:r>
                        <a:rPr lang="en-US" sz="2300" kern="1200" baseline="0" dirty="0" err="1">
                          <a:effectLst/>
                          <a:latin typeface="Arial Black" panose="020B0A04020102020204" pitchFamily="34" charset="0"/>
                          <a:cs typeface="Calibri" panose="020F0502020204030204" pitchFamily="34" charset="0"/>
                        </a:rPr>
                        <a:t>Lettres</a:t>
                      </a:r>
                      <a:r>
                        <a:rPr lang="en-US" sz="2300" kern="1200" baseline="0" dirty="0">
                          <a:effectLst/>
                          <a:latin typeface="Arial Black" panose="020B0A04020102020204" pitchFamily="34" charset="0"/>
                          <a:cs typeface="Calibri" panose="020F0502020204030204" pitchFamily="34" charset="0"/>
                        </a:rPr>
                        <a:t>, </a:t>
                      </a:r>
                      <a:r>
                        <a:rPr lang="en-US" sz="2300" kern="1200" baseline="0" dirty="0" err="1">
                          <a:effectLst/>
                          <a:latin typeface="Arial Black" panose="020B0A04020102020204" pitchFamily="34" charset="0"/>
                          <a:cs typeface="Calibri" panose="020F0502020204030204" pitchFamily="34" charset="0"/>
                        </a:rPr>
                        <a:t>Langues</a:t>
                      </a:r>
                      <a:r>
                        <a:rPr lang="en-US" sz="2300" kern="1200" baseline="0" dirty="0">
                          <a:effectLst/>
                          <a:latin typeface="Arial Black" panose="020B0A04020102020204" pitchFamily="34" charset="0"/>
                          <a:cs typeface="Calibri" panose="020F0502020204030204" pitchFamily="34" charset="0"/>
                        </a:rPr>
                        <a:t> , Arts et  Communication, </a:t>
                      </a:r>
                      <a:r>
                        <a:rPr lang="en-US" sz="2300" kern="1200" baseline="0" dirty="0" err="1">
                          <a:effectLst/>
                          <a:latin typeface="Arial Black" panose="020B0A04020102020204" pitchFamily="34" charset="0"/>
                          <a:cs typeface="Calibri" panose="020F0502020204030204" pitchFamily="34" charset="0"/>
                        </a:rPr>
                        <a:t>Faculté</a:t>
                      </a:r>
                      <a:r>
                        <a:rPr lang="en-US" sz="2300" kern="1200" baseline="0" dirty="0">
                          <a:effectLst/>
                          <a:latin typeface="Arial Black" panose="020B0A04020102020204" pitchFamily="34" charset="0"/>
                          <a:cs typeface="Calibri" panose="020F0502020204030204" pitchFamily="34" charset="0"/>
                        </a:rPr>
                        <a:t> des Sciences </a:t>
                      </a:r>
                      <a:r>
                        <a:rPr lang="en-US" sz="2300" kern="1200" baseline="0" dirty="0" err="1">
                          <a:effectLst/>
                          <a:latin typeface="Arial Black" panose="020B0A04020102020204" pitchFamily="34" charset="0"/>
                          <a:cs typeface="Calibri" panose="020F0502020204030204" pitchFamily="34" charset="0"/>
                        </a:rPr>
                        <a:t>Humaines</a:t>
                      </a:r>
                      <a:r>
                        <a:rPr lang="en-US" sz="2300" kern="1200" baseline="0" dirty="0">
                          <a:effectLst/>
                          <a:latin typeface="Arial Black" panose="020B0A04020102020204" pitchFamily="34" charset="0"/>
                          <a:cs typeface="Calibri" panose="020F0502020204030204" pitchFamily="34" charset="0"/>
                        </a:rPr>
                        <a:t> et </a:t>
                      </a:r>
                      <a:r>
                        <a:rPr lang="en-US" sz="2300" kern="1200" baseline="0" dirty="0" err="1">
                          <a:effectLst/>
                          <a:latin typeface="Arial Black" panose="020B0A04020102020204" pitchFamily="34" charset="0"/>
                          <a:cs typeface="Calibri" panose="020F0502020204030204" pitchFamily="34" charset="0"/>
                        </a:rPr>
                        <a:t>Sociales</a:t>
                      </a:r>
                      <a:r>
                        <a:rPr lang="en-US" sz="2300" kern="1200" baseline="0" dirty="0">
                          <a:effectLst/>
                          <a:latin typeface="Arial Black" panose="020B0A04020102020204" pitchFamily="34" charset="0"/>
                          <a:cs typeface="Calibri" panose="020F0502020204030204" pitchFamily="34" charset="0"/>
                        </a:rPr>
                        <a:t> , </a:t>
                      </a:r>
                      <a:r>
                        <a:rPr lang="en-US" sz="2300" kern="1200" baseline="0" dirty="0" err="1">
                          <a:effectLst/>
                          <a:latin typeface="Arial Black" panose="020B0A04020102020204" pitchFamily="34" charset="0"/>
                          <a:cs typeface="Calibri" panose="020F0502020204030204" pitchFamily="34" charset="0"/>
                        </a:rPr>
                        <a:t>Institut</a:t>
                      </a:r>
                      <a:r>
                        <a:rPr lang="en-US" sz="2300" kern="1200" baseline="0" dirty="0">
                          <a:effectLst/>
                          <a:latin typeface="Arial Black" panose="020B0A04020102020204" pitchFamily="34" charset="0"/>
                          <a:cs typeface="Calibri" panose="020F0502020204030204" pitchFamily="34" charset="0"/>
                        </a:rPr>
                        <a:t> National de </a:t>
                      </a:r>
                      <a:r>
                        <a:rPr lang="en-US" sz="2300" kern="1200" baseline="0" dirty="0" err="1">
                          <a:effectLst/>
                          <a:latin typeface="Arial Black" panose="020B0A04020102020204" pitchFamily="34" charset="0"/>
                          <a:cs typeface="Calibri" panose="020F0502020204030204" pitchFamily="34" charset="0"/>
                        </a:rPr>
                        <a:t>l’Eau</a:t>
                      </a:r>
                      <a:r>
                        <a:rPr lang="en-US" sz="2300" kern="1200" baseline="0" dirty="0">
                          <a:effectLst/>
                          <a:latin typeface="Arial Black" panose="020B0A04020102020204" pitchFamily="34" charset="0"/>
                          <a:cs typeface="Calibri" panose="020F0502020204030204" pitchFamily="34" charset="0"/>
                        </a:rPr>
                        <a:t>, Ecole </a:t>
                      </a:r>
                      <a:r>
                        <a:rPr lang="en-US" sz="2300" kern="1200" baseline="0" dirty="0" err="1">
                          <a:effectLst/>
                          <a:latin typeface="Arial Black" panose="020B0A04020102020204" pitchFamily="34" charset="0"/>
                          <a:cs typeface="Calibri" panose="020F0502020204030204" pitchFamily="34" charset="0"/>
                        </a:rPr>
                        <a:t>Nationale</a:t>
                      </a:r>
                      <a:r>
                        <a:rPr lang="en-US" sz="2300" kern="1200" baseline="0" dirty="0">
                          <a:effectLst/>
                          <a:latin typeface="Arial Black" panose="020B0A04020102020204" pitchFamily="34" charset="0"/>
                          <a:cs typeface="Calibri" panose="020F0502020204030204" pitchFamily="34" charset="0"/>
                        </a:rPr>
                        <a:t> des Sciences et Techniques de </a:t>
                      </a:r>
                      <a:r>
                        <a:rPr lang="en-US" sz="2300" kern="1200" baseline="0" dirty="0" err="1">
                          <a:effectLst/>
                          <a:latin typeface="Arial Black" panose="020B0A04020102020204" pitchFamily="34" charset="0"/>
                          <a:cs typeface="Calibri" panose="020F0502020204030204" pitchFamily="34" charset="0"/>
                        </a:rPr>
                        <a:t>de</a:t>
                      </a:r>
                      <a:r>
                        <a:rPr lang="en-US" sz="2300" kern="1200" baseline="0" dirty="0">
                          <a:effectLst/>
                          <a:latin typeface="Arial Black" panose="020B0A04020102020204" pitchFamily="34" charset="0"/>
                          <a:cs typeface="Calibri" panose="020F0502020204030204" pitchFamily="34" charset="0"/>
                        </a:rPr>
                        <a:t> la Communication) et sciences </a:t>
                      </a:r>
                      <a:r>
                        <a:rPr lang="en-US" sz="2300" kern="1200" baseline="0" dirty="0" err="1">
                          <a:effectLst/>
                          <a:latin typeface="Arial Black" panose="020B0A04020102020204" pitchFamily="34" charset="0"/>
                          <a:cs typeface="Calibri" panose="020F0502020204030204" pitchFamily="34" charset="0"/>
                        </a:rPr>
                        <a:t>dures</a:t>
                      </a:r>
                      <a:r>
                        <a:rPr lang="en-US" sz="2300" kern="1200" baseline="0" dirty="0">
                          <a:effectLst/>
                          <a:latin typeface="Arial Black" panose="020B0A04020102020204" pitchFamily="34" charset="0"/>
                          <a:cs typeface="Calibri" panose="020F0502020204030204" pitchFamily="34" charset="0"/>
                        </a:rPr>
                        <a:t> (</a:t>
                      </a:r>
                      <a:r>
                        <a:rPr lang="en-US" sz="2300" kern="1200" baseline="0" dirty="0" err="1">
                          <a:effectLst/>
                          <a:latin typeface="Arial Black" panose="020B0A04020102020204" pitchFamily="34" charset="0"/>
                          <a:cs typeface="Calibri" panose="020F0502020204030204" pitchFamily="34" charset="0"/>
                        </a:rPr>
                        <a:t>Faculté</a:t>
                      </a:r>
                      <a:r>
                        <a:rPr lang="en-US" sz="2300" kern="1200" baseline="0" dirty="0">
                          <a:effectLst/>
                          <a:latin typeface="Arial Black" panose="020B0A04020102020204" pitchFamily="34" charset="0"/>
                          <a:cs typeface="Calibri" panose="020F0502020204030204" pitchFamily="34" charset="0"/>
                        </a:rPr>
                        <a:t> des Sciences et Techniques, </a:t>
                      </a:r>
                      <a:r>
                        <a:rPr lang="en-US" sz="2300" kern="1200" baseline="0" dirty="0" err="1">
                          <a:effectLst/>
                          <a:latin typeface="Arial Black" panose="020B0A04020102020204" pitchFamily="34" charset="0"/>
                          <a:cs typeface="Calibri" panose="020F0502020204030204" pitchFamily="34" charset="0"/>
                        </a:rPr>
                        <a:t>Faculté</a:t>
                      </a:r>
                      <a:r>
                        <a:rPr lang="en-US" sz="2300" kern="1200" baseline="0" dirty="0">
                          <a:effectLst/>
                          <a:latin typeface="Arial Black" panose="020B0A04020102020204" pitchFamily="34" charset="0"/>
                          <a:cs typeface="Calibri" panose="020F0502020204030204" pitchFamily="34" charset="0"/>
                        </a:rPr>
                        <a:t> des Sciences de la </a:t>
                      </a:r>
                      <a:r>
                        <a:rPr lang="en-US" sz="2300" kern="1200" baseline="0" dirty="0" err="1">
                          <a:effectLst/>
                          <a:latin typeface="Arial Black" panose="020B0A04020102020204" pitchFamily="34" charset="0"/>
                          <a:cs typeface="Calibri" panose="020F0502020204030204" pitchFamily="34" charset="0"/>
                        </a:rPr>
                        <a:t>Santé</a:t>
                      </a:r>
                      <a:r>
                        <a:rPr lang="en-US" sz="2300" kern="1200" baseline="0" dirty="0">
                          <a:effectLst/>
                          <a:latin typeface="Arial Black" panose="020B0A04020102020204" pitchFamily="34" charset="0"/>
                          <a:cs typeface="Calibri" panose="020F0502020204030204" pitchFamily="34" charset="0"/>
                        </a:rPr>
                        <a:t>, </a:t>
                      </a:r>
                      <a:r>
                        <a:rPr lang="en-US" sz="2300" kern="1200" baseline="0" dirty="0" err="1">
                          <a:effectLst/>
                          <a:latin typeface="Arial Black" panose="020B0A04020102020204" pitchFamily="34" charset="0"/>
                          <a:cs typeface="Calibri" panose="020F0502020204030204" pitchFamily="34" charset="0"/>
                        </a:rPr>
                        <a:t>Faculté</a:t>
                      </a:r>
                      <a:r>
                        <a:rPr lang="en-US" sz="2300" kern="1200" baseline="0" dirty="0">
                          <a:effectLst/>
                          <a:latin typeface="Arial Black" panose="020B0A04020102020204" pitchFamily="34" charset="0"/>
                          <a:cs typeface="Calibri" panose="020F0502020204030204" pitchFamily="34" charset="0"/>
                        </a:rPr>
                        <a:t> des Sciences </a:t>
                      </a:r>
                      <a:r>
                        <a:rPr lang="en-US" sz="2300" kern="1200" baseline="0" dirty="0" err="1">
                          <a:effectLst/>
                          <a:latin typeface="Arial Black" panose="020B0A04020102020204" pitchFamily="34" charset="0"/>
                          <a:cs typeface="Calibri" panose="020F0502020204030204" pitchFamily="34" charset="0"/>
                        </a:rPr>
                        <a:t>Economiques</a:t>
                      </a:r>
                      <a:r>
                        <a:rPr lang="en-US" sz="2300" kern="1200" baseline="0" dirty="0">
                          <a:effectLst/>
                          <a:latin typeface="Arial Black" panose="020B0A04020102020204" pitchFamily="34" charset="0"/>
                          <a:cs typeface="Calibri" panose="020F0502020204030204" pitchFamily="34" charset="0"/>
                        </a:rPr>
                        <a:t> et de Gestion )</a:t>
                      </a:r>
                      <a:endParaRPr lang="fr-FR" sz="2300" dirty="0">
                        <a:latin typeface="Arial Black" panose="020B0A04020102020204" pitchFamily="34" charset="0"/>
                        <a:cs typeface="Calibri" panose="020F0502020204030204" pitchFamily="34" charset="0"/>
                      </a:endParaRPr>
                    </a:p>
                  </a:txBody>
                  <a:tcPr/>
                </a:tc>
                <a:extLst>
                  <a:ext uri="{0D108BD9-81ED-4DB2-BD59-A6C34878D82A}">
                    <a16:rowId xmlns:a16="http://schemas.microsoft.com/office/drawing/2014/main" val="10003"/>
                  </a:ext>
                </a:extLst>
              </a:tr>
              <a:tr h="965583">
                <a:tc>
                  <a:txBody>
                    <a:bodyPr/>
                    <a:lstStyle/>
                    <a:p>
                      <a:r>
                        <a:rPr lang="fr-FR" sz="2300" b="1" dirty="0">
                          <a:latin typeface="Arial Black" panose="020B0A04020102020204" pitchFamily="34" charset="0"/>
                          <a:cs typeface="Calibri" panose="020F0502020204030204" pitchFamily="34" charset="0"/>
                        </a:rPr>
                        <a:t>Techniques de collecte</a:t>
                      </a:r>
                      <a:endParaRPr lang="fr-FR" sz="2300" b="1" dirty="0">
                        <a:solidFill>
                          <a:schemeClr val="tx1"/>
                        </a:solidFill>
                        <a:latin typeface="Arial Black" panose="020B0A04020102020204" pitchFamily="34" charset="0"/>
                        <a:cs typeface="Calibri" panose="020F0502020204030204" pitchFamily="34" charset="0"/>
                      </a:endParaRPr>
                    </a:p>
                  </a:txBody>
                  <a:tcPr anchor="ctr"/>
                </a:tc>
                <a:tc>
                  <a:txBody>
                    <a:bodyPr/>
                    <a:lstStyle/>
                    <a:p>
                      <a:pPr marL="457200" lvl="0" indent="-457200" algn="just">
                        <a:buFont typeface="Arial" panose="020B0604020202020204" pitchFamily="34" charset="0"/>
                        <a:buChar char="•"/>
                      </a:pPr>
                      <a:r>
                        <a:rPr lang="en-US" sz="2300" kern="1200" dirty="0" err="1">
                          <a:effectLst/>
                          <a:latin typeface="Arial Black" panose="020B0A04020102020204" pitchFamily="34" charset="0"/>
                          <a:cs typeface="Calibri" panose="020F0502020204030204" pitchFamily="34" charset="0"/>
                        </a:rPr>
                        <a:t>Entretiens</a:t>
                      </a:r>
                      <a:r>
                        <a:rPr lang="en-US" sz="2300" kern="1200" dirty="0">
                          <a:effectLst/>
                          <a:latin typeface="Arial Black" panose="020B0A04020102020204" pitchFamily="34" charset="0"/>
                          <a:cs typeface="Calibri" panose="020F0502020204030204" pitchFamily="34" charset="0"/>
                        </a:rPr>
                        <a:t> semi-</a:t>
                      </a:r>
                      <a:r>
                        <a:rPr lang="en-US" sz="2300" kern="1200" dirty="0" err="1">
                          <a:effectLst/>
                          <a:latin typeface="Arial Black" panose="020B0A04020102020204" pitchFamily="34" charset="0"/>
                          <a:cs typeface="Calibri" panose="020F0502020204030204" pitchFamily="34" charset="0"/>
                        </a:rPr>
                        <a:t>directifs</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individuels</a:t>
                      </a:r>
                      <a:r>
                        <a:rPr lang="en-US" sz="2300" kern="1200" dirty="0">
                          <a:effectLst/>
                          <a:latin typeface="Arial Black" panose="020B0A04020102020204" pitchFamily="34" charset="0"/>
                          <a:cs typeface="Calibri" panose="020F0502020204030204" pitchFamily="34" charset="0"/>
                        </a:rPr>
                        <a:t> et </a:t>
                      </a:r>
                      <a:r>
                        <a:rPr lang="en-US" sz="2300" kern="1200" dirty="0" err="1">
                          <a:effectLst/>
                          <a:latin typeface="Arial Black" panose="020B0A04020102020204" pitchFamily="34" charset="0"/>
                          <a:cs typeface="Calibri" panose="020F0502020204030204" pitchFamily="34" charset="0"/>
                        </a:rPr>
                        <a:t>approfondi</a:t>
                      </a:r>
                      <a:r>
                        <a:rPr lang="en-US" sz="2300" kern="1200" dirty="0">
                          <a:effectLst/>
                          <a:latin typeface="Arial Black" panose="020B0A04020102020204" pitchFamily="34" charset="0"/>
                          <a:cs typeface="Calibri" panose="020F0502020204030204" pitchFamily="34" charset="0"/>
                        </a:rPr>
                        <a:t>;</a:t>
                      </a:r>
                    </a:p>
                    <a:p>
                      <a:pPr marL="457200" lvl="0" indent="-457200" algn="just">
                        <a:buFont typeface="Arial" panose="020B0604020202020204" pitchFamily="34" charset="0"/>
                        <a:buChar char="•"/>
                      </a:pPr>
                      <a:r>
                        <a:rPr lang="en-US" sz="2300" kern="1200" dirty="0">
                          <a:effectLst/>
                          <a:latin typeface="Arial Black" panose="020B0A04020102020204" pitchFamily="34" charset="0"/>
                          <a:cs typeface="Calibri" panose="020F0502020204030204" pitchFamily="34" charset="0"/>
                        </a:rPr>
                        <a:t>Observations </a:t>
                      </a:r>
                      <a:r>
                        <a:rPr lang="en-US" sz="2300" kern="1200" dirty="0" err="1">
                          <a:effectLst/>
                          <a:latin typeface="Arial Black" panose="020B0A04020102020204" pitchFamily="34" charset="0"/>
                          <a:cs typeface="Calibri" panose="020F0502020204030204" pitchFamily="34" charset="0"/>
                        </a:rPr>
                        <a:t>directes</a:t>
                      </a:r>
                      <a:r>
                        <a:rPr lang="en-US" sz="2300" kern="1200" dirty="0">
                          <a:effectLst/>
                          <a:latin typeface="Arial Black" panose="020B0A04020102020204" pitchFamily="34" charset="0"/>
                          <a:cs typeface="Calibri" panose="020F0502020204030204" pitchFamily="34" charset="0"/>
                        </a:rPr>
                        <a:t> </a:t>
                      </a:r>
                      <a:endParaRPr lang="fr-FR" sz="2300" b="0" dirty="0">
                        <a:solidFill>
                          <a:schemeClr val="tx1"/>
                        </a:solidFill>
                        <a:latin typeface="Arial Black" panose="020B0A0402010202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758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300" b="1" dirty="0">
                          <a:latin typeface="Arial Black" panose="020B0A04020102020204" pitchFamily="34" charset="0"/>
                          <a:cs typeface="Calibri" panose="020F0502020204030204" pitchFamily="34" charset="0"/>
                        </a:rPr>
                        <a:t>Analyse </a:t>
                      </a:r>
                      <a:r>
                        <a:rPr lang="fr-FR" sz="2300" b="1" baseline="0" dirty="0">
                          <a:latin typeface="Arial Black" panose="020B0A04020102020204" pitchFamily="34" charset="0"/>
                          <a:cs typeface="Calibri" panose="020F0502020204030204" pitchFamily="34" charset="0"/>
                        </a:rPr>
                        <a:t>des données</a:t>
                      </a:r>
                      <a:endParaRPr lang="fr-FR" sz="2300" b="1" dirty="0">
                        <a:solidFill>
                          <a:schemeClr val="tx1"/>
                        </a:solidFill>
                        <a:latin typeface="Arial Black" panose="020B0A04020102020204" pitchFamily="34" charset="0"/>
                        <a:cs typeface="Calibri" panose="020F0502020204030204" pitchFamily="34" charset="0"/>
                      </a:endParaRPr>
                    </a:p>
                  </a:txBody>
                  <a:tcPr anchor="ctr"/>
                </a:tc>
                <a:tc>
                  <a:txBody>
                    <a:bodyPr/>
                    <a:lstStyle/>
                    <a:p>
                      <a:pPr marL="457200" lvl="0" indent="-457200" algn="l">
                        <a:buFont typeface="Arial" panose="020B0604020202020204" pitchFamily="34" charset="0"/>
                        <a:buChar char="•"/>
                      </a:pPr>
                      <a:r>
                        <a:rPr lang="en-US" sz="2300" kern="1200" dirty="0" err="1">
                          <a:effectLst/>
                          <a:latin typeface="Arial Black" panose="020B0A04020102020204" pitchFamily="34" charset="0"/>
                          <a:cs typeface="Calibri" panose="020F0502020204030204" pitchFamily="34" charset="0"/>
                        </a:rPr>
                        <a:t>Analyse</a:t>
                      </a:r>
                      <a:r>
                        <a:rPr lang="en-US" sz="2300" kern="1200" dirty="0">
                          <a:effectLst/>
                          <a:latin typeface="Arial Black" panose="020B0A04020102020204" pitchFamily="34" charset="0"/>
                          <a:cs typeface="Calibri" panose="020F0502020204030204" pitchFamily="34" charset="0"/>
                        </a:rPr>
                        <a:t> de </a:t>
                      </a:r>
                      <a:r>
                        <a:rPr lang="en-US" sz="2300" kern="1200" dirty="0" err="1">
                          <a:effectLst/>
                          <a:latin typeface="Arial Black" panose="020B0A04020102020204" pitchFamily="34" charset="0"/>
                          <a:cs typeface="Calibri" panose="020F0502020204030204" pitchFamily="34" charset="0"/>
                        </a:rPr>
                        <a:t>contenu</a:t>
                      </a:r>
                      <a:r>
                        <a:rPr lang="en-US" sz="2300" kern="1200" dirty="0">
                          <a:effectLst/>
                          <a:latin typeface="Arial Black" panose="020B0A04020102020204" pitchFamily="34" charset="0"/>
                          <a:cs typeface="Calibri" panose="020F0502020204030204" pitchFamily="34" charset="0"/>
                        </a:rPr>
                        <a:t> des verbatim </a:t>
                      </a:r>
                      <a:r>
                        <a:rPr lang="en-US" sz="2300" kern="1200" dirty="0" err="1">
                          <a:effectLst/>
                          <a:latin typeface="Arial Black" panose="020B0A04020102020204" pitchFamily="34" charset="0"/>
                          <a:cs typeface="Calibri" panose="020F0502020204030204" pitchFamily="34" charset="0"/>
                        </a:rPr>
                        <a:t>suivant</a:t>
                      </a:r>
                      <a:r>
                        <a:rPr lang="en-US" sz="2300" kern="1200" dirty="0">
                          <a:effectLst/>
                          <a:latin typeface="Arial Black" panose="020B0A04020102020204" pitchFamily="34" charset="0"/>
                          <a:cs typeface="Calibri" panose="020F0502020204030204" pitchFamily="34" charset="0"/>
                        </a:rPr>
                        <a:t> la </a:t>
                      </a:r>
                      <a:r>
                        <a:rPr lang="en-US" sz="2300" kern="1200" dirty="0" err="1">
                          <a:effectLst/>
                          <a:latin typeface="Arial Black" panose="020B0A04020102020204" pitchFamily="34" charset="0"/>
                          <a:cs typeface="Calibri" panose="020F0502020204030204" pitchFamily="34" charset="0"/>
                        </a:rPr>
                        <a:t>théorie</a:t>
                      </a:r>
                      <a:r>
                        <a:rPr lang="en-US" sz="2300" kern="1200" dirty="0">
                          <a:effectLst/>
                          <a:latin typeface="Arial Black" panose="020B0A04020102020204" pitchFamily="34" charset="0"/>
                          <a:cs typeface="Calibri" panose="020F0502020204030204" pitchFamily="34" charset="0"/>
                        </a:rPr>
                        <a:t> du </a:t>
                      </a:r>
                      <a:r>
                        <a:rPr lang="en-US" sz="2300" kern="1200" dirty="0" err="1">
                          <a:effectLst/>
                          <a:latin typeface="Arial Black" panose="020B0A04020102020204" pitchFamily="34" charset="0"/>
                          <a:cs typeface="Calibri" panose="020F0502020204030204" pitchFamily="34" charset="0"/>
                        </a:rPr>
                        <a:t>choix</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rationnel</a:t>
                      </a:r>
                      <a:r>
                        <a:rPr lang="en-US" sz="2300" kern="1200" dirty="0">
                          <a:effectLst/>
                          <a:latin typeface="Arial Black" panose="020B0A04020102020204" pitchFamily="34" charset="0"/>
                          <a:cs typeface="Calibri" panose="020F0502020204030204" pitchFamily="34" charset="0"/>
                        </a:rPr>
                        <a:t>  de </a:t>
                      </a:r>
                      <a:r>
                        <a:rPr lang="en-US" sz="2300" kern="1200" dirty="0" err="1">
                          <a:effectLst/>
                          <a:latin typeface="Arial Black" panose="020B0A04020102020204" pitchFamily="34" charset="0"/>
                          <a:cs typeface="Calibri" panose="020F0502020204030204" pitchFamily="34" charset="0"/>
                        </a:rPr>
                        <a:t>Tourraine</a:t>
                      </a:r>
                      <a:r>
                        <a:rPr lang="en-US" sz="2300" kern="1200" dirty="0">
                          <a:effectLst/>
                          <a:latin typeface="Arial Black" panose="020B0A04020102020204" pitchFamily="34" charset="0"/>
                          <a:cs typeface="Calibri" panose="020F0502020204030204" pitchFamily="34" charset="0"/>
                        </a:rPr>
                        <a:t> et de </a:t>
                      </a:r>
                      <a:r>
                        <a:rPr lang="en-US" sz="2300" kern="1200" dirty="0" err="1">
                          <a:effectLst/>
                          <a:latin typeface="Arial Black" panose="020B0A04020102020204" pitchFamily="34" charset="0"/>
                          <a:cs typeface="Calibri" panose="020F0502020204030204" pitchFamily="34" charset="0"/>
                        </a:rPr>
                        <a:t>l’approche</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stratégique</a:t>
                      </a:r>
                      <a:r>
                        <a:rPr lang="en-US" sz="2300" kern="1200" dirty="0">
                          <a:effectLst/>
                          <a:latin typeface="Arial Black" panose="020B0A04020102020204" pitchFamily="34" charset="0"/>
                          <a:cs typeface="Calibri" panose="020F0502020204030204" pitchFamily="34" charset="0"/>
                        </a:rPr>
                        <a:t> de Crozier et Friedberg </a:t>
                      </a:r>
                      <a:r>
                        <a:rPr lang="en-US" sz="2300" kern="1200" dirty="0" err="1">
                          <a:effectLst/>
                          <a:latin typeface="Arial Black" panose="020B0A04020102020204" pitchFamily="34" charset="0"/>
                          <a:cs typeface="Calibri" panose="020F0502020204030204" pitchFamily="34" charset="0"/>
                        </a:rPr>
                        <a:t>revisitée</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en</a:t>
                      </a:r>
                      <a:r>
                        <a:rPr lang="en-US" sz="2300" kern="1200" dirty="0">
                          <a:effectLst/>
                          <a:latin typeface="Arial Black" panose="020B0A04020102020204" pitchFamily="34" charset="0"/>
                          <a:cs typeface="Calibri" panose="020F0502020204030204" pitchFamily="34" charset="0"/>
                        </a:rPr>
                        <a:t> 2018</a:t>
                      </a:r>
                      <a:r>
                        <a:rPr lang="fr-FR" sz="2300" kern="1200" dirty="0">
                          <a:effectLst/>
                          <a:latin typeface="Arial Black" panose="020B0A04020102020204" pitchFamily="34" charset="0"/>
                          <a:cs typeface="Calibri" panose="020F0502020204030204" pitchFamily="34" charset="0"/>
                        </a:rPr>
                        <a:t>. </a:t>
                      </a:r>
                    </a:p>
                    <a:p>
                      <a:pPr marL="457200" lvl="0" indent="-457200" algn="l">
                        <a:buFont typeface="Arial" panose="020B0604020202020204" pitchFamily="34" charset="0"/>
                        <a:buChar char="•"/>
                      </a:pPr>
                      <a:r>
                        <a:rPr lang="fr-FR" sz="2300" kern="1200" dirty="0">
                          <a:effectLst/>
                          <a:latin typeface="Arial Black" panose="020B0A04020102020204" pitchFamily="34" charset="0"/>
                          <a:cs typeface="Calibri" panose="020F0502020204030204" pitchFamily="34" charset="0"/>
                        </a:rPr>
                        <a:t>La th</a:t>
                      </a:r>
                      <a:r>
                        <a:rPr lang="en-US" sz="2300" kern="1200" dirty="0" err="1">
                          <a:effectLst/>
                          <a:latin typeface="Arial Black" panose="020B0A04020102020204" pitchFamily="34" charset="0"/>
                          <a:cs typeface="Calibri" panose="020F0502020204030204" pitchFamily="34" charset="0"/>
                        </a:rPr>
                        <a:t>éorie</a:t>
                      </a:r>
                      <a:r>
                        <a:rPr lang="en-US" sz="2300" kern="1200" dirty="0">
                          <a:effectLst/>
                          <a:latin typeface="Arial Black" panose="020B0A04020102020204" pitchFamily="34" charset="0"/>
                          <a:cs typeface="Calibri" panose="020F0502020204030204" pitchFamily="34" charset="0"/>
                        </a:rPr>
                        <a:t> de la </a:t>
                      </a:r>
                      <a:r>
                        <a:rPr lang="en-US" sz="2300" kern="1200" dirty="0" err="1">
                          <a:effectLst/>
                          <a:latin typeface="Arial Black" panose="020B0A04020102020204" pitchFamily="34" charset="0"/>
                          <a:cs typeface="Calibri" panose="020F0502020204030204" pitchFamily="34" charset="0"/>
                        </a:rPr>
                        <a:t>capacité</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d’adaptation</a:t>
                      </a:r>
                      <a:r>
                        <a:rPr lang="en-US" sz="2300" kern="1200" dirty="0">
                          <a:effectLst/>
                          <a:latin typeface="Arial Black" panose="020B0A04020102020204" pitchFamily="34" charset="0"/>
                          <a:cs typeface="Calibri" panose="020F0502020204030204" pitchFamily="34" charset="0"/>
                        </a:rPr>
                        <a:t> </a:t>
                      </a:r>
                      <a:r>
                        <a:rPr lang="en-US" sz="2300" kern="1200" dirty="0" err="1">
                          <a:effectLst/>
                          <a:latin typeface="Arial Black" panose="020B0A04020102020204" pitchFamily="34" charset="0"/>
                          <a:cs typeface="Calibri" panose="020F0502020204030204" pitchFamily="34" charset="0"/>
                        </a:rPr>
                        <a:t>généralisée</a:t>
                      </a:r>
                      <a:r>
                        <a:rPr lang="en-US" sz="2300" kern="1200" dirty="0">
                          <a:effectLst/>
                          <a:latin typeface="Arial Black" panose="020B0A04020102020204" pitchFamily="34" charset="0"/>
                          <a:cs typeface="Calibri" panose="020F0502020204030204" pitchFamily="34" charset="0"/>
                        </a:rPr>
                        <a:t> (Parsons T., 1970) </a:t>
                      </a:r>
                    </a:p>
                    <a:p>
                      <a:pPr marL="457200" lvl="0" indent="-457200" algn="l">
                        <a:buFont typeface="Arial" panose="020B0604020202020204" pitchFamily="34" charset="0"/>
                        <a:buChar char="•"/>
                      </a:pPr>
                      <a:endParaRPr lang="fr-FR" sz="2300" dirty="0">
                        <a:latin typeface="Arial Black" panose="020B0A0402010202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bl>
          </a:graphicData>
        </a:graphic>
      </p:graphicFrame>
      <p:sp>
        <p:nvSpPr>
          <p:cNvPr id="12" name="Titre 1"/>
          <p:cNvSpPr>
            <a:spLocks noGrp="1"/>
          </p:cNvSpPr>
          <p:nvPr>
            <p:ph type="title"/>
          </p:nvPr>
        </p:nvSpPr>
        <p:spPr>
          <a:xfrm>
            <a:off x="193046" y="176201"/>
            <a:ext cx="9214391" cy="729803"/>
          </a:xfrm>
        </p:spPr>
        <p:txBody>
          <a:bodyPr>
            <a:noAutofit/>
          </a:bodyPr>
          <a:lstStyle/>
          <a:p>
            <a:r>
              <a:rPr lang="fr-FR" b="1" dirty="0">
                <a:latin typeface="Calibri" panose="020F0502020204030204" pitchFamily="34" charset="0"/>
                <a:cs typeface="Calibri" panose="020F0502020204030204" pitchFamily="34" charset="0"/>
              </a:rPr>
              <a:t>APPROCHE METHODOLOGIQUE ADOPTEE (3/3)</a:t>
            </a:r>
          </a:p>
        </p:txBody>
      </p:sp>
    </p:spTree>
    <p:extLst>
      <p:ext uri="{BB962C8B-B14F-4D97-AF65-F5344CB8AC3E}">
        <p14:creationId xmlns:p14="http://schemas.microsoft.com/office/powerpoint/2010/main" val="28207197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909" y="364697"/>
            <a:ext cx="9463520" cy="716924"/>
          </a:xfrm>
        </p:spPr>
        <p:txBody>
          <a:bodyPr/>
          <a:lstStyle/>
          <a:p>
            <a:pPr algn="ctr"/>
            <a:r>
              <a:rPr lang="fr-FR" b="1" dirty="0">
                <a:latin typeface="Calibri" panose="020F0502020204030204" pitchFamily="34" charset="0"/>
                <a:cs typeface="Calibri" panose="020F0502020204030204" pitchFamily="34" charset="0"/>
              </a:rPr>
              <a:t>PRINCIPAUX RÉSULTATS DE LA RECHERCHE (1/10)</a:t>
            </a:r>
          </a:p>
        </p:txBody>
      </p:sp>
      <p:sp>
        <p:nvSpPr>
          <p:cNvPr id="3" name="Espace réservé du contenu 2"/>
          <p:cNvSpPr>
            <a:spLocks noGrp="1"/>
          </p:cNvSpPr>
          <p:nvPr>
            <p:ph idx="1"/>
          </p:nvPr>
        </p:nvSpPr>
        <p:spPr>
          <a:xfrm>
            <a:off x="115909" y="1297704"/>
            <a:ext cx="9659155" cy="5220804"/>
          </a:xfrm>
        </p:spPr>
        <p:txBody>
          <a:bodyPr>
            <a:normAutofit/>
          </a:bodyPr>
          <a:lstStyle/>
          <a:p>
            <a:pPr marL="0" indent="0" algn="ctr">
              <a:buNone/>
            </a:pPr>
            <a:r>
              <a:rPr lang="fr-FR" sz="2400" b="1" dirty="0">
                <a:latin typeface="Calibri" panose="020F0502020204030204" pitchFamily="34" charset="0"/>
                <a:cs typeface="Calibri" panose="020F0502020204030204" pitchFamily="34" charset="0"/>
              </a:rPr>
              <a:t>1. Etat des lieux des Curricula de Formation avant 2015</a:t>
            </a:r>
            <a:r>
              <a:rPr lang="fr-FR" sz="2600" dirty="0">
                <a:latin typeface="Calibri" panose="020F0502020204030204" pitchFamily="34" charset="0"/>
                <a:cs typeface="Calibri" panose="020F0502020204030204" pitchFamily="34" charset="0"/>
              </a:rPr>
              <a:t> :</a:t>
            </a:r>
          </a:p>
          <a:p>
            <a:pPr algn="just">
              <a:lnSpc>
                <a:spcPct val="150000"/>
              </a:lnSpc>
              <a:buFont typeface="Wingdings" panose="05000000000000000000" pitchFamily="2" charset="2"/>
              <a:buChar char="v"/>
            </a:pPr>
            <a:r>
              <a:rPr lang="fr-FR" sz="2400" dirty="0">
                <a:latin typeface="Arial Black" panose="020B0A04020102020204" pitchFamily="34" charset="0"/>
                <a:cs typeface="Calibri" panose="020F0502020204030204" pitchFamily="34" charset="0"/>
              </a:rPr>
              <a:t>Avant 2015, les curricula de formations étaient orientées vers l’acquisition des diplômes ( Maîtrise, DEA et Doctorat) .</a:t>
            </a:r>
          </a:p>
          <a:p>
            <a:pPr marL="0" indent="0">
              <a:buNone/>
            </a:pPr>
            <a:endParaRPr lang="fr-FR" dirty="0"/>
          </a:p>
        </p:txBody>
      </p:sp>
      <p:sp>
        <p:nvSpPr>
          <p:cNvPr id="4" name="Espace réservé du numéro de diapositive 3"/>
          <p:cNvSpPr>
            <a:spLocks noGrp="1"/>
          </p:cNvSpPr>
          <p:nvPr>
            <p:ph type="sldNum" sz="quarter" idx="12"/>
          </p:nvPr>
        </p:nvSpPr>
        <p:spPr>
          <a:xfrm>
            <a:off x="8590663" y="6153383"/>
            <a:ext cx="683339" cy="365125"/>
          </a:xfrm>
        </p:spPr>
        <p:txBody>
          <a:bodyPr/>
          <a:lstStyle/>
          <a:p>
            <a:fld id="{24592E2B-4DDB-4585-A115-EE8912E00A7C}" type="slidenum">
              <a:rPr lang="fr-FR" sz="3200" smtClean="0"/>
              <a:t>8</a:t>
            </a:fld>
            <a:endParaRPr lang="fr-FR" sz="3200" dirty="0"/>
          </a:p>
        </p:txBody>
      </p:sp>
    </p:spTree>
    <p:extLst>
      <p:ext uri="{BB962C8B-B14F-4D97-AF65-F5344CB8AC3E}">
        <p14:creationId xmlns:p14="http://schemas.microsoft.com/office/powerpoint/2010/main" val="23059208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09" y="1297704"/>
            <a:ext cx="9659155" cy="5407896"/>
          </a:xfrm>
        </p:spPr>
        <p:txBody>
          <a:bodyPr>
            <a:normAutofit/>
          </a:bodyPr>
          <a:lstStyle/>
          <a:p>
            <a:pPr marL="0" indent="0" algn="just">
              <a:buNone/>
            </a:pPr>
            <a:r>
              <a:rPr lang="fr-FR" sz="2600" b="1" dirty="0">
                <a:latin typeface="Calibri" panose="020F0502020204030204" pitchFamily="34" charset="0"/>
                <a:cs typeface="Calibri" panose="020F0502020204030204" pitchFamily="34" charset="0"/>
              </a:rPr>
              <a:t>1. Etat des lieux des Offres de formation dans le Système LMD</a:t>
            </a:r>
          </a:p>
          <a:p>
            <a:pPr algn="just">
              <a:lnSpc>
                <a:spcPct val="150000"/>
              </a:lnSpc>
              <a:buFont typeface="Wingdings" panose="05000000000000000000" pitchFamily="2" charset="2"/>
              <a:buChar char="v"/>
            </a:pPr>
            <a:r>
              <a:rPr lang="fr-FR" sz="2400" dirty="0">
                <a:latin typeface="Arial Black" panose="020B0A04020102020204" pitchFamily="34" charset="0"/>
                <a:cs typeface="Calibri" panose="020F0502020204030204" pitchFamily="34" charset="0"/>
              </a:rPr>
              <a:t>Avec la mise en application du LMD en 2000, les différents établissements de l’UAC avec l’appui du CPUAQ ont revu les offres de formations en tenant compte des besoins du marché de l’emploi et en mettant l’accent sur la formation des compétences;</a:t>
            </a:r>
          </a:p>
          <a:p>
            <a:pPr algn="just">
              <a:lnSpc>
                <a:spcPct val="150000"/>
              </a:lnSpc>
              <a:buFont typeface="Wingdings" panose="05000000000000000000" pitchFamily="2" charset="2"/>
              <a:buChar char="v"/>
            </a:pPr>
            <a:r>
              <a:rPr lang="fr-FR" sz="2400" dirty="0">
                <a:latin typeface="Arial Black" panose="020B0A04020102020204" pitchFamily="34" charset="0"/>
                <a:cs typeface="Calibri" panose="020F0502020204030204" pitchFamily="34" charset="0"/>
              </a:rPr>
              <a:t> dont l’une des compétences est l’appropriation du concept et du contenu du DD et des ODD.</a:t>
            </a:r>
          </a:p>
          <a:p>
            <a:pPr marL="0" indent="0" algn="just">
              <a:lnSpc>
                <a:spcPct val="150000"/>
              </a:lnSpc>
              <a:buNone/>
            </a:pPr>
            <a:endParaRPr lang="fr-FR" sz="1600" dirty="0">
              <a:latin typeface="Arial Black" panose="020B0A04020102020204" pitchFamily="34" charset="0"/>
              <a:cs typeface="Calibri" panose="020F0502020204030204" pitchFamily="34" charset="0"/>
            </a:endParaRPr>
          </a:p>
          <a:p>
            <a:pPr marL="0" indent="0">
              <a:buNone/>
            </a:pPr>
            <a:endParaRPr lang="fr-FR" dirty="0"/>
          </a:p>
        </p:txBody>
      </p:sp>
      <p:sp>
        <p:nvSpPr>
          <p:cNvPr id="4" name="Espace réservé du numéro de diapositive 3"/>
          <p:cNvSpPr>
            <a:spLocks noGrp="1"/>
          </p:cNvSpPr>
          <p:nvPr>
            <p:ph type="sldNum" sz="quarter" idx="12"/>
          </p:nvPr>
        </p:nvSpPr>
        <p:spPr>
          <a:xfrm>
            <a:off x="8590663" y="6153383"/>
            <a:ext cx="683339" cy="365125"/>
          </a:xfrm>
        </p:spPr>
        <p:txBody>
          <a:bodyPr/>
          <a:lstStyle/>
          <a:p>
            <a:fld id="{24592E2B-4DDB-4585-A115-EE8912E00A7C}" type="slidenum">
              <a:rPr lang="fr-FR" sz="3200" smtClean="0"/>
              <a:t>9</a:t>
            </a:fld>
            <a:endParaRPr lang="fr-FR" sz="3200" dirty="0"/>
          </a:p>
        </p:txBody>
      </p:sp>
      <p:sp>
        <p:nvSpPr>
          <p:cNvPr id="6" name="Titre 1"/>
          <p:cNvSpPr>
            <a:spLocks noGrp="1"/>
          </p:cNvSpPr>
          <p:nvPr>
            <p:ph type="title"/>
          </p:nvPr>
        </p:nvSpPr>
        <p:spPr>
          <a:xfrm>
            <a:off x="115909" y="364697"/>
            <a:ext cx="9463520" cy="716924"/>
          </a:xfrm>
        </p:spPr>
        <p:txBody>
          <a:bodyPr/>
          <a:lstStyle/>
          <a:p>
            <a:pPr algn="ctr"/>
            <a:r>
              <a:rPr lang="fr-FR" b="1" dirty="0">
                <a:latin typeface="Calibri" panose="020F0502020204030204" pitchFamily="34" charset="0"/>
                <a:cs typeface="Calibri" panose="020F0502020204030204" pitchFamily="34" charset="0"/>
              </a:rPr>
              <a:t>PRINCIPAUX RÉSULTATS DE LA RECHERCHE (2/10)</a:t>
            </a:r>
          </a:p>
        </p:txBody>
      </p:sp>
    </p:spTree>
    <p:extLst>
      <p:ext uri="{BB962C8B-B14F-4D97-AF65-F5344CB8AC3E}">
        <p14:creationId xmlns:p14="http://schemas.microsoft.com/office/powerpoint/2010/main" val="84475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1057</Words>
  <Application>Microsoft Office PowerPoint</Application>
  <PresentationFormat>Grand écran</PresentationFormat>
  <Paragraphs>104</Paragraphs>
  <Slides>16</Slides>
  <Notes>2</Notes>
  <HiddenSlides>0</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9" baseType="lpstr">
      <vt:lpstr>Arial</vt:lpstr>
      <vt:lpstr>Arial Black</vt:lpstr>
      <vt:lpstr>Baskerville Old Face</vt:lpstr>
      <vt:lpstr>Britannic Bold</vt:lpstr>
      <vt:lpstr>Calibri</vt:lpstr>
      <vt:lpstr>Segoe UI Black</vt:lpstr>
      <vt:lpstr>Source Sans Pro</vt:lpstr>
      <vt:lpstr>Times New Roman</vt:lpstr>
      <vt:lpstr>Trebuchet MS</vt:lpstr>
      <vt:lpstr>Wingdings</vt:lpstr>
      <vt:lpstr>Wingdings 3</vt:lpstr>
      <vt:lpstr>Facette</vt:lpstr>
      <vt:lpstr>Unknown</vt:lpstr>
      <vt:lpstr>Présentation PowerPoint</vt:lpstr>
      <vt:lpstr>PLAN DE PRÉSENTATION </vt:lpstr>
      <vt:lpstr>INTRODUCTION </vt:lpstr>
      <vt:lpstr>HYPOTHÈSE DE LA RECHERCHE </vt:lpstr>
      <vt:lpstr>OBJECTIF DE LA COMMUNICATION </vt:lpstr>
      <vt:lpstr>APPROCHE METHODOLOGIQUE ADOPTEE (3/3)</vt:lpstr>
      <vt:lpstr>APPROCHE METHODOLOGIQUE ADOPTEE (3/3)</vt:lpstr>
      <vt:lpstr>PRINCIPAUX RÉSULTATS DE LA RECHERCHE (1/10)</vt:lpstr>
      <vt:lpstr>PRINCIPAUX RÉSULTATS DE LA RECHERCHE (2/10)</vt:lpstr>
      <vt:lpstr>PRINCIPAUX RÉSULTATS DE LA RECHERCHE (4/10)</vt:lpstr>
      <vt:lpstr>PRINCIPAUX RÉSULTATS DE LA RECHERCHE (5/10)</vt:lpstr>
      <vt:lpstr>Résultats de la recherche</vt:lpstr>
      <vt:lpstr>DISCUSSION (1/3) </vt:lpstr>
      <vt:lpstr>CONCLUSION</vt:lpstr>
      <vt:lpstr>Perspectives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N'TCHA K. Ludovic</dc:creator>
  <cp:lastModifiedBy>Didier MULNET</cp:lastModifiedBy>
  <cp:revision>100</cp:revision>
  <dcterms:created xsi:type="dcterms:W3CDTF">2021-03-03T18:01:38Z</dcterms:created>
  <dcterms:modified xsi:type="dcterms:W3CDTF">2021-07-06T20:06:13Z</dcterms:modified>
</cp:coreProperties>
</file>