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83" r:id="rId3"/>
    <p:sldId id="278" r:id="rId4"/>
    <p:sldId id="257" r:id="rId5"/>
    <p:sldId id="285" r:id="rId6"/>
    <p:sldId id="279" r:id="rId7"/>
    <p:sldId id="280" r:id="rId8"/>
    <p:sldId id="272" r:id="rId9"/>
    <p:sldId id="277" r:id="rId10"/>
    <p:sldId id="273" r:id="rId11"/>
    <p:sldId id="274" r:id="rId12"/>
    <p:sldId id="275" r:id="rId13"/>
    <p:sldId id="276" r:id="rId14"/>
    <p:sldId id="286" r:id="rId15"/>
    <p:sldId id="287" r:id="rId16"/>
    <p:sldId id="289" r:id="rId17"/>
    <p:sldId id="290" r:id="rId18"/>
    <p:sldId id="292" r:id="rId19"/>
    <p:sldId id="293" r:id="rId20"/>
    <p:sldId id="291" r:id="rId21"/>
    <p:sldId id="282"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6BA47-9C4D-4085-92EA-9337EB28450C}" type="doc">
      <dgm:prSet loTypeId="urn:microsoft.com/office/officeart/2016/7/layout/RoundedRectangleTimeline" loCatId="process" qsTypeId="urn:microsoft.com/office/officeart/2005/8/quickstyle/simple1" qsCatId="simple" csTypeId="urn:microsoft.com/office/officeart/2005/8/colors/colorful2" csCatId="colorful" phldr="1"/>
      <dgm:spPr/>
      <dgm:t>
        <a:bodyPr/>
        <a:lstStyle/>
        <a:p>
          <a:endParaRPr lang="en-US"/>
        </a:p>
      </dgm:t>
    </dgm:pt>
    <dgm:pt modelId="{C1F32D46-2C1E-4596-8C27-7D6A8D8B11B9}">
      <dgm:prSet/>
      <dgm:spPr/>
      <dgm:t>
        <a:bodyPr/>
        <a:lstStyle/>
        <a:p>
          <a:r>
            <a:rPr lang="en-US"/>
            <a:t>2020</a:t>
          </a:r>
        </a:p>
      </dgm:t>
    </dgm:pt>
    <dgm:pt modelId="{93E83772-5673-4330-8F58-E48C6D66FD11}" type="parTrans" cxnId="{D12114F2-666F-4440-81B8-93283B231B49}">
      <dgm:prSet/>
      <dgm:spPr/>
      <dgm:t>
        <a:bodyPr/>
        <a:lstStyle/>
        <a:p>
          <a:endParaRPr lang="en-US"/>
        </a:p>
      </dgm:t>
    </dgm:pt>
    <dgm:pt modelId="{BDD0804E-5358-44C3-AA8E-DE029F51790F}" type="sibTrans" cxnId="{D12114F2-666F-4440-81B8-93283B231B49}">
      <dgm:prSet/>
      <dgm:spPr/>
      <dgm:t>
        <a:bodyPr/>
        <a:lstStyle/>
        <a:p>
          <a:endParaRPr lang="en-US"/>
        </a:p>
      </dgm:t>
    </dgm:pt>
    <dgm:pt modelId="{C40B8E41-46D7-4307-A71F-7D6CCC8F746B}">
      <dgm:prSet custT="1"/>
      <dgm:spPr/>
      <dgm:t>
        <a:bodyPr/>
        <a:lstStyle/>
        <a:p>
          <a:r>
            <a:rPr lang="en-US" sz="2000" dirty="0"/>
            <a:t>École primaire Simone Veil d’Augnat (63) – labellisée niveau approfondissement en 2020, labellisée niveau expertise en 2021</a:t>
          </a:r>
        </a:p>
      </dgm:t>
    </dgm:pt>
    <dgm:pt modelId="{65418213-8AB6-4879-8394-DD440331B9A2}" type="parTrans" cxnId="{28A88DDD-218F-4F3E-848C-F19ABFD1351B}">
      <dgm:prSet/>
      <dgm:spPr/>
      <dgm:t>
        <a:bodyPr/>
        <a:lstStyle/>
        <a:p>
          <a:endParaRPr lang="en-US"/>
        </a:p>
      </dgm:t>
    </dgm:pt>
    <dgm:pt modelId="{8853F682-2A2A-4C14-BD13-F505BE9D5453}" type="sibTrans" cxnId="{28A88DDD-218F-4F3E-848C-F19ABFD1351B}">
      <dgm:prSet/>
      <dgm:spPr/>
      <dgm:t>
        <a:bodyPr/>
        <a:lstStyle/>
        <a:p>
          <a:endParaRPr lang="en-US"/>
        </a:p>
      </dgm:t>
    </dgm:pt>
    <dgm:pt modelId="{A530AB47-5380-4001-B798-C79C05B0AEAC}">
      <dgm:prSet/>
      <dgm:spPr/>
      <dgm:t>
        <a:bodyPr/>
        <a:lstStyle/>
        <a:p>
          <a:r>
            <a:rPr lang="en-US"/>
            <a:t>2021</a:t>
          </a:r>
        </a:p>
      </dgm:t>
    </dgm:pt>
    <dgm:pt modelId="{D41CE1AA-1ECC-4B76-B03D-59F8F2716660}" type="parTrans" cxnId="{0EA3813E-2BF2-45EC-8F58-99091EF5DE1E}">
      <dgm:prSet/>
      <dgm:spPr/>
      <dgm:t>
        <a:bodyPr/>
        <a:lstStyle/>
        <a:p>
          <a:endParaRPr lang="en-US"/>
        </a:p>
      </dgm:t>
    </dgm:pt>
    <dgm:pt modelId="{FC9782EC-159E-4104-832C-4201B8961356}" type="sibTrans" cxnId="{0EA3813E-2BF2-45EC-8F58-99091EF5DE1E}">
      <dgm:prSet/>
      <dgm:spPr/>
      <dgm:t>
        <a:bodyPr/>
        <a:lstStyle/>
        <a:p>
          <a:endParaRPr lang="en-US"/>
        </a:p>
      </dgm:t>
    </dgm:pt>
    <dgm:pt modelId="{488CB049-BDE5-4E7E-924F-64BBEFBDD10A}">
      <dgm:prSet custT="1"/>
      <dgm:spPr/>
      <dgm:t>
        <a:bodyPr/>
        <a:lstStyle/>
        <a:p>
          <a:r>
            <a:rPr lang="en-US" sz="2000" dirty="0"/>
            <a:t>École maternelle d’Aydat (63) – nouvelle demande, labellisée niveau engagement en 2021</a:t>
          </a:r>
        </a:p>
      </dgm:t>
    </dgm:pt>
    <dgm:pt modelId="{5728A806-A408-47AE-84B7-51D8527AF9F2}" type="parTrans" cxnId="{520EFDA6-1F42-400E-BEC6-71B5F29771A9}">
      <dgm:prSet/>
      <dgm:spPr/>
      <dgm:t>
        <a:bodyPr/>
        <a:lstStyle/>
        <a:p>
          <a:endParaRPr lang="en-US"/>
        </a:p>
      </dgm:t>
    </dgm:pt>
    <dgm:pt modelId="{3586F234-33CC-43C9-829D-4BB653E76F26}" type="sibTrans" cxnId="{520EFDA6-1F42-400E-BEC6-71B5F29771A9}">
      <dgm:prSet/>
      <dgm:spPr/>
      <dgm:t>
        <a:bodyPr/>
        <a:lstStyle/>
        <a:p>
          <a:endParaRPr lang="en-US"/>
        </a:p>
      </dgm:t>
    </dgm:pt>
    <dgm:pt modelId="{CC0CD10F-B682-4056-84D5-578E346DC343}" type="pres">
      <dgm:prSet presAssocID="{3D26BA47-9C4D-4085-92EA-9337EB28450C}" presName="Name0" presStyleCnt="0">
        <dgm:presLayoutVars>
          <dgm:chMax/>
          <dgm:chPref/>
          <dgm:animLvl val="lvl"/>
        </dgm:presLayoutVars>
      </dgm:prSet>
      <dgm:spPr/>
      <dgm:t>
        <a:bodyPr/>
        <a:lstStyle/>
        <a:p>
          <a:endParaRPr lang="fr-FR"/>
        </a:p>
      </dgm:t>
    </dgm:pt>
    <dgm:pt modelId="{4B399A21-483F-4D26-806A-9487ACDD0660}" type="pres">
      <dgm:prSet presAssocID="{C1F32D46-2C1E-4596-8C27-7D6A8D8B11B9}" presName="composite" presStyleCnt="0"/>
      <dgm:spPr/>
    </dgm:pt>
    <dgm:pt modelId="{8582F494-CC6B-4C04-A8F6-5DB349FB236C}" type="pres">
      <dgm:prSet presAssocID="{C1F32D46-2C1E-4596-8C27-7D6A8D8B11B9}" presName="parent" presStyleLbl="alignNode1" presStyleIdx="0" presStyleCnt="2">
        <dgm:presLayoutVars>
          <dgm:chMax val="1"/>
          <dgm:chPref val="1"/>
          <dgm:bulletEnabled val="1"/>
        </dgm:presLayoutVars>
      </dgm:prSet>
      <dgm:spPr/>
      <dgm:t>
        <a:bodyPr/>
        <a:lstStyle/>
        <a:p>
          <a:endParaRPr lang="fr-FR"/>
        </a:p>
      </dgm:t>
    </dgm:pt>
    <dgm:pt modelId="{F06B005B-C74D-4DF4-832D-1840D00DB483}" type="pres">
      <dgm:prSet presAssocID="{C1F32D46-2C1E-4596-8C27-7D6A8D8B11B9}" presName="Childtext" presStyleLbl="revTx" presStyleIdx="0" presStyleCnt="2">
        <dgm:presLayoutVars>
          <dgm:bulletEnabled val="1"/>
        </dgm:presLayoutVars>
      </dgm:prSet>
      <dgm:spPr/>
      <dgm:t>
        <a:bodyPr/>
        <a:lstStyle/>
        <a:p>
          <a:endParaRPr lang="fr-FR"/>
        </a:p>
      </dgm:t>
    </dgm:pt>
    <dgm:pt modelId="{0DEA5897-6DB5-4EA8-8C5B-EC2BA0BE526B}" type="pres">
      <dgm:prSet presAssocID="{C1F32D46-2C1E-4596-8C27-7D6A8D8B11B9}" presName="ConnectLine" presStyleLbl="sibTrans1D1" presStyleIdx="0" presStyleCnt="2"/>
      <dgm:spPr>
        <a:noFill/>
        <a:ln w="6350" cap="flat" cmpd="sng" algn="ctr">
          <a:solidFill>
            <a:schemeClr val="accent2">
              <a:hueOff val="0"/>
              <a:satOff val="0"/>
              <a:lumOff val="0"/>
              <a:alphaOff val="0"/>
            </a:schemeClr>
          </a:solidFill>
          <a:prstDash val="dash"/>
          <a:miter lim="800000"/>
        </a:ln>
        <a:effectLst/>
      </dgm:spPr>
    </dgm:pt>
    <dgm:pt modelId="{80B8A9E0-404E-4559-8284-7E6B553ABA72}" type="pres">
      <dgm:prSet presAssocID="{C1F32D46-2C1E-4596-8C27-7D6A8D8B11B9}" presName="ConnectLineEnd" presStyleLbl="lnNode1" presStyleIdx="0" presStyleCnt="2"/>
      <dgm:spPr/>
    </dgm:pt>
    <dgm:pt modelId="{D96F36F2-8C56-4A37-9EE8-A36769C33680}" type="pres">
      <dgm:prSet presAssocID="{C1F32D46-2C1E-4596-8C27-7D6A8D8B11B9}" presName="EmptyPane" presStyleCnt="0"/>
      <dgm:spPr/>
    </dgm:pt>
    <dgm:pt modelId="{9CCDDA6F-352F-4E2A-865C-7874F7DD98C1}" type="pres">
      <dgm:prSet presAssocID="{BDD0804E-5358-44C3-AA8E-DE029F51790F}" presName="spaceBetweenRectangles" presStyleCnt="0"/>
      <dgm:spPr/>
    </dgm:pt>
    <dgm:pt modelId="{FFA80126-F273-4F85-B585-9B7898390F51}" type="pres">
      <dgm:prSet presAssocID="{A530AB47-5380-4001-B798-C79C05B0AEAC}" presName="composite" presStyleCnt="0"/>
      <dgm:spPr/>
    </dgm:pt>
    <dgm:pt modelId="{65D38E23-B68A-449B-9C77-5A9801BAC2C7}" type="pres">
      <dgm:prSet presAssocID="{A530AB47-5380-4001-B798-C79C05B0AEAC}" presName="parent" presStyleLbl="alignNode1" presStyleIdx="1" presStyleCnt="2">
        <dgm:presLayoutVars>
          <dgm:chMax val="1"/>
          <dgm:chPref val="1"/>
          <dgm:bulletEnabled val="1"/>
        </dgm:presLayoutVars>
      </dgm:prSet>
      <dgm:spPr/>
      <dgm:t>
        <a:bodyPr/>
        <a:lstStyle/>
        <a:p>
          <a:endParaRPr lang="fr-FR"/>
        </a:p>
      </dgm:t>
    </dgm:pt>
    <dgm:pt modelId="{FF80ABF4-3C77-4D6C-981A-8D964E69E6EE}" type="pres">
      <dgm:prSet presAssocID="{A530AB47-5380-4001-B798-C79C05B0AEAC}" presName="Childtext" presStyleLbl="revTx" presStyleIdx="1" presStyleCnt="2">
        <dgm:presLayoutVars>
          <dgm:bulletEnabled val="1"/>
        </dgm:presLayoutVars>
      </dgm:prSet>
      <dgm:spPr/>
      <dgm:t>
        <a:bodyPr/>
        <a:lstStyle/>
        <a:p>
          <a:endParaRPr lang="fr-FR"/>
        </a:p>
      </dgm:t>
    </dgm:pt>
    <dgm:pt modelId="{2C358DBF-52DB-428F-9C5A-FDF607E4E701}" type="pres">
      <dgm:prSet presAssocID="{A530AB47-5380-4001-B798-C79C05B0AEAC}" presName="ConnectLine" presStyleLbl="sibTrans1D1" presStyleIdx="1" presStyleCnt="2"/>
      <dgm:spPr>
        <a:noFill/>
        <a:ln w="6350" cap="flat" cmpd="sng" algn="ctr">
          <a:solidFill>
            <a:schemeClr val="accent2">
              <a:hueOff val="-1455363"/>
              <a:satOff val="-83928"/>
              <a:lumOff val="8628"/>
              <a:alphaOff val="0"/>
            </a:schemeClr>
          </a:solidFill>
          <a:prstDash val="dash"/>
          <a:miter lim="800000"/>
        </a:ln>
        <a:effectLst/>
      </dgm:spPr>
    </dgm:pt>
    <dgm:pt modelId="{CB39D30C-02D5-418C-AD77-26960AE42001}" type="pres">
      <dgm:prSet presAssocID="{A530AB47-5380-4001-B798-C79C05B0AEAC}" presName="ConnectLineEnd" presStyleLbl="lnNode1" presStyleIdx="1" presStyleCnt="2"/>
      <dgm:spPr/>
    </dgm:pt>
    <dgm:pt modelId="{5AB7FE6B-5FE8-4171-AF0B-57134490858D}" type="pres">
      <dgm:prSet presAssocID="{A530AB47-5380-4001-B798-C79C05B0AEAC}" presName="EmptyPane" presStyleCnt="0"/>
      <dgm:spPr/>
    </dgm:pt>
  </dgm:ptLst>
  <dgm:cxnLst>
    <dgm:cxn modelId="{0EA3813E-2BF2-45EC-8F58-99091EF5DE1E}" srcId="{3D26BA47-9C4D-4085-92EA-9337EB28450C}" destId="{A530AB47-5380-4001-B798-C79C05B0AEAC}" srcOrd="1" destOrd="0" parTransId="{D41CE1AA-1ECC-4B76-B03D-59F8F2716660}" sibTransId="{FC9782EC-159E-4104-832C-4201B8961356}"/>
    <dgm:cxn modelId="{67FECF16-D1AA-488E-A930-743ED53C4399}" type="presOf" srcId="{C1F32D46-2C1E-4596-8C27-7D6A8D8B11B9}" destId="{8582F494-CC6B-4C04-A8F6-5DB349FB236C}" srcOrd="0" destOrd="0" presId="urn:microsoft.com/office/officeart/2016/7/layout/RoundedRectangleTimeline"/>
    <dgm:cxn modelId="{46982490-AC55-490D-854A-DE62791479B5}" type="presOf" srcId="{488CB049-BDE5-4E7E-924F-64BBEFBDD10A}" destId="{FF80ABF4-3C77-4D6C-981A-8D964E69E6EE}" srcOrd="0" destOrd="0" presId="urn:microsoft.com/office/officeart/2016/7/layout/RoundedRectangleTimeline"/>
    <dgm:cxn modelId="{83C9C996-C257-460C-A723-3D3DB7D647C5}" type="presOf" srcId="{3D26BA47-9C4D-4085-92EA-9337EB28450C}" destId="{CC0CD10F-B682-4056-84D5-578E346DC343}" srcOrd="0" destOrd="0" presId="urn:microsoft.com/office/officeart/2016/7/layout/RoundedRectangleTimeline"/>
    <dgm:cxn modelId="{D12114F2-666F-4440-81B8-93283B231B49}" srcId="{3D26BA47-9C4D-4085-92EA-9337EB28450C}" destId="{C1F32D46-2C1E-4596-8C27-7D6A8D8B11B9}" srcOrd="0" destOrd="0" parTransId="{93E83772-5673-4330-8F58-E48C6D66FD11}" sibTransId="{BDD0804E-5358-44C3-AA8E-DE029F51790F}"/>
    <dgm:cxn modelId="{520EFDA6-1F42-400E-BEC6-71B5F29771A9}" srcId="{A530AB47-5380-4001-B798-C79C05B0AEAC}" destId="{488CB049-BDE5-4E7E-924F-64BBEFBDD10A}" srcOrd="0" destOrd="0" parTransId="{5728A806-A408-47AE-84B7-51D8527AF9F2}" sibTransId="{3586F234-33CC-43C9-829D-4BB653E76F26}"/>
    <dgm:cxn modelId="{28A88DDD-218F-4F3E-848C-F19ABFD1351B}" srcId="{C1F32D46-2C1E-4596-8C27-7D6A8D8B11B9}" destId="{C40B8E41-46D7-4307-A71F-7D6CCC8F746B}" srcOrd="0" destOrd="0" parTransId="{65418213-8AB6-4879-8394-DD440331B9A2}" sibTransId="{8853F682-2A2A-4C14-BD13-F505BE9D5453}"/>
    <dgm:cxn modelId="{5D3CE0F9-D060-432E-9AFC-B4EA695B68E1}" type="presOf" srcId="{A530AB47-5380-4001-B798-C79C05B0AEAC}" destId="{65D38E23-B68A-449B-9C77-5A9801BAC2C7}" srcOrd="0" destOrd="0" presId="urn:microsoft.com/office/officeart/2016/7/layout/RoundedRectangleTimeline"/>
    <dgm:cxn modelId="{8887E5D2-662C-424F-9CB6-E927890AD648}" type="presOf" srcId="{C40B8E41-46D7-4307-A71F-7D6CCC8F746B}" destId="{F06B005B-C74D-4DF4-832D-1840D00DB483}" srcOrd="0" destOrd="0" presId="urn:microsoft.com/office/officeart/2016/7/layout/RoundedRectangleTimeline"/>
    <dgm:cxn modelId="{B88C6724-8DA4-4B1A-9C93-19643761511E}" type="presParOf" srcId="{CC0CD10F-B682-4056-84D5-578E346DC343}" destId="{4B399A21-483F-4D26-806A-9487ACDD0660}" srcOrd="0" destOrd="0" presId="urn:microsoft.com/office/officeart/2016/7/layout/RoundedRectangleTimeline"/>
    <dgm:cxn modelId="{E4CEAFF9-9702-4C6A-BF48-CE8EA0F80600}" type="presParOf" srcId="{4B399A21-483F-4D26-806A-9487ACDD0660}" destId="{8582F494-CC6B-4C04-A8F6-5DB349FB236C}" srcOrd="0" destOrd="0" presId="urn:microsoft.com/office/officeart/2016/7/layout/RoundedRectangleTimeline"/>
    <dgm:cxn modelId="{3499CA35-C452-466A-A553-43062427B521}" type="presParOf" srcId="{4B399A21-483F-4D26-806A-9487ACDD0660}" destId="{F06B005B-C74D-4DF4-832D-1840D00DB483}" srcOrd="1" destOrd="0" presId="urn:microsoft.com/office/officeart/2016/7/layout/RoundedRectangleTimeline"/>
    <dgm:cxn modelId="{444C4A9C-2AAF-404E-8CB6-612A43A86866}" type="presParOf" srcId="{4B399A21-483F-4D26-806A-9487ACDD0660}" destId="{0DEA5897-6DB5-4EA8-8C5B-EC2BA0BE526B}" srcOrd="2" destOrd="0" presId="urn:microsoft.com/office/officeart/2016/7/layout/RoundedRectangleTimeline"/>
    <dgm:cxn modelId="{FF6584FF-26C9-40D0-899D-9AE8E0BF1208}" type="presParOf" srcId="{4B399A21-483F-4D26-806A-9487ACDD0660}" destId="{80B8A9E0-404E-4559-8284-7E6B553ABA72}" srcOrd="3" destOrd="0" presId="urn:microsoft.com/office/officeart/2016/7/layout/RoundedRectangleTimeline"/>
    <dgm:cxn modelId="{DEA22D63-E969-4EEF-9ACD-F813B43E4632}" type="presParOf" srcId="{4B399A21-483F-4D26-806A-9487ACDD0660}" destId="{D96F36F2-8C56-4A37-9EE8-A36769C33680}" srcOrd="4" destOrd="0" presId="urn:microsoft.com/office/officeart/2016/7/layout/RoundedRectangleTimeline"/>
    <dgm:cxn modelId="{39458CBE-CED6-48A1-B730-D7702E53C109}" type="presParOf" srcId="{CC0CD10F-B682-4056-84D5-578E346DC343}" destId="{9CCDDA6F-352F-4E2A-865C-7874F7DD98C1}" srcOrd="1" destOrd="0" presId="urn:microsoft.com/office/officeart/2016/7/layout/RoundedRectangleTimeline"/>
    <dgm:cxn modelId="{7B3533DD-16DF-4011-BC98-80C1E71C0E78}" type="presParOf" srcId="{CC0CD10F-B682-4056-84D5-578E346DC343}" destId="{FFA80126-F273-4F85-B585-9B7898390F51}" srcOrd="2" destOrd="0" presId="urn:microsoft.com/office/officeart/2016/7/layout/RoundedRectangleTimeline"/>
    <dgm:cxn modelId="{D560648F-FF6F-43A8-A851-6AF23CE427C5}" type="presParOf" srcId="{FFA80126-F273-4F85-B585-9B7898390F51}" destId="{65D38E23-B68A-449B-9C77-5A9801BAC2C7}" srcOrd="0" destOrd="0" presId="urn:microsoft.com/office/officeart/2016/7/layout/RoundedRectangleTimeline"/>
    <dgm:cxn modelId="{D009844B-B3C0-4B44-876D-89E4BC9A24A1}" type="presParOf" srcId="{FFA80126-F273-4F85-B585-9B7898390F51}" destId="{FF80ABF4-3C77-4D6C-981A-8D964E69E6EE}" srcOrd="1" destOrd="0" presId="urn:microsoft.com/office/officeart/2016/7/layout/RoundedRectangleTimeline"/>
    <dgm:cxn modelId="{DEBC9B76-E8EC-4F86-BFD5-34B0A5351040}" type="presParOf" srcId="{FFA80126-F273-4F85-B585-9B7898390F51}" destId="{2C358DBF-52DB-428F-9C5A-FDF607E4E701}" srcOrd="2" destOrd="0" presId="urn:microsoft.com/office/officeart/2016/7/layout/RoundedRectangleTimeline"/>
    <dgm:cxn modelId="{181C5BE4-5CF7-49FD-B7DC-1AC5A1FC14CC}" type="presParOf" srcId="{FFA80126-F273-4F85-B585-9B7898390F51}" destId="{CB39D30C-02D5-418C-AD77-26960AE42001}" srcOrd="3" destOrd="0" presId="urn:microsoft.com/office/officeart/2016/7/layout/RoundedRectangleTimeline"/>
    <dgm:cxn modelId="{678B93F4-366E-445A-BB23-E1DC61383D85}" type="presParOf" srcId="{FFA80126-F273-4F85-B585-9B7898390F51}" destId="{5AB7FE6B-5FE8-4171-AF0B-57134490858D}"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AD5D23-B2DC-499F-8E29-87C8C1D71599}"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DB868C58-E5C2-4626-9A88-E43BBC9B8010}">
      <dgm:prSet/>
      <dgm:spPr/>
      <dgm:t>
        <a:bodyPr/>
        <a:lstStyle/>
        <a:p>
          <a:r>
            <a:rPr lang="fr-FR"/>
            <a:t>GASPILLAGE ALIMENTAIRE</a:t>
          </a:r>
          <a:endParaRPr lang="en-US"/>
        </a:p>
      </dgm:t>
    </dgm:pt>
    <dgm:pt modelId="{FA25C188-F470-4876-8BC2-CA73933155EE}" type="parTrans" cxnId="{5A8DE093-2E8D-462B-B938-8A86C810C2D8}">
      <dgm:prSet/>
      <dgm:spPr/>
      <dgm:t>
        <a:bodyPr/>
        <a:lstStyle/>
        <a:p>
          <a:endParaRPr lang="en-US"/>
        </a:p>
      </dgm:t>
    </dgm:pt>
    <dgm:pt modelId="{2FD0F7E5-9656-45E8-B714-BD3E09C6DC17}" type="sibTrans" cxnId="{5A8DE093-2E8D-462B-B938-8A86C810C2D8}">
      <dgm:prSet/>
      <dgm:spPr/>
      <dgm:t>
        <a:bodyPr/>
        <a:lstStyle/>
        <a:p>
          <a:endParaRPr lang="en-US"/>
        </a:p>
      </dgm:t>
    </dgm:pt>
    <dgm:pt modelId="{00A8C929-9B26-4EAC-A0EB-875EEE3A249E}">
      <dgm:prSet/>
      <dgm:spPr/>
      <dgm:t>
        <a:bodyPr/>
        <a:lstStyle/>
        <a:p>
          <a:r>
            <a:rPr lang="fr-FR"/>
            <a:t>JARDIN POTAGER</a:t>
          </a:r>
          <a:endParaRPr lang="en-US"/>
        </a:p>
      </dgm:t>
    </dgm:pt>
    <dgm:pt modelId="{C90DA067-6ADC-479D-A82C-DF89343B5278}" type="parTrans" cxnId="{669381A3-3971-495D-B0F5-35012372DE18}">
      <dgm:prSet/>
      <dgm:spPr/>
      <dgm:t>
        <a:bodyPr/>
        <a:lstStyle/>
        <a:p>
          <a:endParaRPr lang="en-US"/>
        </a:p>
      </dgm:t>
    </dgm:pt>
    <dgm:pt modelId="{F4B72C0B-CF95-4869-8FC3-A9C2661E2CB2}" type="sibTrans" cxnId="{669381A3-3971-495D-B0F5-35012372DE18}">
      <dgm:prSet/>
      <dgm:spPr/>
      <dgm:t>
        <a:bodyPr/>
        <a:lstStyle/>
        <a:p>
          <a:endParaRPr lang="en-US"/>
        </a:p>
      </dgm:t>
    </dgm:pt>
    <dgm:pt modelId="{B9CDA8F4-C30D-407E-8536-3F4BE0362EDF}">
      <dgm:prSet/>
      <dgm:spPr/>
      <dgm:t>
        <a:bodyPr/>
        <a:lstStyle/>
        <a:p>
          <a:r>
            <a:rPr lang="fr-FR"/>
            <a:t>AGRICULTURE</a:t>
          </a:r>
          <a:endParaRPr lang="en-US"/>
        </a:p>
      </dgm:t>
    </dgm:pt>
    <dgm:pt modelId="{0B67964B-CD1F-4407-A23F-90A69CC45C58}" type="parTrans" cxnId="{95949F61-595C-41FD-85E4-C294675F0EDF}">
      <dgm:prSet/>
      <dgm:spPr/>
      <dgm:t>
        <a:bodyPr/>
        <a:lstStyle/>
        <a:p>
          <a:endParaRPr lang="en-US"/>
        </a:p>
      </dgm:t>
    </dgm:pt>
    <dgm:pt modelId="{564A3E4B-3FCD-4AC8-8043-1C1785292415}" type="sibTrans" cxnId="{95949F61-595C-41FD-85E4-C294675F0EDF}">
      <dgm:prSet/>
      <dgm:spPr/>
      <dgm:t>
        <a:bodyPr/>
        <a:lstStyle/>
        <a:p>
          <a:endParaRPr lang="en-US"/>
        </a:p>
      </dgm:t>
    </dgm:pt>
    <dgm:pt modelId="{29B7894D-8930-4718-BDD4-A486CAF77333}">
      <dgm:prSet/>
      <dgm:spPr/>
      <dgm:t>
        <a:bodyPr/>
        <a:lstStyle/>
        <a:p>
          <a:r>
            <a:rPr lang="fr-FR"/>
            <a:t>DECHETS ALIMENTAIRES</a:t>
          </a:r>
          <a:endParaRPr lang="en-US"/>
        </a:p>
      </dgm:t>
    </dgm:pt>
    <dgm:pt modelId="{23E7DAF7-5C71-41FE-A6B5-BEF67F8143E0}" type="parTrans" cxnId="{3593C1C8-B05D-4003-9DF6-DFB1FB15560B}">
      <dgm:prSet/>
      <dgm:spPr/>
      <dgm:t>
        <a:bodyPr/>
        <a:lstStyle/>
        <a:p>
          <a:endParaRPr lang="en-US"/>
        </a:p>
      </dgm:t>
    </dgm:pt>
    <dgm:pt modelId="{FC2A8FC3-2A67-46A6-99E4-D1F227EDBF6F}" type="sibTrans" cxnId="{3593C1C8-B05D-4003-9DF6-DFB1FB15560B}">
      <dgm:prSet/>
      <dgm:spPr/>
      <dgm:t>
        <a:bodyPr/>
        <a:lstStyle/>
        <a:p>
          <a:endParaRPr lang="en-US"/>
        </a:p>
      </dgm:t>
    </dgm:pt>
    <dgm:pt modelId="{6DF86332-5DCA-471D-B97D-D0DFB9B309A6}">
      <dgm:prSet/>
      <dgm:spPr/>
      <dgm:t>
        <a:bodyPr/>
        <a:lstStyle/>
        <a:p>
          <a:r>
            <a:rPr lang="fr-FR"/>
            <a:t>Pour chaque thématique, une trame:</a:t>
          </a:r>
          <a:endParaRPr lang="en-US"/>
        </a:p>
      </dgm:t>
    </dgm:pt>
    <dgm:pt modelId="{C8D2D7CC-8C6F-401F-9763-174730730F4B}" type="parTrans" cxnId="{E55812F8-A309-4A78-B273-EAACAA5006E4}">
      <dgm:prSet/>
      <dgm:spPr/>
      <dgm:t>
        <a:bodyPr/>
        <a:lstStyle/>
        <a:p>
          <a:endParaRPr lang="en-US"/>
        </a:p>
      </dgm:t>
    </dgm:pt>
    <dgm:pt modelId="{C980A642-3609-4E40-8A3C-3BED2BF84943}" type="sibTrans" cxnId="{E55812F8-A309-4A78-B273-EAACAA5006E4}">
      <dgm:prSet/>
      <dgm:spPr/>
      <dgm:t>
        <a:bodyPr/>
        <a:lstStyle/>
        <a:p>
          <a:endParaRPr lang="en-US"/>
        </a:p>
      </dgm:t>
    </dgm:pt>
    <dgm:pt modelId="{31A2DA49-04F2-4181-8418-BCBE7956C10D}">
      <dgm:prSet/>
      <dgm:spPr/>
      <dgm:t>
        <a:bodyPr/>
        <a:lstStyle/>
        <a:p>
          <a:r>
            <a:rPr lang="fr-FR"/>
            <a:t>1/ État des lieux (« Observations »)</a:t>
          </a:r>
          <a:endParaRPr lang="en-US"/>
        </a:p>
      </dgm:t>
    </dgm:pt>
    <dgm:pt modelId="{85482BD9-384F-4B4B-917D-4CA30ADC7D87}" type="parTrans" cxnId="{095B4F0D-1115-4748-B11F-6D2424D88B76}">
      <dgm:prSet/>
      <dgm:spPr/>
      <dgm:t>
        <a:bodyPr/>
        <a:lstStyle/>
        <a:p>
          <a:endParaRPr lang="en-US"/>
        </a:p>
      </dgm:t>
    </dgm:pt>
    <dgm:pt modelId="{F1E6DFB3-AC81-4651-90BE-3045B1C20547}" type="sibTrans" cxnId="{095B4F0D-1115-4748-B11F-6D2424D88B76}">
      <dgm:prSet/>
      <dgm:spPr/>
      <dgm:t>
        <a:bodyPr/>
        <a:lstStyle/>
        <a:p>
          <a:endParaRPr lang="en-US"/>
        </a:p>
      </dgm:t>
    </dgm:pt>
    <dgm:pt modelId="{50ED4DE0-8BF5-44AF-9F6B-0BD17BCC4748}">
      <dgm:prSet/>
      <dgm:spPr/>
      <dgm:t>
        <a:bodyPr/>
        <a:lstStyle/>
        <a:p>
          <a:r>
            <a:rPr lang="fr-FR"/>
            <a:t>2/Propositions (« Solutions »)</a:t>
          </a:r>
          <a:endParaRPr lang="en-US"/>
        </a:p>
      </dgm:t>
    </dgm:pt>
    <dgm:pt modelId="{F164EB9A-9AFE-4334-8B2E-D85CF6FF3D65}" type="parTrans" cxnId="{82E6464E-F861-4B36-A412-F90EE6153695}">
      <dgm:prSet/>
      <dgm:spPr/>
      <dgm:t>
        <a:bodyPr/>
        <a:lstStyle/>
        <a:p>
          <a:endParaRPr lang="en-US"/>
        </a:p>
      </dgm:t>
    </dgm:pt>
    <dgm:pt modelId="{88CC410F-C5C7-4179-AC40-88B91C5BE6D2}" type="sibTrans" cxnId="{82E6464E-F861-4B36-A412-F90EE6153695}">
      <dgm:prSet/>
      <dgm:spPr/>
      <dgm:t>
        <a:bodyPr/>
        <a:lstStyle/>
        <a:p>
          <a:endParaRPr lang="en-US"/>
        </a:p>
      </dgm:t>
    </dgm:pt>
    <dgm:pt modelId="{CBB91552-146E-40A1-9636-81C151A5712E}">
      <dgm:prSet/>
      <dgm:spPr/>
      <dgm:t>
        <a:bodyPr/>
        <a:lstStyle/>
        <a:p>
          <a:r>
            <a:rPr lang="fr-FR"/>
            <a:t>3/Partenariats à établir (« Les personnes avec qui travailler… »)</a:t>
          </a:r>
          <a:endParaRPr lang="en-US"/>
        </a:p>
      </dgm:t>
    </dgm:pt>
    <dgm:pt modelId="{CA36D3CF-C286-488E-8302-977515CBAF23}" type="parTrans" cxnId="{BB0916B7-B835-4CA0-AE29-753F4218FA01}">
      <dgm:prSet/>
      <dgm:spPr/>
      <dgm:t>
        <a:bodyPr/>
        <a:lstStyle/>
        <a:p>
          <a:endParaRPr lang="en-US"/>
        </a:p>
      </dgm:t>
    </dgm:pt>
    <dgm:pt modelId="{33C6489C-E7F8-40D0-A46D-6C9178F53550}" type="sibTrans" cxnId="{BB0916B7-B835-4CA0-AE29-753F4218FA01}">
      <dgm:prSet/>
      <dgm:spPr/>
      <dgm:t>
        <a:bodyPr/>
        <a:lstStyle/>
        <a:p>
          <a:endParaRPr lang="en-US"/>
        </a:p>
      </dgm:t>
    </dgm:pt>
    <dgm:pt modelId="{8CBC7D30-4A7A-4B40-AF70-EB94024BC840}" type="pres">
      <dgm:prSet presAssocID="{68AD5D23-B2DC-499F-8E29-87C8C1D71599}" presName="diagram" presStyleCnt="0">
        <dgm:presLayoutVars>
          <dgm:dir/>
          <dgm:resizeHandles val="exact"/>
        </dgm:presLayoutVars>
      </dgm:prSet>
      <dgm:spPr/>
      <dgm:t>
        <a:bodyPr/>
        <a:lstStyle/>
        <a:p>
          <a:endParaRPr lang="fr-FR"/>
        </a:p>
      </dgm:t>
    </dgm:pt>
    <dgm:pt modelId="{41CF9755-B963-4C29-A9BD-174E6E96B978}" type="pres">
      <dgm:prSet presAssocID="{DB868C58-E5C2-4626-9A88-E43BBC9B8010}" presName="node" presStyleLbl="node1" presStyleIdx="0" presStyleCnt="8">
        <dgm:presLayoutVars>
          <dgm:bulletEnabled val="1"/>
        </dgm:presLayoutVars>
      </dgm:prSet>
      <dgm:spPr/>
      <dgm:t>
        <a:bodyPr/>
        <a:lstStyle/>
        <a:p>
          <a:endParaRPr lang="fr-FR"/>
        </a:p>
      </dgm:t>
    </dgm:pt>
    <dgm:pt modelId="{B6C4CEDE-B72E-43D4-9214-FD4BBF0BD205}" type="pres">
      <dgm:prSet presAssocID="{2FD0F7E5-9656-45E8-B714-BD3E09C6DC17}" presName="sibTrans" presStyleCnt="0"/>
      <dgm:spPr/>
    </dgm:pt>
    <dgm:pt modelId="{256A1FA2-A915-4F20-81E6-1F65C06AEF1F}" type="pres">
      <dgm:prSet presAssocID="{00A8C929-9B26-4EAC-A0EB-875EEE3A249E}" presName="node" presStyleLbl="node1" presStyleIdx="1" presStyleCnt="8">
        <dgm:presLayoutVars>
          <dgm:bulletEnabled val="1"/>
        </dgm:presLayoutVars>
      </dgm:prSet>
      <dgm:spPr/>
      <dgm:t>
        <a:bodyPr/>
        <a:lstStyle/>
        <a:p>
          <a:endParaRPr lang="fr-FR"/>
        </a:p>
      </dgm:t>
    </dgm:pt>
    <dgm:pt modelId="{FC022F39-B40C-43B3-ABD9-CBC40C024C70}" type="pres">
      <dgm:prSet presAssocID="{F4B72C0B-CF95-4869-8FC3-A9C2661E2CB2}" presName="sibTrans" presStyleCnt="0"/>
      <dgm:spPr/>
    </dgm:pt>
    <dgm:pt modelId="{DC53D5BA-316D-41E2-B24D-AE5421C20531}" type="pres">
      <dgm:prSet presAssocID="{B9CDA8F4-C30D-407E-8536-3F4BE0362EDF}" presName="node" presStyleLbl="node1" presStyleIdx="2" presStyleCnt="8">
        <dgm:presLayoutVars>
          <dgm:bulletEnabled val="1"/>
        </dgm:presLayoutVars>
      </dgm:prSet>
      <dgm:spPr/>
      <dgm:t>
        <a:bodyPr/>
        <a:lstStyle/>
        <a:p>
          <a:endParaRPr lang="fr-FR"/>
        </a:p>
      </dgm:t>
    </dgm:pt>
    <dgm:pt modelId="{1CF01390-33EB-4068-971B-DBCA569CE81F}" type="pres">
      <dgm:prSet presAssocID="{564A3E4B-3FCD-4AC8-8043-1C1785292415}" presName="sibTrans" presStyleCnt="0"/>
      <dgm:spPr/>
    </dgm:pt>
    <dgm:pt modelId="{27E6A70B-D206-4C6D-89A9-F5B293B3725E}" type="pres">
      <dgm:prSet presAssocID="{29B7894D-8930-4718-BDD4-A486CAF77333}" presName="node" presStyleLbl="node1" presStyleIdx="3" presStyleCnt="8">
        <dgm:presLayoutVars>
          <dgm:bulletEnabled val="1"/>
        </dgm:presLayoutVars>
      </dgm:prSet>
      <dgm:spPr/>
      <dgm:t>
        <a:bodyPr/>
        <a:lstStyle/>
        <a:p>
          <a:endParaRPr lang="fr-FR"/>
        </a:p>
      </dgm:t>
    </dgm:pt>
    <dgm:pt modelId="{3E302D48-F452-4A2D-9A31-43B30841C7A6}" type="pres">
      <dgm:prSet presAssocID="{FC2A8FC3-2A67-46A6-99E4-D1F227EDBF6F}" presName="sibTrans" presStyleCnt="0"/>
      <dgm:spPr/>
    </dgm:pt>
    <dgm:pt modelId="{B4742C49-6AD2-41EB-9054-6260696891D9}" type="pres">
      <dgm:prSet presAssocID="{6DF86332-5DCA-471D-B97D-D0DFB9B309A6}" presName="node" presStyleLbl="node1" presStyleIdx="4" presStyleCnt="8">
        <dgm:presLayoutVars>
          <dgm:bulletEnabled val="1"/>
        </dgm:presLayoutVars>
      </dgm:prSet>
      <dgm:spPr/>
      <dgm:t>
        <a:bodyPr/>
        <a:lstStyle/>
        <a:p>
          <a:endParaRPr lang="fr-FR"/>
        </a:p>
      </dgm:t>
    </dgm:pt>
    <dgm:pt modelId="{D059BC51-FCDF-441D-841F-A03022EBE792}" type="pres">
      <dgm:prSet presAssocID="{C980A642-3609-4E40-8A3C-3BED2BF84943}" presName="sibTrans" presStyleCnt="0"/>
      <dgm:spPr/>
    </dgm:pt>
    <dgm:pt modelId="{0008E3C1-B215-4424-880F-8D43A803B966}" type="pres">
      <dgm:prSet presAssocID="{31A2DA49-04F2-4181-8418-BCBE7956C10D}" presName="node" presStyleLbl="node1" presStyleIdx="5" presStyleCnt="8">
        <dgm:presLayoutVars>
          <dgm:bulletEnabled val="1"/>
        </dgm:presLayoutVars>
      </dgm:prSet>
      <dgm:spPr/>
      <dgm:t>
        <a:bodyPr/>
        <a:lstStyle/>
        <a:p>
          <a:endParaRPr lang="fr-FR"/>
        </a:p>
      </dgm:t>
    </dgm:pt>
    <dgm:pt modelId="{10C51812-BB95-45E8-8F15-C27ECA3EDFA9}" type="pres">
      <dgm:prSet presAssocID="{F1E6DFB3-AC81-4651-90BE-3045B1C20547}" presName="sibTrans" presStyleCnt="0"/>
      <dgm:spPr/>
    </dgm:pt>
    <dgm:pt modelId="{538D8F2F-4A69-4674-B077-151C9D296E68}" type="pres">
      <dgm:prSet presAssocID="{50ED4DE0-8BF5-44AF-9F6B-0BD17BCC4748}" presName="node" presStyleLbl="node1" presStyleIdx="6" presStyleCnt="8">
        <dgm:presLayoutVars>
          <dgm:bulletEnabled val="1"/>
        </dgm:presLayoutVars>
      </dgm:prSet>
      <dgm:spPr/>
      <dgm:t>
        <a:bodyPr/>
        <a:lstStyle/>
        <a:p>
          <a:endParaRPr lang="fr-FR"/>
        </a:p>
      </dgm:t>
    </dgm:pt>
    <dgm:pt modelId="{5A1A8C3D-9EDF-4E7E-AEA5-D6B217805C06}" type="pres">
      <dgm:prSet presAssocID="{88CC410F-C5C7-4179-AC40-88B91C5BE6D2}" presName="sibTrans" presStyleCnt="0"/>
      <dgm:spPr/>
    </dgm:pt>
    <dgm:pt modelId="{EFF32689-8F89-49A0-AFD3-9C2F4CCCFC1F}" type="pres">
      <dgm:prSet presAssocID="{CBB91552-146E-40A1-9636-81C151A5712E}" presName="node" presStyleLbl="node1" presStyleIdx="7" presStyleCnt="8">
        <dgm:presLayoutVars>
          <dgm:bulletEnabled val="1"/>
        </dgm:presLayoutVars>
      </dgm:prSet>
      <dgm:spPr/>
      <dgm:t>
        <a:bodyPr/>
        <a:lstStyle/>
        <a:p>
          <a:endParaRPr lang="fr-FR"/>
        </a:p>
      </dgm:t>
    </dgm:pt>
  </dgm:ptLst>
  <dgm:cxnLst>
    <dgm:cxn modelId="{8BFDAC94-FE61-4F9A-BB48-48866E3A38F4}" type="presOf" srcId="{50ED4DE0-8BF5-44AF-9F6B-0BD17BCC4748}" destId="{538D8F2F-4A69-4674-B077-151C9D296E68}" srcOrd="0" destOrd="0" presId="urn:microsoft.com/office/officeart/2005/8/layout/default"/>
    <dgm:cxn modelId="{783CCDBF-460A-45BB-A60F-21C490BDD481}" type="presOf" srcId="{6DF86332-5DCA-471D-B97D-D0DFB9B309A6}" destId="{B4742C49-6AD2-41EB-9054-6260696891D9}" srcOrd="0" destOrd="0" presId="urn:microsoft.com/office/officeart/2005/8/layout/default"/>
    <dgm:cxn modelId="{BB0916B7-B835-4CA0-AE29-753F4218FA01}" srcId="{68AD5D23-B2DC-499F-8E29-87C8C1D71599}" destId="{CBB91552-146E-40A1-9636-81C151A5712E}" srcOrd="7" destOrd="0" parTransId="{CA36D3CF-C286-488E-8302-977515CBAF23}" sibTransId="{33C6489C-E7F8-40D0-A46D-6C9178F53550}"/>
    <dgm:cxn modelId="{3CA9D7A2-E5BA-46AA-9FFB-12B991EE4B7D}" type="presOf" srcId="{B9CDA8F4-C30D-407E-8536-3F4BE0362EDF}" destId="{DC53D5BA-316D-41E2-B24D-AE5421C20531}" srcOrd="0" destOrd="0" presId="urn:microsoft.com/office/officeart/2005/8/layout/default"/>
    <dgm:cxn modelId="{5A8DE093-2E8D-462B-B938-8A86C810C2D8}" srcId="{68AD5D23-B2DC-499F-8E29-87C8C1D71599}" destId="{DB868C58-E5C2-4626-9A88-E43BBC9B8010}" srcOrd="0" destOrd="0" parTransId="{FA25C188-F470-4876-8BC2-CA73933155EE}" sibTransId="{2FD0F7E5-9656-45E8-B714-BD3E09C6DC17}"/>
    <dgm:cxn modelId="{095B4F0D-1115-4748-B11F-6D2424D88B76}" srcId="{68AD5D23-B2DC-499F-8E29-87C8C1D71599}" destId="{31A2DA49-04F2-4181-8418-BCBE7956C10D}" srcOrd="5" destOrd="0" parTransId="{85482BD9-384F-4B4B-917D-4CA30ADC7D87}" sibTransId="{F1E6DFB3-AC81-4651-90BE-3045B1C20547}"/>
    <dgm:cxn modelId="{669381A3-3971-495D-B0F5-35012372DE18}" srcId="{68AD5D23-B2DC-499F-8E29-87C8C1D71599}" destId="{00A8C929-9B26-4EAC-A0EB-875EEE3A249E}" srcOrd="1" destOrd="0" parTransId="{C90DA067-6ADC-479D-A82C-DF89343B5278}" sibTransId="{F4B72C0B-CF95-4869-8FC3-A9C2661E2CB2}"/>
    <dgm:cxn modelId="{3593C1C8-B05D-4003-9DF6-DFB1FB15560B}" srcId="{68AD5D23-B2DC-499F-8E29-87C8C1D71599}" destId="{29B7894D-8930-4718-BDD4-A486CAF77333}" srcOrd="3" destOrd="0" parTransId="{23E7DAF7-5C71-41FE-A6B5-BEF67F8143E0}" sibTransId="{FC2A8FC3-2A67-46A6-99E4-D1F227EDBF6F}"/>
    <dgm:cxn modelId="{E55812F8-A309-4A78-B273-EAACAA5006E4}" srcId="{68AD5D23-B2DC-499F-8E29-87C8C1D71599}" destId="{6DF86332-5DCA-471D-B97D-D0DFB9B309A6}" srcOrd="4" destOrd="0" parTransId="{C8D2D7CC-8C6F-401F-9763-174730730F4B}" sibTransId="{C980A642-3609-4E40-8A3C-3BED2BF84943}"/>
    <dgm:cxn modelId="{189A43FE-BD67-4A58-9645-9413FC9D9007}" type="presOf" srcId="{DB868C58-E5C2-4626-9A88-E43BBC9B8010}" destId="{41CF9755-B963-4C29-A9BD-174E6E96B978}" srcOrd="0" destOrd="0" presId="urn:microsoft.com/office/officeart/2005/8/layout/default"/>
    <dgm:cxn modelId="{BB02C2E7-7048-4515-AAA1-ABC3CFBD297A}" type="presOf" srcId="{CBB91552-146E-40A1-9636-81C151A5712E}" destId="{EFF32689-8F89-49A0-AFD3-9C2F4CCCFC1F}" srcOrd="0" destOrd="0" presId="urn:microsoft.com/office/officeart/2005/8/layout/default"/>
    <dgm:cxn modelId="{F0555DCF-61BF-4290-BCC2-8FD3374D16A1}" type="presOf" srcId="{00A8C929-9B26-4EAC-A0EB-875EEE3A249E}" destId="{256A1FA2-A915-4F20-81E6-1F65C06AEF1F}" srcOrd="0" destOrd="0" presId="urn:microsoft.com/office/officeart/2005/8/layout/default"/>
    <dgm:cxn modelId="{82E6464E-F861-4B36-A412-F90EE6153695}" srcId="{68AD5D23-B2DC-499F-8E29-87C8C1D71599}" destId="{50ED4DE0-8BF5-44AF-9F6B-0BD17BCC4748}" srcOrd="6" destOrd="0" parTransId="{F164EB9A-9AFE-4334-8B2E-D85CF6FF3D65}" sibTransId="{88CC410F-C5C7-4179-AC40-88B91C5BE6D2}"/>
    <dgm:cxn modelId="{09603050-E4D3-4919-9BB9-ADD95A09540C}" type="presOf" srcId="{31A2DA49-04F2-4181-8418-BCBE7956C10D}" destId="{0008E3C1-B215-4424-880F-8D43A803B966}" srcOrd="0" destOrd="0" presId="urn:microsoft.com/office/officeart/2005/8/layout/default"/>
    <dgm:cxn modelId="{2479DBC3-7919-46AE-9923-744BBBEE0D80}" type="presOf" srcId="{68AD5D23-B2DC-499F-8E29-87C8C1D71599}" destId="{8CBC7D30-4A7A-4B40-AF70-EB94024BC840}" srcOrd="0" destOrd="0" presId="urn:microsoft.com/office/officeart/2005/8/layout/default"/>
    <dgm:cxn modelId="{95949F61-595C-41FD-85E4-C294675F0EDF}" srcId="{68AD5D23-B2DC-499F-8E29-87C8C1D71599}" destId="{B9CDA8F4-C30D-407E-8536-3F4BE0362EDF}" srcOrd="2" destOrd="0" parTransId="{0B67964B-CD1F-4407-A23F-90A69CC45C58}" sibTransId="{564A3E4B-3FCD-4AC8-8043-1C1785292415}"/>
    <dgm:cxn modelId="{D684D262-046A-41B0-9447-3F7BD3ED4C72}" type="presOf" srcId="{29B7894D-8930-4718-BDD4-A486CAF77333}" destId="{27E6A70B-D206-4C6D-89A9-F5B293B3725E}" srcOrd="0" destOrd="0" presId="urn:microsoft.com/office/officeart/2005/8/layout/default"/>
    <dgm:cxn modelId="{7D0184EE-DBF9-42E9-9F37-C4F479BD6606}" type="presParOf" srcId="{8CBC7D30-4A7A-4B40-AF70-EB94024BC840}" destId="{41CF9755-B963-4C29-A9BD-174E6E96B978}" srcOrd="0" destOrd="0" presId="urn:microsoft.com/office/officeart/2005/8/layout/default"/>
    <dgm:cxn modelId="{C33B5965-2235-4238-964F-8675BD7E0955}" type="presParOf" srcId="{8CBC7D30-4A7A-4B40-AF70-EB94024BC840}" destId="{B6C4CEDE-B72E-43D4-9214-FD4BBF0BD205}" srcOrd="1" destOrd="0" presId="urn:microsoft.com/office/officeart/2005/8/layout/default"/>
    <dgm:cxn modelId="{F05FD651-0FD0-4442-A0BC-D1C3070F9CC8}" type="presParOf" srcId="{8CBC7D30-4A7A-4B40-AF70-EB94024BC840}" destId="{256A1FA2-A915-4F20-81E6-1F65C06AEF1F}" srcOrd="2" destOrd="0" presId="urn:microsoft.com/office/officeart/2005/8/layout/default"/>
    <dgm:cxn modelId="{31D03C69-2EBA-4D91-A408-903DA957C9B1}" type="presParOf" srcId="{8CBC7D30-4A7A-4B40-AF70-EB94024BC840}" destId="{FC022F39-B40C-43B3-ABD9-CBC40C024C70}" srcOrd="3" destOrd="0" presId="urn:microsoft.com/office/officeart/2005/8/layout/default"/>
    <dgm:cxn modelId="{6266FEE9-A55F-4052-995C-63AE3928FCE6}" type="presParOf" srcId="{8CBC7D30-4A7A-4B40-AF70-EB94024BC840}" destId="{DC53D5BA-316D-41E2-B24D-AE5421C20531}" srcOrd="4" destOrd="0" presId="urn:microsoft.com/office/officeart/2005/8/layout/default"/>
    <dgm:cxn modelId="{86B2DDC0-B079-40D0-A591-B2E0929AAD5E}" type="presParOf" srcId="{8CBC7D30-4A7A-4B40-AF70-EB94024BC840}" destId="{1CF01390-33EB-4068-971B-DBCA569CE81F}" srcOrd="5" destOrd="0" presId="urn:microsoft.com/office/officeart/2005/8/layout/default"/>
    <dgm:cxn modelId="{16F828CE-6754-4BF9-A5AA-679D718415C6}" type="presParOf" srcId="{8CBC7D30-4A7A-4B40-AF70-EB94024BC840}" destId="{27E6A70B-D206-4C6D-89A9-F5B293B3725E}" srcOrd="6" destOrd="0" presId="urn:microsoft.com/office/officeart/2005/8/layout/default"/>
    <dgm:cxn modelId="{F17F0DEB-6CD9-46BB-B868-BEC565EAD657}" type="presParOf" srcId="{8CBC7D30-4A7A-4B40-AF70-EB94024BC840}" destId="{3E302D48-F452-4A2D-9A31-43B30841C7A6}" srcOrd="7" destOrd="0" presId="urn:microsoft.com/office/officeart/2005/8/layout/default"/>
    <dgm:cxn modelId="{B5E7A918-075C-43B6-B935-D25238DDEE8D}" type="presParOf" srcId="{8CBC7D30-4A7A-4B40-AF70-EB94024BC840}" destId="{B4742C49-6AD2-41EB-9054-6260696891D9}" srcOrd="8" destOrd="0" presId="urn:microsoft.com/office/officeart/2005/8/layout/default"/>
    <dgm:cxn modelId="{EF994DDE-A179-4873-87AE-86328655166D}" type="presParOf" srcId="{8CBC7D30-4A7A-4B40-AF70-EB94024BC840}" destId="{D059BC51-FCDF-441D-841F-A03022EBE792}" srcOrd="9" destOrd="0" presId="urn:microsoft.com/office/officeart/2005/8/layout/default"/>
    <dgm:cxn modelId="{BB75244A-3E58-44A5-863B-47D7247E3E38}" type="presParOf" srcId="{8CBC7D30-4A7A-4B40-AF70-EB94024BC840}" destId="{0008E3C1-B215-4424-880F-8D43A803B966}" srcOrd="10" destOrd="0" presId="urn:microsoft.com/office/officeart/2005/8/layout/default"/>
    <dgm:cxn modelId="{C87CC48C-67BF-4C90-B649-E6725E39981B}" type="presParOf" srcId="{8CBC7D30-4A7A-4B40-AF70-EB94024BC840}" destId="{10C51812-BB95-45E8-8F15-C27ECA3EDFA9}" srcOrd="11" destOrd="0" presId="urn:microsoft.com/office/officeart/2005/8/layout/default"/>
    <dgm:cxn modelId="{5BC0BCEA-8266-4DB0-9959-0151BFFEC293}" type="presParOf" srcId="{8CBC7D30-4A7A-4B40-AF70-EB94024BC840}" destId="{538D8F2F-4A69-4674-B077-151C9D296E68}" srcOrd="12" destOrd="0" presId="urn:microsoft.com/office/officeart/2005/8/layout/default"/>
    <dgm:cxn modelId="{B22C16A9-215B-436B-8F27-48794E3ACC35}" type="presParOf" srcId="{8CBC7D30-4A7A-4B40-AF70-EB94024BC840}" destId="{5A1A8C3D-9EDF-4E7E-AEA5-D6B217805C06}" srcOrd="13" destOrd="0" presId="urn:microsoft.com/office/officeart/2005/8/layout/default"/>
    <dgm:cxn modelId="{2884BFEC-0778-4785-AB80-23BBF23B13A7}" type="presParOf" srcId="{8CBC7D30-4A7A-4B40-AF70-EB94024BC840}" destId="{EFF32689-8F89-49A0-AFD3-9C2F4CCCFC1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2F494-CC6B-4C04-A8F6-5DB349FB236C}">
      <dsp:nvSpPr>
        <dsp:cNvPr id="0" name=""/>
        <dsp:cNvSpPr/>
      </dsp:nvSpPr>
      <dsp:spPr>
        <a:xfrm rot="16200000">
          <a:off x="3230476" y="-204265"/>
          <a:ext cx="368940" cy="4097935"/>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a:t>2020</a:t>
          </a:r>
        </a:p>
      </dsp:txBody>
      <dsp:txXfrm rot="5400000">
        <a:off x="1383989" y="1678242"/>
        <a:ext cx="4079925" cy="332920"/>
      </dsp:txXfrm>
    </dsp:sp>
    <dsp:sp modelId="{F06B005B-C74D-4DF4-832D-1840D00DB483}">
      <dsp:nvSpPr>
        <dsp:cNvPr id="0" name=""/>
        <dsp:cNvSpPr/>
      </dsp:nvSpPr>
      <dsp:spPr>
        <a:xfrm>
          <a:off x="1365978" y="0"/>
          <a:ext cx="4097935" cy="129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anchor="b" anchorCtr="1">
          <a:noAutofit/>
        </a:bodyPr>
        <a:lstStyle/>
        <a:p>
          <a:pPr lvl="0" algn="ctr" defTabSz="889000">
            <a:lnSpc>
              <a:spcPct val="90000"/>
            </a:lnSpc>
            <a:spcBef>
              <a:spcPct val="0"/>
            </a:spcBef>
            <a:spcAft>
              <a:spcPct val="35000"/>
            </a:spcAft>
          </a:pPr>
          <a:r>
            <a:rPr lang="en-US" sz="2000" kern="1200" dirty="0"/>
            <a:t>École primaire Simone Veil d’Augnat (63) – labellisée niveau approfondissement en 2020, labellisée niveau expertise en 2021</a:t>
          </a:r>
        </a:p>
      </dsp:txBody>
      <dsp:txXfrm>
        <a:off x="1365978" y="0"/>
        <a:ext cx="4097935" cy="1291291"/>
      </dsp:txXfrm>
    </dsp:sp>
    <dsp:sp modelId="{0DEA5897-6DB5-4EA8-8C5B-EC2BA0BE526B}">
      <dsp:nvSpPr>
        <dsp:cNvPr id="0" name=""/>
        <dsp:cNvSpPr/>
      </dsp:nvSpPr>
      <dsp:spPr>
        <a:xfrm>
          <a:off x="3414946" y="1365079"/>
          <a:ext cx="0" cy="29515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0B8A9E0-404E-4559-8284-7E6B553ABA72}">
      <dsp:nvSpPr>
        <dsp:cNvPr id="0" name=""/>
        <dsp:cNvSpPr/>
      </dsp:nvSpPr>
      <dsp:spPr>
        <a:xfrm>
          <a:off x="3378052" y="1291291"/>
          <a:ext cx="73788" cy="737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38E23-B68A-449B-9C77-5A9801BAC2C7}">
      <dsp:nvSpPr>
        <dsp:cNvPr id="0" name=""/>
        <dsp:cNvSpPr/>
      </dsp:nvSpPr>
      <dsp:spPr>
        <a:xfrm rot="5400000">
          <a:off x="7328412" y="-204265"/>
          <a:ext cx="368940" cy="4097935"/>
        </a:xfrm>
        <a:prstGeom prst="round2Same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a:t>2021</a:t>
          </a:r>
        </a:p>
      </dsp:txBody>
      <dsp:txXfrm rot="-5400000">
        <a:off x="5463915" y="1678242"/>
        <a:ext cx="4079925" cy="332920"/>
      </dsp:txXfrm>
    </dsp:sp>
    <dsp:sp modelId="{FF80ABF4-3C77-4D6C-981A-8D964E69E6EE}">
      <dsp:nvSpPr>
        <dsp:cNvPr id="0" name=""/>
        <dsp:cNvSpPr/>
      </dsp:nvSpPr>
      <dsp:spPr>
        <a:xfrm>
          <a:off x="5463914" y="2398113"/>
          <a:ext cx="4097935" cy="129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0" numCol="1" spcCol="1270" anchor="t" anchorCtr="1">
          <a:noAutofit/>
        </a:bodyPr>
        <a:lstStyle/>
        <a:p>
          <a:pPr lvl="0" algn="ctr" defTabSz="889000">
            <a:lnSpc>
              <a:spcPct val="90000"/>
            </a:lnSpc>
            <a:spcBef>
              <a:spcPct val="0"/>
            </a:spcBef>
            <a:spcAft>
              <a:spcPct val="35000"/>
            </a:spcAft>
          </a:pPr>
          <a:r>
            <a:rPr lang="en-US" sz="2000" kern="1200" dirty="0"/>
            <a:t>École maternelle d’Aydat (63) – nouvelle demande, labellisée niveau engagement en 2021</a:t>
          </a:r>
        </a:p>
      </dsp:txBody>
      <dsp:txXfrm>
        <a:off x="5463914" y="2398113"/>
        <a:ext cx="4097935" cy="1291291"/>
      </dsp:txXfrm>
    </dsp:sp>
    <dsp:sp modelId="{2C358DBF-52DB-428F-9C5A-FDF607E4E701}">
      <dsp:nvSpPr>
        <dsp:cNvPr id="0" name=""/>
        <dsp:cNvSpPr/>
      </dsp:nvSpPr>
      <dsp:spPr>
        <a:xfrm>
          <a:off x="7512882" y="2029172"/>
          <a:ext cx="0" cy="295152"/>
        </a:xfrm>
        <a:prstGeom prst="line">
          <a:avLst/>
        </a:prstGeom>
        <a:noFill/>
        <a:ln w="635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CB39D30C-02D5-418C-AD77-26960AE42001}">
      <dsp:nvSpPr>
        <dsp:cNvPr id="0" name=""/>
        <dsp:cNvSpPr/>
      </dsp:nvSpPr>
      <dsp:spPr>
        <a:xfrm>
          <a:off x="7475988" y="2324325"/>
          <a:ext cx="73788" cy="73788"/>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F9755-B963-4C29-A9BD-174E6E96B978}">
      <dsp:nvSpPr>
        <dsp:cNvPr id="0" name=""/>
        <dsp:cNvSpPr/>
      </dsp:nvSpPr>
      <dsp:spPr>
        <a:xfrm>
          <a:off x="3201" y="445489"/>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a:t>GASPILLAGE ALIMENTAIRE</a:t>
          </a:r>
          <a:endParaRPr lang="en-US" sz="2400" kern="1200"/>
        </a:p>
      </dsp:txBody>
      <dsp:txXfrm>
        <a:off x="3201" y="445489"/>
        <a:ext cx="2539866" cy="1523919"/>
      </dsp:txXfrm>
    </dsp:sp>
    <dsp:sp modelId="{256A1FA2-A915-4F20-81E6-1F65C06AEF1F}">
      <dsp:nvSpPr>
        <dsp:cNvPr id="0" name=""/>
        <dsp:cNvSpPr/>
      </dsp:nvSpPr>
      <dsp:spPr>
        <a:xfrm>
          <a:off x="2797054" y="445489"/>
          <a:ext cx="2539866" cy="1523919"/>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a:t>JARDIN POTAGER</a:t>
          </a:r>
          <a:endParaRPr lang="en-US" sz="2400" kern="1200"/>
        </a:p>
      </dsp:txBody>
      <dsp:txXfrm>
        <a:off x="2797054" y="445489"/>
        <a:ext cx="2539866" cy="1523919"/>
      </dsp:txXfrm>
    </dsp:sp>
    <dsp:sp modelId="{DC53D5BA-316D-41E2-B24D-AE5421C20531}">
      <dsp:nvSpPr>
        <dsp:cNvPr id="0" name=""/>
        <dsp:cNvSpPr/>
      </dsp:nvSpPr>
      <dsp:spPr>
        <a:xfrm>
          <a:off x="5590907" y="445489"/>
          <a:ext cx="2539866" cy="1523919"/>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a:t>AGRICULTURE</a:t>
          </a:r>
          <a:endParaRPr lang="en-US" sz="2400" kern="1200"/>
        </a:p>
      </dsp:txBody>
      <dsp:txXfrm>
        <a:off x="5590907" y="445489"/>
        <a:ext cx="2539866" cy="1523919"/>
      </dsp:txXfrm>
    </dsp:sp>
    <dsp:sp modelId="{27E6A70B-D206-4C6D-89A9-F5B293B3725E}">
      <dsp:nvSpPr>
        <dsp:cNvPr id="0" name=""/>
        <dsp:cNvSpPr/>
      </dsp:nvSpPr>
      <dsp:spPr>
        <a:xfrm>
          <a:off x="8384760" y="445489"/>
          <a:ext cx="2539866" cy="1523919"/>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a:t>DECHETS ALIMENTAIRES</a:t>
          </a:r>
          <a:endParaRPr lang="en-US" sz="2400" kern="1200"/>
        </a:p>
      </dsp:txBody>
      <dsp:txXfrm>
        <a:off x="8384760" y="445489"/>
        <a:ext cx="2539866" cy="1523919"/>
      </dsp:txXfrm>
    </dsp:sp>
    <dsp:sp modelId="{B4742C49-6AD2-41EB-9054-6260696891D9}">
      <dsp:nvSpPr>
        <dsp:cNvPr id="0" name=""/>
        <dsp:cNvSpPr/>
      </dsp:nvSpPr>
      <dsp:spPr>
        <a:xfrm>
          <a:off x="3201" y="2223395"/>
          <a:ext cx="2539866" cy="1523919"/>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a:t>Pour chaque thématique, une trame:</a:t>
          </a:r>
          <a:endParaRPr lang="en-US" sz="2400" kern="1200"/>
        </a:p>
      </dsp:txBody>
      <dsp:txXfrm>
        <a:off x="3201" y="2223395"/>
        <a:ext cx="2539866" cy="1523919"/>
      </dsp:txXfrm>
    </dsp:sp>
    <dsp:sp modelId="{0008E3C1-B215-4424-880F-8D43A803B966}">
      <dsp:nvSpPr>
        <dsp:cNvPr id="0" name=""/>
        <dsp:cNvSpPr/>
      </dsp:nvSpPr>
      <dsp:spPr>
        <a:xfrm>
          <a:off x="2797054" y="2223395"/>
          <a:ext cx="2539866" cy="1523919"/>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a:t>1/ État des lieux (« Observations »)</a:t>
          </a:r>
          <a:endParaRPr lang="en-US" sz="2400" kern="1200"/>
        </a:p>
      </dsp:txBody>
      <dsp:txXfrm>
        <a:off x="2797054" y="2223395"/>
        <a:ext cx="2539866" cy="1523919"/>
      </dsp:txXfrm>
    </dsp:sp>
    <dsp:sp modelId="{538D8F2F-4A69-4674-B077-151C9D296E68}">
      <dsp:nvSpPr>
        <dsp:cNvPr id="0" name=""/>
        <dsp:cNvSpPr/>
      </dsp:nvSpPr>
      <dsp:spPr>
        <a:xfrm>
          <a:off x="5590907" y="2223395"/>
          <a:ext cx="2539866" cy="1523919"/>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a:t>2/Propositions (« Solutions »)</a:t>
          </a:r>
          <a:endParaRPr lang="en-US" sz="2400" kern="1200"/>
        </a:p>
      </dsp:txBody>
      <dsp:txXfrm>
        <a:off x="5590907" y="2223395"/>
        <a:ext cx="2539866" cy="1523919"/>
      </dsp:txXfrm>
    </dsp:sp>
    <dsp:sp modelId="{EFF32689-8F89-49A0-AFD3-9C2F4CCCFC1F}">
      <dsp:nvSpPr>
        <dsp:cNvPr id="0" name=""/>
        <dsp:cNvSpPr/>
      </dsp:nvSpPr>
      <dsp:spPr>
        <a:xfrm>
          <a:off x="8384760" y="2223395"/>
          <a:ext cx="2539866" cy="152391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a:t>3/Partenariats à établir (« Les personnes avec qui travailler… »)</a:t>
          </a:r>
          <a:endParaRPr lang="en-US" sz="2400" kern="1200"/>
        </a:p>
      </dsp:txBody>
      <dsp:txXfrm>
        <a:off x="8384760" y="2223395"/>
        <a:ext cx="2539866" cy="1523919"/>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B1405-F287-4FAF-9FC5-E49E0692A32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8B6246-2527-4E41-BC16-F241A91F72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BBAE747-E62C-4A24-87B6-DA63936B3890}"/>
              </a:ext>
            </a:extLst>
          </p:cNvPr>
          <p:cNvSpPr>
            <a:spLocks noGrp="1"/>
          </p:cNvSpPr>
          <p:nvPr>
            <p:ph type="dt" sz="half" idx="10"/>
          </p:nvPr>
        </p:nvSpPr>
        <p:spPr/>
        <p:txBody>
          <a:bodyPr/>
          <a:lstStyle/>
          <a:p>
            <a:fld id="{8B03BAD3-3B7E-4C38-9E89-5D89D1DC9B92}" type="datetimeFigureOut">
              <a:rPr lang="fr-FR" smtClean="0"/>
              <a:t>05/07/2021</a:t>
            </a:fld>
            <a:endParaRPr lang="fr-FR"/>
          </a:p>
        </p:txBody>
      </p:sp>
      <p:sp>
        <p:nvSpPr>
          <p:cNvPr id="5" name="Espace réservé du pied de page 4">
            <a:extLst>
              <a:ext uri="{FF2B5EF4-FFF2-40B4-BE49-F238E27FC236}">
                <a16:creationId xmlns:a16="http://schemas.microsoft.com/office/drawing/2014/main" id="{085B4D5A-5880-4CFD-B21B-E83CBE8800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EFD5AD-5699-4118-95B1-ABE1A45E4E37}"/>
              </a:ext>
            </a:extLst>
          </p:cNvPr>
          <p:cNvSpPr>
            <a:spLocks noGrp="1"/>
          </p:cNvSpPr>
          <p:nvPr>
            <p:ph type="sldNum" sz="quarter" idx="12"/>
          </p:nvPr>
        </p:nvSpPr>
        <p:spPr/>
        <p:txBody>
          <a:bodyPr/>
          <a:lstStyle/>
          <a:p>
            <a:fld id="{696574BC-BCD5-49B9-BF3F-9696B2D98D71}" type="slidenum">
              <a:rPr lang="fr-FR" smtClean="0"/>
              <a:t>‹N°›</a:t>
            </a:fld>
            <a:endParaRPr lang="fr-FR"/>
          </a:p>
        </p:txBody>
      </p:sp>
    </p:spTree>
    <p:extLst>
      <p:ext uri="{BB962C8B-B14F-4D97-AF65-F5344CB8AC3E}">
        <p14:creationId xmlns:p14="http://schemas.microsoft.com/office/powerpoint/2010/main" val="224892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ED5CC-3DB2-4936-A460-3F8E96A721E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D689B03-4F22-46A2-B4C7-C2052F9AB94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0DB5A4-0074-4404-B63C-B442A5F70955}"/>
              </a:ext>
            </a:extLst>
          </p:cNvPr>
          <p:cNvSpPr>
            <a:spLocks noGrp="1"/>
          </p:cNvSpPr>
          <p:nvPr>
            <p:ph type="dt" sz="half" idx="10"/>
          </p:nvPr>
        </p:nvSpPr>
        <p:spPr/>
        <p:txBody>
          <a:bodyPr/>
          <a:lstStyle/>
          <a:p>
            <a:fld id="{8B03BAD3-3B7E-4C38-9E89-5D89D1DC9B92}" type="datetimeFigureOut">
              <a:rPr lang="fr-FR" smtClean="0"/>
              <a:t>05/07/2021</a:t>
            </a:fld>
            <a:endParaRPr lang="fr-FR"/>
          </a:p>
        </p:txBody>
      </p:sp>
      <p:sp>
        <p:nvSpPr>
          <p:cNvPr id="5" name="Espace réservé du pied de page 4">
            <a:extLst>
              <a:ext uri="{FF2B5EF4-FFF2-40B4-BE49-F238E27FC236}">
                <a16:creationId xmlns:a16="http://schemas.microsoft.com/office/drawing/2014/main" id="{EBEE722C-AB61-4058-9638-D3150DC11A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EEC901-9174-4838-9907-AFE8200D26BF}"/>
              </a:ext>
            </a:extLst>
          </p:cNvPr>
          <p:cNvSpPr>
            <a:spLocks noGrp="1"/>
          </p:cNvSpPr>
          <p:nvPr>
            <p:ph type="sldNum" sz="quarter" idx="12"/>
          </p:nvPr>
        </p:nvSpPr>
        <p:spPr/>
        <p:txBody>
          <a:bodyPr/>
          <a:lstStyle/>
          <a:p>
            <a:fld id="{696574BC-BCD5-49B9-BF3F-9696B2D98D71}" type="slidenum">
              <a:rPr lang="fr-FR" smtClean="0"/>
              <a:t>‹N°›</a:t>
            </a:fld>
            <a:endParaRPr lang="fr-FR"/>
          </a:p>
        </p:txBody>
      </p:sp>
    </p:spTree>
    <p:extLst>
      <p:ext uri="{BB962C8B-B14F-4D97-AF65-F5344CB8AC3E}">
        <p14:creationId xmlns:p14="http://schemas.microsoft.com/office/powerpoint/2010/main" val="383227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9E6445F-C251-4E54-819A-FEBEC186502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8961640-7B19-4528-B762-9A968021C22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56EA0D-F72C-4A0A-9D8D-3526605E5825}"/>
              </a:ext>
            </a:extLst>
          </p:cNvPr>
          <p:cNvSpPr>
            <a:spLocks noGrp="1"/>
          </p:cNvSpPr>
          <p:nvPr>
            <p:ph type="dt" sz="half" idx="10"/>
          </p:nvPr>
        </p:nvSpPr>
        <p:spPr/>
        <p:txBody>
          <a:bodyPr/>
          <a:lstStyle/>
          <a:p>
            <a:fld id="{8B03BAD3-3B7E-4C38-9E89-5D89D1DC9B92}" type="datetimeFigureOut">
              <a:rPr lang="fr-FR" smtClean="0"/>
              <a:t>05/07/2021</a:t>
            </a:fld>
            <a:endParaRPr lang="fr-FR"/>
          </a:p>
        </p:txBody>
      </p:sp>
      <p:sp>
        <p:nvSpPr>
          <p:cNvPr id="5" name="Espace réservé du pied de page 4">
            <a:extLst>
              <a:ext uri="{FF2B5EF4-FFF2-40B4-BE49-F238E27FC236}">
                <a16:creationId xmlns:a16="http://schemas.microsoft.com/office/drawing/2014/main" id="{D8A61875-1B80-4181-856C-17EA641EA1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EF1AED-5EDD-4928-99D5-800666A626CA}"/>
              </a:ext>
            </a:extLst>
          </p:cNvPr>
          <p:cNvSpPr>
            <a:spLocks noGrp="1"/>
          </p:cNvSpPr>
          <p:nvPr>
            <p:ph type="sldNum" sz="quarter" idx="12"/>
          </p:nvPr>
        </p:nvSpPr>
        <p:spPr/>
        <p:txBody>
          <a:bodyPr/>
          <a:lstStyle/>
          <a:p>
            <a:fld id="{696574BC-BCD5-49B9-BF3F-9696B2D98D71}" type="slidenum">
              <a:rPr lang="fr-FR" smtClean="0"/>
              <a:t>‹N°›</a:t>
            </a:fld>
            <a:endParaRPr lang="fr-FR"/>
          </a:p>
        </p:txBody>
      </p:sp>
    </p:spTree>
    <p:extLst>
      <p:ext uri="{BB962C8B-B14F-4D97-AF65-F5344CB8AC3E}">
        <p14:creationId xmlns:p14="http://schemas.microsoft.com/office/powerpoint/2010/main" val="428196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8C4FE-3499-42A3-9E95-6753B993D4A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C0B391-9011-4909-BFE7-E6E57D7AB99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F71202-8E46-4071-9941-1E892CF02216}"/>
              </a:ext>
            </a:extLst>
          </p:cNvPr>
          <p:cNvSpPr>
            <a:spLocks noGrp="1"/>
          </p:cNvSpPr>
          <p:nvPr>
            <p:ph type="dt" sz="half" idx="10"/>
          </p:nvPr>
        </p:nvSpPr>
        <p:spPr/>
        <p:txBody>
          <a:bodyPr/>
          <a:lstStyle/>
          <a:p>
            <a:fld id="{8B03BAD3-3B7E-4C38-9E89-5D89D1DC9B92}" type="datetimeFigureOut">
              <a:rPr lang="fr-FR" smtClean="0"/>
              <a:t>05/07/2021</a:t>
            </a:fld>
            <a:endParaRPr lang="fr-FR"/>
          </a:p>
        </p:txBody>
      </p:sp>
      <p:sp>
        <p:nvSpPr>
          <p:cNvPr id="5" name="Espace réservé du pied de page 4">
            <a:extLst>
              <a:ext uri="{FF2B5EF4-FFF2-40B4-BE49-F238E27FC236}">
                <a16:creationId xmlns:a16="http://schemas.microsoft.com/office/drawing/2014/main" id="{714A8A81-0776-4C9A-9A98-86BFD388CC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DBEE39-1CDD-4206-A494-4EE2FF97C3EA}"/>
              </a:ext>
            </a:extLst>
          </p:cNvPr>
          <p:cNvSpPr>
            <a:spLocks noGrp="1"/>
          </p:cNvSpPr>
          <p:nvPr>
            <p:ph type="sldNum" sz="quarter" idx="12"/>
          </p:nvPr>
        </p:nvSpPr>
        <p:spPr/>
        <p:txBody>
          <a:bodyPr/>
          <a:lstStyle/>
          <a:p>
            <a:fld id="{696574BC-BCD5-49B9-BF3F-9696B2D98D71}" type="slidenum">
              <a:rPr lang="fr-FR" smtClean="0"/>
              <a:t>‹N°›</a:t>
            </a:fld>
            <a:endParaRPr lang="fr-FR"/>
          </a:p>
        </p:txBody>
      </p:sp>
    </p:spTree>
    <p:extLst>
      <p:ext uri="{BB962C8B-B14F-4D97-AF65-F5344CB8AC3E}">
        <p14:creationId xmlns:p14="http://schemas.microsoft.com/office/powerpoint/2010/main" val="242632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072BF4-C723-4066-AF76-85894D713BC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0D874B1-B3BD-4092-91F5-97CB693816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467FA3D-6A27-406F-B8D0-78C90EEFD02B}"/>
              </a:ext>
            </a:extLst>
          </p:cNvPr>
          <p:cNvSpPr>
            <a:spLocks noGrp="1"/>
          </p:cNvSpPr>
          <p:nvPr>
            <p:ph type="dt" sz="half" idx="10"/>
          </p:nvPr>
        </p:nvSpPr>
        <p:spPr/>
        <p:txBody>
          <a:bodyPr/>
          <a:lstStyle/>
          <a:p>
            <a:fld id="{8B03BAD3-3B7E-4C38-9E89-5D89D1DC9B92}" type="datetimeFigureOut">
              <a:rPr lang="fr-FR" smtClean="0"/>
              <a:t>05/07/2021</a:t>
            </a:fld>
            <a:endParaRPr lang="fr-FR"/>
          </a:p>
        </p:txBody>
      </p:sp>
      <p:sp>
        <p:nvSpPr>
          <p:cNvPr id="5" name="Espace réservé du pied de page 4">
            <a:extLst>
              <a:ext uri="{FF2B5EF4-FFF2-40B4-BE49-F238E27FC236}">
                <a16:creationId xmlns:a16="http://schemas.microsoft.com/office/drawing/2014/main" id="{82CA7079-1C5C-4496-836D-6FA0C4548E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182612-7D5A-4190-8ED2-869A150CDEE3}"/>
              </a:ext>
            </a:extLst>
          </p:cNvPr>
          <p:cNvSpPr>
            <a:spLocks noGrp="1"/>
          </p:cNvSpPr>
          <p:nvPr>
            <p:ph type="sldNum" sz="quarter" idx="12"/>
          </p:nvPr>
        </p:nvSpPr>
        <p:spPr/>
        <p:txBody>
          <a:bodyPr/>
          <a:lstStyle/>
          <a:p>
            <a:fld id="{696574BC-BCD5-49B9-BF3F-9696B2D98D71}" type="slidenum">
              <a:rPr lang="fr-FR" smtClean="0"/>
              <a:t>‹N°›</a:t>
            </a:fld>
            <a:endParaRPr lang="fr-FR"/>
          </a:p>
        </p:txBody>
      </p:sp>
    </p:spTree>
    <p:extLst>
      <p:ext uri="{BB962C8B-B14F-4D97-AF65-F5344CB8AC3E}">
        <p14:creationId xmlns:p14="http://schemas.microsoft.com/office/powerpoint/2010/main" val="47803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56FD64-F2C9-4BC5-8525-42926D287B2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96F116-7C8B-4821-A07B-257C7BEF51A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15AC0AC-8EE8-4008-AFB1-D5B8D23B521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6A55C41-4D76-408B-9909-72EA92836771}"/>
              </a:ext>
            </a:extLst>
          </p:cNvPr>
          <p:cNvSpPr>
            <a:spLocks noGrp="1"/>
          </p:cNvSpPr>
          <p:nvPr>
            <p:ph type="dt" sz="half" idx="10"/>
          </p:nvPr>
        </p:nvSpPr>
        <p:spPr/>
        <p:txBody>
          <a:bodyPr/>
          <a:lstStyle/>
          <a:p>
            <a:fld id="{8B03BAD3-3B7E-4C38-9E89-5D89D1DC9B92}" type="datetimeFigureOut">
              <a:rPr lang="fr-FR" smtClean="0"/>
              <a:t>05/07/2021</a:t>
            </a:fld>
            <a:endParaRPr lang="fr-FR"/>
          </a:p>
        </p:txBody>
      </p:sp>
      <p:sp>
        <p:nvSpPr>
          <p:cNvPr id="6" name="Espace réservé du pied de page 5">
            <a:extLst>
              <a:ext uri="{FF2B5EF4-FFF2-40B4-BE49-F238E27FC236}">
                <a16:creationId xmlns:a16="http://schemas.microsoft.com/office/drawing/2014/main" id="{B3CCFE16-F5B3-40A8-A785-27BCD7C6199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91B03DD-83DE-41A9-8988-BFB02A307127}"/>
              </a:ext>
            </a:extLst>
          </p:cNvPr>
          <p:cNvSpPr>
            <a:spLocks noGrp="1"/>
          </p:cNvSpPr>
          <p:nvPr>
            <p:ph type="sldNum" sz="quarter" idx="12"/>
          </p:nvPr>
        </p:nvSpPr>
        <p:spPr/>
        <p:txBody>
          <a:bodyPr/>
          <a:lstStyle/>
          <a:p>
            <a:fld id="{696574BC-BCD5-49B9-BF3F-9696B2D98D71}" type="slidenum">
              <a:rPr lang="fr-FR" smtClean="0"/>
              <a:t>‹N°›</a:t>
            </a:fld>
            <a:endParaRPr lang="fr-FR"/>
          </a:p>
        </p:txBody>
      </p:sp>
    </p:spTree>
    <p:extLst>
      <p:ext uri="{BB962C8B-B14F-4D97-AF65-F5344CB8AC3E}">
        <p14:creationId xmlns:p14="http://schemas.microsoft.com/office/powerpoint/2010/main" val="194059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9E945-3D9B-4640-9120-8955EFF0B55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6803929-0922-4342-BB70-FDE9C18B1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7BD90A3-E438-4ED3-BF1E-4F67AF62868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9B17CD-BD6F-4E64-BC6A-27237D771A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38485C4-955B-490A-9F9F-A6010FB94C9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CE98800-91B0-413B-BCB4-228D87ED21C7}"/>
              </a:ext>
            </a:extLst>
          </p:cNvPr>
          <p:cNvSpPr>
            <a:spLocks noGrp="1"/>
          </p:cNvSpPr>
          <p:nvPr>
            <p:ph type="dt" sz="half" idx="10"/>
          </p:nvPr>
        </p:nvSpPr>
        <p:spPr/>
        <p:txBody>
          <a:bodyPr/>
          <a:lstStyle/>
          <a:p>
            <a:fld id="{8B03BAD3-3B7E-4C38-9E89-5D89D1DC9B92}" type="datetimeFigureOut">
              <a:rPr lang="fr-FR" smtClean="0"/>
              <a:t>05/07/2021</a:t>
            </a:fld>
            <a:endParaRPr lang="fr-FR"/>
          </a:p>
        </p:txBody>
      </p:sp>
      <p:sp>
        <p:nvSpPr>
          <p:cNvPr id="8" name="Espace réservé du pied de page 7">
            <a:extLst>
              <a:ext uri="{FF2B5EF4-FFF2-40B4-BE49-F238E27FC236}">
                <a16:creationId xmlns:a16="http://schemas.microsoft.com/office/drawing/2014/main" id="{6D61F79B-CAA8-43EE-AE45-6D2A6FDCED1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A74325-6B66-4C44-83F2-9FCB118180BD}"/>
              </a:ext>
            </a:extLst>
          </p:cNvPr>
          <p:cNvSpPr>
            <a:spLocks noGrp="1"/>
          </p:cNvSpPr>
          <p:nvPr>
            <p:ph type="sldNum" sz="quarter" idx="12"/>
          </p:nvPr>
        </p:nvSpPr>
        <p:spPr/>
        <p:txBody>
          <a:bodyPr/>
          <a:lstStyle/>
          <a:p>
            <a:fld id="{696574BC-BCD5-49B9-BF3F-9696B2D98D71}" type="slidenum">
              <a:rPr lang="fr-FR" smtClean="0"/>
              <a:t>‹N°›</a:t>
            </a:fld>
            <a:endParaRPr lang="fr-FR"/>
          </a:p>
        </p:txBody>
      </p:sp>
    </p:spTree>
    <p:extLst>
      <p:ext uri="{BB962C8B-B14F-4D97-AF65-F5344CB8AC3E}">
        <p14:creationId xmlns:p14="http://schemas.microsoft.com/office/powerpoint/2010/main" val="80288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0A345-3540-48CB-9260-9F3CD6D8CE8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6678F97-8D39-4D80-9CD8-FA9F4120F287}"/>
              </a:ext>
            </a:extLst>
          </p:cNvPr>
          <p:cNvSpPr>
            <a:spLocks noGrp="1"/>
          </p:cNvSpPr>
          <p:nvPr>
            <p:ph type="dt" sz="half" idx="10"/>
          </p:nvPr>
        </p:nvSpPr>
        <p:spPr/>
        <p:txBody>
          <a:bodyPr/>
          <a:lstStyle/>
          <a:p>
            <a:fld id="{8B03BAD3-3B7E-4C38-9E89-5D89D1DC9B92}" type="datetimeFigureOut">
              <a:rPr lang="fr-FR" smtClean="0"/>
              <a:t>05/07/2021</a:t>
            </a:fld>
            <a:endParaRPr lang="fr-FR"/>
          </a:p>
        </p:txBody>
      </p:sp>
      <p:sp>
        <p:nvSpPr>
          <p:cNvPr id="4" name="Espace réservé du pied de page 3">
            <a:extLst>
              <a:ext uri="{FF2B5EF4-FFF2-40B4-BE49-F238E27FC236}">
                <a16:creationId xmlns:a16="http://schemas.microsoft.com/office/drawing/2014/main" id="{5AB2BCFA-A744-42DD-A57E-3A5398EB1AF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4189483-52D9-4585-A488-1573FFE67038}"/>
              </a:ext>
            </a:extLst>
          </p:cNvPr>
          <p:cNvSpPr>
            <a:spLocks noGrp="1"/>
          </p:cNvSpPr>
          <p:nvPr>
            <p:ph type="sldNum" sz="quarter" idx="12"/>
          </p:nvPr>
        </p:nvSpPr>
        <p:spPr/>
        <p:txBody>
          <a:bodyPr/>
          <a:lstStyle/>
          <a:p>
            <a:fld id="{696574BC-BCD5-49B9-BF3F-9696B2D98D71}" type="slidenum">
              <a:rPr lang="fr-FR" smtClean="0"/>
              <a:t>‹N°›</a:t>
            </a:fld>
            <a:endParaRPr lang="fr-FR"/>
          </a:p>
        </p:txBody>
      </p:sp>
    </p:spTree>
    <p:extLst>
      <p:ext uri="{BB962C8B-B14F-4D97-AF65-F5344CB8AC3E}">
        <p14:creationId xmlns:p14="http://schemas.microsoft.com/office/powerpoint/2010/main" val="165739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24F4BB-EF11-47F3-AF78-1D738911B150}"/>
              </a:ext>
            </a:extLst>
          </p:cNvPr>
          <p:cNvSpPr>
            <a:spLocks noGrp="1"/>
          </p:cNvSpPr>
          <p:nvPr>
            <p:ph type="dt" sz="half" idx="10"/>
          </p:nvPr>
        </p:nvSpPr>
        <p:spPr/>
        <p:txBody>
          <a:bodyPr/>
          <a:lstStyle/>
          <a:p>
            <a:fld id="{8B03BAD3-3B7E-4C38-9E89-5D89D1DC9B92}" type="datetimeFigureOut">
              <a:rPr lang="fr-FR" smtClean="0"/>
              <a:t>05/07/2021</a:t>
            </a:fld>
            <a:endParaRPr lang="fr-FR"/>
          </a:p>
        </p:txBody>
      </p:sp>
      <p:sp>
        <p:nvSpPr>
          <p:cNvPr id="3" name="Espace réservé du pied de page 2">
            <a:extLst>
              <a:ext uri="{FF2B5EF4-FFF2-40B4-BE49-F238E27FC236}">
                <a16:creationId xmlns:a16="http://schemas.microsoft.com/office/drawing/2014/main" id="{1D3B871F-26F0-4793-834D-6B04674885E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8935416-55BA-4B62-BBF8-29803DF871DF}"/>
              </a:ext>
            </a:extLst>
          </p:cNvPr>
          <p:cNvSpPr>
            <a:spLocks noGrp="1"/>
          </p:cNvSpPr>
          <p:nvPr>
            <p:ph type="sldNum" sz="quarter" idx="12"/>
          </p:nvPr>
        </p:nvSpPr>
        <p:spPr/>
        <p:txBody>
          <a:bodyPr/>
          <a:lstStyle/>
          <a:p>
            <a:fld id="{696574BC-BCD5-49B9-BF3F-9696B2D98D71}" type="slidenum">
              <a:rPr lang="fr-FR" smtClean="0"/>
              <a:t>‹N°›</a:t>
            </a:fld>
            <a:endParaRPr lang="fr-FR"/>
          </a:p>
        </p:txBody>
      </p:sp>
    </p:spTree>
    <p:extLst>
      <p:ext uri="{BB962C8B-B14F-4D97-AF65-F5344CB8AC3E}">
        <p14:creationId xmlns:p14="http://schemas.microsoft.com/office/powerpoint/2010/main" val="331331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CDEE-FFF4-44C7-985E-FA333CC05CC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E2AD2F8-B42D-47B8-AC14-FBC49FA6CE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65A26F9-EE8B-455D-BA85-E659AF356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8291842-7146-430D-BC75-71F4FA4451B3}"/>
              </a:ext>
            </a:extLst>
          </p:cNvPr>
          <p:cNvSpPr>
            <a:spLocks noGrp="1"/>
          </p:cNvSpPr>
          <p:nvPr>
            <p:ph type="dt" sz="half" idx="10"/>
          </p:nvPr>
        </p:nvSpPr>
        <p:spPr/>
        <p:txBody>
          <a:bodyPr/>
          <a:lstStyle/>
          <a:p>
            <a:fld id="{8B03BAD3-3B7E-4C38-9E89-5D89D1DC9B92}" type="datetimeFigureOut">
              <a:rPr lang="fr-FR" smtClean="0"/>
              <a:t>05/07/2021</a:t>
            </a:fld>
            <a:endParaRPr lang="fr-FR"/>
          </a:p>
        </p:txBody>
      </p:sp>
      <p:sp>
        <p:nvSpPr>
          <p:cNvPr id="6" name="Espace réservé du pied de page 5">
            <a:extLst>
              <a:ext uri="{FF2B5EF4-FFF2-40B4-BE49-F238E27FC236}">
                <a16:creationId xmlns:a16="http://schemas.microsoft.com/office/drawing/2014/main" id="{88E51BC0-19D4-4E54-9DF9-BB0B2F1D0D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0780DFE-4CE5-4492-B46F-2FCF4BCD4783}"/>
              </a:ext>
            </a:extLst>
          </p:cNvPr>
          <p:cNvSpPr>
            <a:spLocks noGrp="1"/>
          </p:cNvSpPr>
          <p:nvPr>
            <p:ph type="sldNum" sz="quarter" idx="12"/>
          </p:nvPr>
        </p:nvSpPr>
        <p:spPr/>
        <p:txBody>
          <a:bodyPr/>
          <a:lstStyle/>
          <a:p>
            <a:fld id="{696574BC-BCD5-49B9-BF3F-9696B2D98D71}" type="slidenum">
              <a:rPr lang="fr-FR" smtClean="0"/>
              <a:t>‹N°›</a:t>
            </a:fld>
            <a:endParaRPr lang="fr-FR"/>
          </a:p>
        </p:txBody>
      </p:sp>
    </p:spTree>
    <p:extLst>
      <p:ext uri="{BB962C8B-B14F-4D97-AF65-F5344CB8AC3E}">
        <p14:creationId xmlns:p14="http://schemas.microsoft.com/office/powerpoint/2010/main" val="61677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31B59-3751-462C-9203-BFB2558369B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F43EDAD-490D-436A-AAD1-2EFA0E946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9692126-8582-40D2-A0DA-FBF0C66FF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3064299-C765-4C50-9530-4575E7F61870}"/>
              </a:ext>
            </a:extLst>
          </p:cNvPr>
          <p:cNvSpPr>
            <a:spLocks noGrp="1"/>
          </p:cNvSpPr>
          <p:nvPr>
            <p:ph type="dt" sz="half" idx="10"/>
          </p:nvPr>
        </p:nvSpPr>
        <p:spPr/>
        <p:txBody>
          <a:bodyPr/>
          <a:lstStyle/>
          <a:p>
            <a:fld id="{8B03BAD3-3B7E-4C38-9E89-5D89D1DC9B92}" type="datetimeFigureOut">
              <a:rPr lang="fr-FR" smtClean="0"/>
              <a:t>05/07/2021</a:t>
            </a:fld>
            <a:endParaRPr lang="fr-FR"/>
          </a:p>
        </p:txBody>
      </p:sp>
      <p:sp>
        <p:nvSpPr>
          <p:cNvPr id="6" name="Espace réservé du pied de page 5">
            <a:extLst>
              <a:ext uri="{FF2B5EF4-FFF2-40B4-BE49-F238E27FC236}">
                <a16:creationId xmlns:a16="http://schemas.microsoft.com/office/drawing/2014/main" id="{94603F02-CDE8-4BBE-90A3-499FB7B366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BB8246C-E3BB-4E7F-82DB-6D832EFED314}"/>
              </a:ext>
            </a:extLst>
          </p:cNvPr>
          <p:cNvSpPr>
            <a:spLocks noGrp="1"/>
          </p:cNvSpPr>
          <p:nvPr>
            <p:ph type="sldNum" sz="quarter" idx="12"/>
          </p:nvPr>
        </p:nvSpPr>
        <p:spPr/>
        <p:txBody>
          <a:bodyPr/>
          <a:lstStyle/>
          <a:p>
            <a:fld id="{696574BC-BCD5-49B9-BF3F-9696B2D98D71}" type="slidenum">
              <a:rPr lang="fr-FR" smtClean="0"/>
              <a:t>‹N°›</a:t>
            </a:fld>
            <a:endParaRPr lang="fr-FR"/>
          </a:p>
        </p:txBody>
      </p:sp>
    </p:spTree>
    <p:extLst>
      <p:ext uri="{BB962C8B-B14F-4D97-AF65-F5344CB8AC3E}">
        <p14:creationId xmlns:p14="http://schemas.microsoft.com/office/powerpoint/2010/main" val="371178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47C6F10-A7C0-43C3-936E-7213330B3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55536C7-CCAB-4BA7-95CD-577FA9462B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89CABE-E774-4F59-A872-AD963799D3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3BAD3-3B7E-4C38-9E89-5D89D1DC9B92}" type="datetimeFigureOut">
              <a:rPr lang="fr-FR" smtClean="0"/>
              <a:t>05/07/2021</a:t>
            </a:fld>
            <a:endParaRPr lang="fr-FR"/>
          </a:p>
        </p:txBody>
      </p:sp>
      <p:sp>
        <p:nvSpPr>
          <p:cNvPr id="5" name="Espace réservé du pied de page 4">
            <a:extLst>
              <a:ext uri="{FF2B5EF4-FFF2-40B4-BE49-F238E27FC236}">
                <a16:creationId xmlns:a16="http://schemas.microsoft.com/office/drawing/2014/main" id="{8B8B1DF8-0A6F-4EF9-97C2-73BD4A16B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956552A-E253-44A2-94CD-95878172A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574BC-BCD5-49B9-BF3F-9696B2D98D71}" type="slidenum">
              <a:rPr lang="fr-FR" smtClean="0"/>
              <a:t>‹N°›</a:t>
            </a:fld>
            <a:endParaRPr lang="fr-FR"/>
          </a:p>
        </p:txBody>
      </p:sp>
    </p:spTree>
    <p:extLst>
      <p:ext uri="{BB962C8B-B14F-4D97-AF65-F5344CB8AC3E}">
        <p14:creationId xmlns:p14="http://schemas.microsoft.com/office/powerpoint/2010/main" val="43105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lobalcompact-france.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reunifedd.fr/index.php/webtv-od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c-clermont.fr/fileadmin/user_upload/Actions_Educative/Education_au_developpement_durable/labellisation_E3D/referentiel_labellisation2020_etablissement.pdf"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0E09F6F-8FC7-4DD7-9A8C-C0446BF5007F}"/>
              </a:ext>
            </a:extLst>
          </p:cNvPr>
          <p:cNvPicPr>
            <a:picLocks noChangeAspect="1"/>
          </p:cNvPicPr>
          <p:nvPr/>
        </p:nvPicPr>
        <p:blipFill rotWithShape="1">
          <a:blip r:embed="rId2"/>
          <a:srcRect b="846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Espace réservé du contenu 2">
            <a:extLst>
              <a:ext uri="{FF2B5EF4-FFF2-40B4-BE49-F238E27FC236}">
                <a16:creationId xmlns:a16="http://schemas.microsoft.com/office/drawing/2014/main" id="{BABA7D68-2032-4809-913D-DA7039115AC6}"/>
              </a:ext>
            </a:extLst>
          </p:cNvPr>
          <p:cNvSpPr>
            <a:spLocks noGrp="1"/>
          </p:cNvSpPr>
          <p:nvPr>
            <p:ph idx="1"/>
          </p:nvPr>
        </p:nvSpPr>
        <p:spPr>
          <a:xfrm>
            <a:off x="1082352" y="3752850"/>
            <a:ext cx="10627044" cy="2452687"/>
          </a:xfrm>
        </p:spPr>
        <p:txBody>
          <a:bodyPr anchor="ctr">
            <a:normAutofit/>
          </a:bodyPr>
          <a:lstStyle/>
          <a:p>
            <a:pPr marL="0" indent="0" algn="ctr">
              <a:buNone/>
            </a:pPr>
            <a:r>
              <a:rPr lang="fr-FR" sz="3600" b="1" dirty="0">
                <a:effectLst/>
                <a:latin typeface="Times New Roman" panose="02020603050405020304" pitchFamily="18" charset="0"/>
                <a:ea typeface="Times New Roman" panose="02020603050405020304" pitchFamily="18" charset="0"/>
              </a:rPr>
              <a:t>« ODD12 – consommation et production responsable. Mise en œuvre à l’école primaire et enjeux »</a:t>
            </a:r>
            <a:endParaRPr lang="fr-FR" sz="3600" dirty="0">
              <a:effectLst/>
              <a:latin typeface="Times New Roman" panose="02020603050405020304" pitchFamily="18" charset="0"/>
              <a:ea typeface="Times New Roman" panose="02020603050405020304" pitchFamily="18" charset="0"/>
            </a:endParaRPr>
          </a:p>
          <a:p>
            <a:r>
              <a:rPr lang="fr-FR" sz="2400" b="1" i="1" dirty="0">
                <a:effectLst/>
                <a:latin typeface="Times New Roman" panose="02020603050405020304" pitchFamily="18" charset="0"/>
                <a:ea typeface="Times New Roman" panose="02020603050405020304" pitchFamily="18" charset="0"/>
              </a:rPr>
              <a:t>Maryvonne Girardin EDDACLER Clermont-Ferrand</a:t>
            </a:r>
            <a:endParaRPr lang="fr-FR" sz="2400" i="1" dirty="0">
              <a:effectLst/>
              <a:latin typeface="Times New Roman" panose="02020603050405020304" pitchFamily="18" charset="0"/>
              <a:ea typeface="Times New Roman" panose="02020603050405020304" pitchFamily="18" charset="0"/>
            </a:endParaRPr>
          </a:p>
          <a:p>
            <a:r>
              <a:rPr lang="fr-FR" sz="2400" b="1" i="1" dirty="0">
                <a:effectLst/>
                <a:latin typeface="Times New Roman" panose="02020603050405020304" pitchFamily="18" charset="0"/>
                <a:ea typeface="Times New Roman" panose="02020603050405020304" pitchFamily="18" charset="0"/>
              </a:rPr>
              <a:t>Didier Mulnet INSPE Clermont Auvergne</a:t>
            </a:r>
            <a:endParaRPr lang="fr-FR" sz="1800" dirty="0">
              <a:effectLst/>
              <a:latin typeface="Times New Roman" panose="02020603050405020304" pitchFamily="18" charset="0"/>
              <a:ea typeface="Times New Roman" panose="02020603050405020304" pitchFamily="18" charset="0"/>
            </a:endParaRPr>
          </a:p>
          <a:p>
            <a:endParaRPr lang="fr-FR" sz="1800" dirty="0"/>
          </a:p>
        </p:txBody>
      </p:sp>
    </p:spTree>
    <p:extLst>
      <p:ext uri="{BB962C8B-B14F-4D97-AF65-F5344CB8AC3E}">
        <p14:creationId xmlns:p14="http://schemas.microsoft.com/office/powerpoint/2010/main" val="2021091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B9A0527-0C4F-4EE9-83B1-5F9EDF83BF81}"/>
              </a:ext>
            </a:extLst>
          </p:cNvPr>
          <p:cNvSpPr>
            <a:spLocks noGrp="1"/>
          </p:cNvSpPr>
          <p:nvPr>
            <p:ph type="title"/>
          </p:nvPr>
        </p:nvSpPr>
        <p:spPr>
          <a:xfrm>
            <a:off x="1371597" y="348865"/>
            <a:ext cx="10044023" cy="877729"/>
          </a:xfrm>
        </p:spPr>
        <p:txBody>
          <a:bodyPr anchor="ctr">
            <a:normAutofit/>
          </a:bodyPr>
          <a:lstStyle/>
          <a:p>
            <a:pPr marL="0" marR="0" lvl="0" indent="0" algn="ctr" defTabSz="914400" rtl="0" eaLnBrk="0" fontAlgn="base" latinLnBrk="0" hangingPunct="0">
              <a:spcBef>
                <a:spcPct val="0"/>
              </a:spcBef>
              <a:spcAft>
                <a:spcPct val="0"/>
              </a:spcAft>
              <a:buClrTx/>
              <a:buSzTx/>
              <a:buFontTx/>
              <a:buNone/>
              <a:tabLst/>
            </a:pPr>
            <a:r>
              <a:rPr kumimoji="0" lang="fr-FR" altLang="fr-FR" sz="28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Thématique GASPILLAGE ALIMENTAIRE : </a:t>
            </a:r>
            <a:br>
              <a:rPr kumimoji="0" lang="fr-FR" altLang="fr-FR" sz="28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kumimoji="0" lang="fr-FR" altLang="fr-FR" sz="28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Maëlys, Jordan, Valentine, Lenny</a:t>
            </a:r>
            <a:endParaRPr kumimoji="0" lang="fr-FR" altLang="fr-FR" sz="2800" b="0" i="0" u="none" strike="noStrike" cap="none" normalizeH="0" baseline="0" dirty="0">
              <a:ln>
                <a:noFill/>
              </a:ln>
              <a:solidFill>
                <a:srgbClr val="FFFFFF"/>
              </a:solidFill>
              <a:effectLst/>
              <a:latin typeface="Arial" panose="020B0604020202020204" pitchFamily="34" charset="0"/>
            </a:endParaRPr>
          </a:p>
        </p:txBody>
      </p:sp>
      <p:graphicFrame>
        <p:nvGraphicFramePr>
          <p:cNvPr id="4" name="Espace réservé du contenu 3">
            <a:extLst>
              <a:ext uri="{FF2B5EF4-FFF2-40B4-BE49-F238E27FC236}">
                <a16:creationId xmlns:a16="http://schemas.microsoft.com/office/drawing/2014/main" id="{D61C5A70-05B6-4F89-9DFD-CDCBBBDDC57C}"/>
              </a:ext>
            </a:extLst>
          </p:cNvPr>
          <p:cNvGraphicFramePr>
            <a:graphicFrameLocks noGrp="1"/>
          </p:cNvGraphicFramePr>
          <p:nvPr>
            <p:ph idx="1"/>
            <p:extLst>
              <p:ext uri="{D42A27DB-BD31-4B8C-83A1-F6EECF244321}">
                <p14:modId xmlns:p14="http://schemas.microsoft.com/office/powerpoint/2010/main" val="2041617428"/>
              </p:ext>
            </p:extLst>
          </p:nvPr>
        </p:nvGraphicFramePr>
        <p:xfrm>
          <a:off x="578499" y="1754157"/>
          <a:ext cx="11103428" cy="4418044"/>
        </p:xfrm>
        <a:graphic>
          <a:graphicData uri="http://schemas.openxmlformats.org/drawingml/2006/table">
            <a:tbl>
              <a:tblPr firstRow="1" firstCol="1" bandRow="1"/>
              <a:tblGrid>
                <a:gridCol w="2726639">
                  <a:extLst>
                    <a:ext uri="{9D8B030D-6E8A-4147-A177-3AD203B41FA5}">
                      <a16:colId xmlns:a16="http://schemas.microsoft.com/office/drawing/2014/main" val="93849085"/>
                    </a:ext>
                  </a:extLst>
                </a:gridCol>
                <a:gridCol w="8376789">
                  <a:extLst>
                    <a:ext uri="{9D8B030D-6E8A-4147-A177-3AD203B41FA5}">
                      <a16:colId xmlns:a16="http://schemas.microsoft.com/office/drawing/2014/main" val="4165443117"/>
                    </a:ext>
                  </a:extLst>
                </a:gridCol>
              </a:tblGrid>
              <a:tr h="294518">
                <a:tc>
                  <a:txBody>
                    <a:bodyPr/>
                    <a:lstStyle/>
                    <a:p>
                      <a:pPr algn="ctr" fontAlgn="ctr">
                        <a:lnSpc>
                          <a:spcPct val="107000"/>
                        </a:lnSpc>
                        <a:spcBef>
                          <a:spcPts val="0"/>
                        </a:spcBef>
                        <a:spcAft>
                          <a:spcPts val="800"/>
                        </a:spcAft>
                      </a:pPr>
                      <a:r>
                        <a:rPr lang="fr-FR"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Mes observations à la cantine</a:t>
                      </a:r>
                      <a:endParaRPr lang="fr-FR" sz="1400" b="0" i="0" u="none" strike="noStrike" dirty="0">
                        <a:effectLst/>
                        <a:latin typeface="Arial" panose="020B0604020202020204" pitchFamily="34" charset="0"/>
                      </a:endParaRPr>
                    </a:p>
                  </a:txBody>
                  <a:tcPr marL="76516" marR="76516" marT="106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7472" indent="-347472" algn="l" fontAlgn="ctr">
                        <a:lnSpc>
                          <a:spcPct val="107000"/>
                        </a:lnSpc>
                        <a:spcBef>
                          <a:spcPts val="0"/>
                        </a:spcBef>
                        <a:spcAft>
                          <a:spcPts val="800"/>
                        </a:spcAft>
                        <a:buClrTx/>
                        <a:buSzPts val="1100"/>
                        <a:buFont typeface="Calibri" panose="020F0502020204030204" pitchFamily="34" charset="0"/>
                        <a:buChar char="-"/>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De la nourriture est jetée à la cantine. Des élèves ne finissent pas leur assiette.</a:t>
                      </a:r>
                      <a:endParaRPr lang="fr-FR" sz="1200" b="0" i="0" u="none" strike="noStrike" dirty="0">
                        <a:effectLst/>
                        <a:latin typeface="Arial" panose="020B0604020202020204" pitchFamily="34" charset="0"/>
                      </a:endParaRPr>
                    </a:p>
                  </a:txBody>
                  <a:tcPr marL="76516" marR="76516" marT="106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742080"/>
                  </a:ext>
                </a:extLst>
              </a:tr>
              <a:tr h="528821">
                <a:tc>
                  <a:txBody>
                    <a:bodyPr/>
                    <a:lstStyle/>
                    <a:p>
                      <a:pPr algn="ctr" fontAlgn="ctr">
                        <a:lnSpc>
                          <a:spcPct val="107000"/>
                        </a:lnSpc>
                        <a:spcBef>
                          <a:spcPts val="0"/>
                        </a:spcBef>
                        <a:spcAft>
                          <a:spcPts val="800"/>
                        </a:spcAft>
                      </a:pPr>
                      <a:r>
                        <a:rPr lang="fr-FR" sz="1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 observations à la maison</a:t>
                      </a:r>
                      <a:endParaRPr lang="fr-FR" sz="1400" b="0" i="0" u="none" strike="noStrike" dirty="0">
                        <a:effectLst/>
                        <a:latin typeface="Arial" panose="020B0604020202020204" pitchFamily="34" charset="0"/>
                      </a:endParaRPr>
                    </a:p>
                  </a:txBody>
                  <a:tcPr marL="76516" marR="76516" marT="106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7472" indent="-347472" algn="l" fontAlgn="ctr">
                        <a:lnSpc>
                          <a:spcPct val="107000"/>
                        </a:lnSpc>
                        <a:spcBef>
                          <a:spcPts val="0"/>
                        </a:spcBef>
                        <a:spcAft>
                          <a:spcPts val="0"/>
                        </a:spcAft>
                        <a:buClrTx/>
                        <a:buSzPts val="1100"/>
                        <a:buFont typeface="Calibri" panose="020F0502020204030204" pitchFamily="34" charset="0"/>
                        <a:buChar char="-"/>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Parfois, on jette de la nourriture.</a:t>
                      </a:r>
                      <a:endParaRPr lang="fr-FR" sz="1200" b="0" i="0" u="none" strike="noStrike" dirty="0">
                        <a:effectLst/>
                        <a:latin typeface="Arial" panose="020B0604020202020204" pitchFamily="34" charset="0"/>
                      </a:endParaRPr>
                    </a:p>
                    <a:p>
                      <a:pPr marL="347472" indent="-347472" algn="l" fontAlgn="ctr">
                        <a:lnSpc>
                          <a:spcPct val="107000"/>
                        </a:lnSpc>
                        <a:spcBef>
                          <a:spcPts val="0"/>
                        </a:spcBef>
                        <a:spcAft>
                          <a:spcPts val="800"/>
                        </a:spcAft>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 On consomme un peu trop de nourriture : trop de pâtes, les frites surgelées, steak haché, des gâteaux, les yaourts</a:t>
                      </a:r>
                      <a:endParaRPr lang="fr-FR" sz="2000" b="0" i="0" u="none" strike="noStrike" dirty="0">
                        <a:effectLst/>
                        <a:latin typeface="Arial" panose="020B0604020202020204" pitchFamily="34" charset="0"/>
                      </a:endParaRPr>
                    </a:p>
                  </a:txBody>
                  <a:tcPr marL="76516" marR="76516" marT="106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17308"/>
                  </a:ext>
                </a:extLst>
              </a:tr>
              <a:tr h="528821">
                <a:tc>
                  <a:txBody>
                    <a:bodyPr/>
                    <a:lstStyle/>
                    <a:p>
                      <a:pPr algn="ctr" fontAlgn="ctr">
                        <a:lnSpc>
                          <a:spcPct val="107000"/>
                        </a:lnSpc>
                        <a:spcBef>
                          <a:spcPts val="0"/>
                        </a:spcBef>
                        <a:spcAft>
                          <a:spcPts val="800"/>
                        </a:spcAft>
                      </a:pPr>
                      <a:r>
                        <a:rPr lang="fr-FR" sz="1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 observations à l’échelle de la planète</a:t>
                      </a:r>
                      <a:endParaRPr lang="fr-FR" sz="1400" b="0" i="0" u="none" strike="noStrike" dirty="0">
                        <a:effectLst/>
                        <a:latin typeface="Arial" panose="020B0604020202020204" pitchFamily="34" charset="0"/>
                      </a:endParaRPr>
                    </a:p>
                  </a:txBody>
                  <a:tcPr marL="76516" marR="76516" marT="106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7472" indent="-347472" algn="l" fontAlgn="ctr">
                        <a:lnSpc>
                          <a:spcPct val="107000"/>
                        </a:lnSpc>
                        <a:spcBef>
                          <a:spcPts val="0"/>
                        </a:spcBef>
                        <a:spcAft>
                          <a:spcPts val="0"/>
                        </a:spcAft>
                        <a:buClrTx/>
                        <a:buSzPts val="1100"/>
                        <a:buFont typeface="Calibri" panose="020F0502020204030204" pitchFamily="34" charset="0"/>
                        <a:buChar char="-"/>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Beaucoup de fruits et légumes sont jetés en grande quantité. </a:t>
                      </a:r>
                      <a:endParaRPr lang="fr-FR" sz="1200" b="0" i="0" u="none" strike="noStrike" dirty="0">
                        <a:effectLst/>
                        <a:latin typeface="Arial" panose="020B0604020202020204" pitchFamily="34" charset="0"/>
                      </a:endParaRPr>
                    </a:p>
                    <a:p>
                      <a:pPr marL="347472" indent="-347472" algn="l" fontAlgn="ctr">
                        <a:lnSpc>
                          <a:spcPct val="107000"/>
                        </a:lnSpc>
                        <a:spcBef>
                          <a:spcPts val="0"/>
                        </a:spcBef>
                        <a:spcAft>
                          <a:spcPts val="800"/>
                        </a:spcAft>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 Il y a des personnes qui meurent de faim</a:t>
                      </a:r>
                      <a:endParaRPr lang="fr-FR" sz="2000" b="0" i="0" u="none" strike="noStrike" dirty="0">
                        <a:effectLst/>
                        <a:latin typeface="Arial" panose="020B0604020202020204" pitchFamily="34" charset="0"/>
                      </a:endParaRPr>
                    </a:p>
                  </a:txBody>
                  <a:tcPr marL="76516" marR="76516" marT="106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133608"/>
                  </a:ext>
                </a:extLst>
              </a:tr>
              <a:tr h="643810">
                <a:tc>
                  <a:txBody>
                    <a:bodyPr/>
                    <a:lstStyle/>
                    <a:p>
                      <a:pPr algn="ctr" fontAlgn="ctr">
                        <a:lnSpc>
                          <a:spcPct val="107000"/>
                        </a:lnSpc>
                        <a:spcBef>
                          <a:spcPts val="0"/>
                        </a:spcBef>
                        <a:spcAft>
                          <a:spcPts val="800"/>
                        </a:spcAft>
                      </a:pPr>
                      <a:r>
                        <a:rPr lang="fr-FR" sz="1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Bilan de mes observations</a:t>
                      </a:r>
                      <a:endParaRPr lang="fr-FR" sz="1400" b="0" i="0" u="none" strike="noStrike" dirty="0">
                        <a:effectLst/>
                        <a:latin typeface="Arial" panose="020B0604020202020204" pitchFamily="34" charset="0"/>
                      </a:endParaRPr>
                    </a:p>
                  </a:txBody>
                  <a:tcPr marL="76516" marR="76516" marT="106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7472" indent="-347472" algn="l" fontAlgn="ctr">
                        <a:lnSpc>
                          <a:spcPct val="107000"/>
                        </a:lnSpc>
                        <a:spcBef>
                          <a:spcPts val="0"/>
                        </a:spcBef>
                        <a:spcAft>
                          <a:spcPts val="0"/>
                        </a:spcAft>
                        <a:buClrTx/>
                        <a:buSzPts val="1100"/>
                        <a:buFont typeface="Calibri" panose="020F0502020204030204" pitchFamily="34" charset="0"/>
                        <a:buChar char="-"/>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De la nourriture gaspillée</a:t>
                      </a:r>
                      <a:endParaRPr lang="fr-FR" sz="1200" b="0" i="0" u="none" strike="noStrike" dirty="0">
                        <a:effectLst/>
                        <a:latin typeface="Arial" panose="020B0604020202020204" pitchFamily="34" charset="0"/>
                      </a:endParaRPr>
                    </a:p>
                    <a:p>
                      <a:pPr marL="347472" indent="-347472" algn="l" fontAlgn="ctr">
                        <a:lnSpc>
                          <a:spcPct val="107000"/>
                        </a:lnSpc>
                        <a:spcBef>
                          <a:spcPts val="0"/>
                        </a:spcBef>
                        <a:spcAft>
                          <a:spcPts val="0"/>
                        </a:spcAft>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 Trop de consommation de certains produits</a:t>
                      </a:r>
                      <a:endParaRPr lang="fr-FR" sz="2000" b="0" i="0" u="none" strike="noStrike" dirty="0">
                        <a:effectLst/>
                        <a:latin typeface="Arial" panose="020B0604020202020204" pitchFamily="34" charset="0"/>
                      </a:endParaRPr>
                    </a:p>
                    <a:p>
                      <a:pPr marL="347472" indent="-347472" algn="l" fontAlgn="ctr">
                        <a:lnSpc>
                          <a:spcPct val="107000"/>
                        </a:lnSpc>
                        <a:spcBef>
                          <a:spcPts val="0"/>
                        </a:spcBef>
                        <a:spcAft>
                          <a:spcPts val="800"/>
                        </a:spcAft>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 Des gens qui n’ont pas tous à manger</a:t>
                      </a:r>
                      <a:endParaRPr lang="fr-FR" sz="2000" b="0" i="0" u="none" strike="noStrike" dirty="0">
                        <a:effectLst/>
                        <a:latin typeface="Arial" panose="020B0604020202020204" pitchFamily="34" charset="0"/>
                      </a:endParaRPr>
                    </a:p>
                  </a:txBody>
                  <a:tcPr marL="76516" marR="76516" marT="106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805746"/>
                  </a:ext>
                </a:extLst>
              </a:tr>
              <a:tr h="528821">
                <a:tc>
                  <a:txBody>
                    <a:bodyPr/>
                    <a:lstStyle/>
                    <a:p>
                      <a:pPr algn="ctr" fontAlgn="ctr">
                        <a:lnSpc>
                          <a:spcPct val="107000"/>
                        </a:lnSpc>
                        <a:spcBef>
                          <a:spcPts val="0"/>
                        </a:spcBef>
                        <a:spcAft>
                          <a:spcPts val="800"/>
                        </a:spcAft>
                      </a:pPr>
                      <a:r>
                        <a:rPr lang="fr-FR" sz="1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 solutions à la cantine pour faire prendre conscience</a:t>
                      </a:r>
                      <a:endParaRPr lang="fr-FR" sz="1400" b="0" i="0" u="none" strike="noStrike" dirty="0">
                        <a:effectLst/>
                        <a:latin typeface="Arial" panose="020B0604020202020204" pitchFamily="34" charset="0"/>
                      </a:endParaRPr>
                    </a:p>
                  </a:txBody>
                  <a:tcPr marL="76516" marR="76516" marT="106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347472" indent="-347472" algn="l" fontAlgn="ctr">
                        <a:lnSpc>
                          <a:spcPct val="107000"/>
                        </a:lnSpc>
                        <a:spcBef>
                          <a:spcPts val="0"/>
                        </a:spcBef>
                        <a:spcAft>
                          <a:spcPts val="0"/>
                        </a:spcAft>
                        <a:buClrTx/>
                        <a:buSzPts val="1100"/>
                        <a:buFont typeface="Calibri" panose="020F0502020204030204" pitchFamily="34" charset="0"/>
                        <a:buChar char="-"/>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Réaliser des affiches pour sensibiliser les enfants et les adultes</a:t>
                      </a:r>
                      <a:endParaRPr lang="fr-FR" sz="1200" b="0" i="0" u="none" strike="noStrike" dirty="0">
                        <a:effectLst/>
                        <a:latin typeface="Arial" panose="020B0604020202020204" pitchFamily="34" charset="0"/>
                      </a:endParaRPr>
                    </a:p>
                    <a:p>
                      <a:pPr marL="347472" indent="-347472" algn="l" fontAlgn="ctr">
                        <a:lnSpc>
                          <a:spcPct val="107000"/>
                        </a:lnSpc>
                        <a:spcBef>
                          <a:spcPts val="0"/>
                        </a:spcBef>
                        <a:spcAft>
                          <a:spcPts val="800"/>
                        </a:spcAft>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 Peser la nourriture jetée et effectuer un pourcentage de nourriture gaspillée</a:t>
                      </a:r>
                      <a:endParaRPr lang="fr-FR" sz="2000" b="0" i="0" u="none" strike="noStrike" dirty="0">
                        <a:effectLst/>
                        <a:latin typeface="Arial" panose="020B0604020202020204" pitchFamily="34" charset="0"/>
                      </a:endParaRPr>
                    </a:p>
                  </a:txBody>
                  <a:tcPr marL="76516" marR="76516" marT="106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858165"/>
                  </a:ext>
                </a:extLst>
              </a:tr>
              <a:tr h="528821">
                <a:tc>
                  <a:txBody>
                    <a:bodyPr/>
                    <a:lstStyle/>
                    <a:p>
                      <a:pPr algn="ctr" fontAlgn="ctr">
                        <a:lnSpc>
                          <a:spcPct val="107000"/>
                        </a:lnSpc>
                        <a:spcBef>
                          <a:spcPts val="0"/>
                        </a:spcBef>
                        <a:spcAft>
                          <a:spcPts val="800"/>
                        </a:spcAft>
                      </a:pPr>
                      <a:r>
                        <a:rPr lang="fr-FR" sz="1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Comment communiquer mes résultats, comment faire agir ?</a:t>
                      </a:r>
                      <a:endParaRPr lang="fr-FR" sz="1400" b="0" i="0" u="none" strike="noStrike" dirty="0">
                        <a:effectLst/>
                        <a:latin typeface="Arial" panose="020B0604020202020204" pitchFamily="34" charset="0"/>
                      </a:endParaRPr>
                    </a:p>
                  </a:txBody>
                  <a:tcPr marL="76516" marR="76516" marT="106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347472" indent="-347472" algn="l" fontAlgn="ctr">
                        <a:lnSpc>
                          <a:spcPct val="107000"/>
                        </a:lnSpc>
                        <a:spcBef>
                          <a:spcPts val="0"/>
                        </a:spcBef>
                        <a:spcAft>
                          <a:spcPts val="0"/>
                        </a:spcAft>
                        <a:buClrTx/>
                        <a:buSzPts val="1100"/>
                        <a:buFont typeface="Calibri" panose="020F0502020204030204" pitchFamily="34" charset="0"/>
                        <a:buChar char="-"/>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Mettre des affiches à l’école, à la cantine et sur le journal de l’école </a:t>
                      </a:r>
                      <a:endParaRPr lang="fr-FR" sz="1200" b="0" i="0" u="none" strike="noStrike" dirty="0">
                        <a:effectLst/>
                        <a:latin typeface="Arial" panose="020B0604020202020204" pitchFamily="34" charset="0"/>
                      </a:endParaRPr>
                    </a:p>
                    <a:p>
                      <a:pPr marL="347472" indent="-347472" algn="l" fontAlgn="ctr">
                        <a:lnSpc>
                          <a:spcPct val="107000"/>
                        </a:lnSpc>
                        <a:spcBef>
                          <a:spcPts val="0"/>
                        </a:spcBef>
                        <a:spcAft>
                          <a:spcPts val="800"/>
                        </a:spcAft>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 Afficher les résultats à la mairie</a:t>
                      </a:r>
                      <a:endParaRPr lang="fr-FR" sz="2000" b="0" i="0" u="none" strike="noStrike" dirty="0">
                        <a:effectLst/>
                        <a:latin typeface="Arial" panose="020B0604020202020204" pitchFamily="34" charset="0"/>
                      </a:endParaRPr>
                    </a:p>
                  </a:txBody>
                  <a:tcPr marL="76516" marR="76516" marT="106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931885"/>
                  </a:ext>
                </a:extLst>
              </a:tr>
              <a:tr h="1364432">
                <a:tc>
                  <a:txBody>
                    <a:bodyPr/>
                    <a:lstStyle/>
                    <a:p>
                      <a:pPr algn="ctr" fontAlgn="ctr">
                        <a:lnSpc>
                          <a:spcPct val="107000"/>
                        </a:lnSpc>
                        <a:spcBef>
                          <a:spcPts val="0"/>
                        </a:spcBef>
                        <a:spcAft>
                          <a:spcPts val="800"/>
                        </a:spcAft>
                      </a:pPr>
                      <a:r>
                        <a:rPr lang="fr-FR" sz="1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personnes avec lesquelles nous devront travailler pour mener à bien nos actions</a:t>
                      </a:r>
                      <a:endParaRPr lang="fr-FR" sz="1400" b="0" i="0" u="none" strike="noStrike" dirty="0">
                        <a:effectLst/>
                        <a:latin typeface="Arial" panose="020B0604020202020204" pitchFamily="34" charset="0"/>
                      </a:endParaRPr>
                    </a:p>
                  </a:txBody>
                  <a:tcPr marL="76516" marR="76516" marT="106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l" fontAlgn="t">
                        <a:lnSpc>
                          <a:spcPct val="107000"/>
                        </a:lnSpc>
                        <a:spcBef>
                          <a:spcPts val="0"/>
                        </a:spcBef>
                        <a:spcAft>
                          <a:spcPts val="800"/>
                        </a:spcAft>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 Personnel de cantine, mairies d’Augnat et de Saint-Gervazy</a:t>
                      </a:r>
                      <a:endParaRPr lang="fr-FR" sz="2000" b="0" i="0" u="none" strike="noStrike" dirty="0">
                        <a:effectLst/>
                        <a:latin typeface="Arial" panose="020B0604020202020204" pitchFamily="34" charset="0"/>
                      </a:endParaRPr>
                    </a:p>
                    <a:p>
                      <a:pPr algn="l" fontAlgn="t">
                        <a:lnSpc>
                          <a:spcPct val="107000"/>
                        </a:lnSpc>
                        <a:spcBef>
                          <a:spcPts val="0"/>
                        </a:spcBef>
                        <a:spcAft>
                          <a:spcPts val="800"/>
                        </a:spcAft>
                      </a:pPr>
                      <a:r>
                        <a:rPr lang="fr-FR"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 Des personnes qui interviennent dans le cadre de la récupération invendus en grande surface. (parc animalier par exemple qui, nous dit Lenny Coince, récupère tellement de légumes de la part des grandes surfaces, que les employés en ont trop pour les animaux. La maman de Lenny Coince travaille au parc et pourrait présenter la quantité de nourriture qu’elle récupère. Elle observe que la plupart des légumes sont encore bons.</a:t>
                      </a:r>
                      <a:endParaRPr lang="fr-FR" sz="2000" b="0" i="0" u="none" strike="noStrike" dirty="0">
                        <a:effectLst/>
                        <a:latin typeface="Arial" panose="020B0604020202020204" pitchFamily="34" charset="0"/>
                      </a:endParaRPr>
                    </a:p>
                  </a:txBody>
                  <a:tcPr marL="76516" marR="76516" marT="106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945627"/>
                  </a:ext>
                </a:extLst>
              </a:tr>
            </a:tbl>
          </a:graphicData>
        </a:graphic>
      </p:graphicFrame>
    </p:spTree>
    <p:extLst>
      <p:ext uri="{BB962C8B-B14F-4D97-AF65-F5344CB8AC3E}">
        <p14:creationId xmlns:p14="http://schemas.microsoft.com/office/powerpoint/2010/main" val="1980787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26EBE81-B06B-4EBF-BC08-E7E1F59E4CAC}"/>
              </a:ext>
            </a:extLst>
          </p:cNvPr>
          <p:cNvSpPr>
            <a:spLocks noGrp="1"/>
          </p:cNvSpPr>
          <p:nvPr>
            <p:ph type="title"/>
          </p:nvPr>
        </p:nvSpPr>
        <p:spPr>
          <a:xfrm>
            <a:off x="1371597" y="348865"/>
            <a:ext cx="10044023" cy="877729"/>
          </a:xfrm>
        </p:spPr>
        <p:txBody>
          <a:bodyPr anchor="ctr">
            <a:normAutofit/>
          </a:bodyPr>
          <a:lstStyle/>
          <a:p>
            <a:pPr marL="0" marR="0" lvl="0" indent="0" algn="ctr" defTabSz="914400" rtl="0" eaLnBrk="0" fontAlgn="base" latinLnBrk="0" hangingPunct="0">
              <a:spcBef>
                <a:spcPct val="0"/>
              </a:spcBef>
              <a:spcAft>
                <a:spcPct val="0"/>
              </a:spcAft>
              <a:buClrTx/>
              <a:buSzTx/>
              <a:buFontTx/>
              <a:buNone/>
              <a:tabLst/>
            </a:pPr>
            <a:r>
              <a:rPr kumimoji="0" lang="fr-FR" altLang="fr-FR" sz="28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Thématique JARDIN POTAGER :</a:t>
            </a:r>
            <a:br>
              <a:rPr kumimoji="0" lang="fr-FR" altLang="fr-FR" sz="28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kumimoji="0" lang="fr-FR" altLang="fr-FR" sz="28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Laura, Galien, </a:t>
            </a:r>
            <a:r>
              <a:rPr kumimoji="0" lang="fr-FR" altLang="fr-FR" sz="2800" b="1" i="0" u="none" strike="noStrike" cap="none" normalizeH="0" baseline="0" dirty="0" err="1">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Liloé</a:t>
            </a:r>
            <a:r>
              <a:rPr kumimoji="0" lang="fr-FR" altLang="fr-FR" sz="28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Lylou, Timéo</a:t>
            </a:r>
            <a:endParaRPr kumimoji="0" lang="fr-FR" altLang="fr-FR" sz="2800" b="0" i="0" u="none" strike="noStrike" cap="none" normalizeH="0" baseline="0" dirty="0">
              <a:ln>
                <a:noFill/>
              </a:ln>
              <a:solidFill>
                <a:srgbClr val="FFFFFF"/>
              </a:solidFill>
              <a:effectLst/>
              <a:latin typeface="Arial" panose="020B0604020202020204" pitchFamily="34" charset="0"/>
            </a:endParaRPr>
          </a:p>
        </p:txBody>
      </p:sp>
      <p:graphicFrame>
        <p:nvGraphicFramePr>
          <p:cNvPr id="4" name="Espace réservé du contenu 3">
            <a:extLst>
              <a:ext uri="{FF2B5EF4-FFF2-40B4-BE49-F238E27FC236}">
                <a16:creationId xmlns:a16="http://schemas.microsoft.com/office/drawing/2014/main" id="{12C27487-E216-4D35-B849-11C1308FC0C9}"/>
              </a:ext>
            </a:extLst>
          </p:cNvPr>
          <p:cNvGraphicFramePr>
            <a:graphicFrameLocks noGrp="1"/>
          </p:cNvGraphicFramePr>
          <p:nvPr>
            <p:ph idx="1"/>
            <p:extLst>
              <p:ext uri="{D42A27DB-BD31-4B8C-83A1-F6EECF244321}">
                <p14:modId xmlns:p14="http://schemas.microsoft.com/office/powerpoint/2010/main" val="1665838831"/>
              </p:ext>
            </p:extLst>
          </p:nvPr>
        </p:nvGraphicFramePr>
        <p:xfrm>
          <a:off x="605118" y="1748118"/>
          <a:ext cx="11161057" cy="4648520"/>
        </p:xfrm>
        <a:graphic>
          <a:graphicData uri="http://schemas.openxmlformats.org/drawingml/2006/table">
            <a:tbl>
              <a:tblPr firstRow="1" firstCol="1" bandRow="1"/>
              <a:tblGrid>
                <a:gridCol w="2683277">
                  <a:extLst>
                    <a:ext uri="{9D8B030D-6E8A-4147-A177-3AD203B41FA5}">
                      <a16:colId xmlns:a16="http://schemas.microsoft.com/office/drawing/2014/main" val="2263969098"/>
                    </a:ext>
                  </a:extLst>
                </a:gridCol>
                <a:gridCol w="8477780">
                  <a:extLst>
                    <a:ext uri="{9D8B030D-6E8A-4147-A177-3AD203B41FA5}">
                      <a16:colId xmlns:a16="http://schemas.microsoft.com/office/drawing/2014/main" val="721353879"/>
                    </a:ext>
                  </a:extLst>
                </a:gridCol>
              </a:tblGrid>
              <a:tr h="623049">
                <a:tc>
                  <a:txBody>
                    <a:bodyPr/>
                    <a:lstStyle/>
                    <a:p>
                      <a:pPr algn="ctr">
                        <a:lnSpc>
                          <a:spcPct val="107000"/>
                        </a:lnSpc>
                        <a:spcAft>
                          <a:spcPts val="80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Mes observations </a:t>
                      </a: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les magasins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42900" lvl="0" indent="-342900">
                        <a:lnSpc>
                          <a:spcPct val="107000"/>
                        </a:lnSpc>
                        <a:buFont typeface="Calibri" panose="020F0502020204030204" pitchFamily="34" charset="0"/>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Les fruits ne sont pas tous locaux, ni tous frais</a:t>
                      </a:r>
                    </a:p>
                    <a:p>
                      <a:pPr marL="342900" lvl="0" indent="-342900">
                        <a:lnSpc>
                          <a:spcPct val="107000"/>
                        </a:lnSpc>
                        <a:buFont typeface="Calibri" panose="020F0502020204030204" pitchFamily="34" charset="0"/>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Les fruits et les légumes ne sont pas tous de saison. </a:t>
                      </a:r>
                    </a:p>
                    <a:p>
                      <a:pPr marL="342900" lvl="0" indent="-342900">
                        <a:lnSpc>
                          <a:spcPct val="107000"/>
                        </a:lnSpc>
                        <a:spcAft>
                          <a:spcPts val="800"/>
                        </a:spcAft>
                        <a:buFont typeface="Calibri" panose="020F0502020204030204" pitchFamily="34" charset="0"/>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Il n’y a pas assez de fruits secs en vrac</a:t>
                      </a: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268238"/>
                  </a:ext>
                </a:extLst>
              </a:tr>
              <a:tr h="427116">
                <a:tc>
                  <a:txBody>
                    <a:bodyPr/>
                    <a:lstStyle/>
                    <a:p>
                      <a:pPr algn="ct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 observations à la maison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42900" lvl="0" indent="-342900">
                        <a:lnSpc>
                          <a:spcPct val="107000"/>
                        </a:lnSpc>
                        <a:buFont typeface="Calibri" panose="020F0502020204030204" pitchFamily="34" charset="0"/>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Je fais un jardin potager</a:t>
                      </a:r>
                    </a:p>
                    <a:p>
                      <a:pPr marL="342900" lvl="0" indent="-342900">
                        <a:lnSpc>
                          <a:spcPct val="107000"/>
                        </a:lnSpc>
                        <a:spcAft>
                          <a:spcPts val="800"/>
                        </a:spcAft>
                        <a:buFont typeface="Calibri" panose="020F0502020204030204" pitchFamily="34" charset="0"/>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Certains consomment des aliments qui ne viennent pas de France. </a:t>
                      </a: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706178"/>
                  </a:ext>
                </a:extLst>
              </a:tr>
              <a:tr h="623049">
                <a:tc>
                  <a:txBody>
                    <a:bodyPr/>
                    <a:lstStyle/>
                    <a:p>
                      <a:pPr algn="ct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 observations à l’échelle de la planète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42900" lvl="0" indent="-342900">
                        <a:lnSpc>
                          <a:spcPct val="107000"/>
                        </a:lnSpc>
                        <a:buFont typeface="Calibri" panose="020F0502020204030204" pitchFamily="34" charset="0"/>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Les légumes sont encore mangeables quand on les jette ou quand les grandes surfaces les donnent aux animaux.</a:t>
                      </a:r>
                    </a:p>
                    <a:p>
                      <a:pPr marL="342900" lvl="0" indent="-342900">
                        <a:lnSpc>
                          <a:spcPct val="107000"/>
                        </a:lnSpc>
                        <a:spcAft>
                          <a:spcPts val="800"/>
                        </a:spcAft>
                        <a:buFont typeface="Calibri" panose="020F0502020204030204" pitchFamily="34" charset="0"/>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Parfois, ce n’est pas équitable, car les légumes et fruits achetés viennent de pays où les personnes qui y travaillent ne sont pas bien payées.</a:t>
                      </a: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052923"/>
                  </a:ext>
                </a:extLst>
              </a:tr>
              <a:tr h="818981">
                <a:tc>
                  <a:txBody>
                    <a:bodyPr/>
                    <a:lstStyle/>
                    <a:p>
                      <a:pPr algn="ct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Bilan de mes observations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42900" lvl="0" indent="-342900">
                        <a:lnSpc>
                          <a:spcPct val="107000"/>
                        </a:lnSpc>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Des fruits et des légumes de saisons et locaux</a:t>
                      </a:r>
                    </a:p>
                    <a:p>
                      <a:pPr marL="342900" lvl="0" indent="-342900">
                        <a:lnSpc>
                          <a:spcPct val="107000"/>
                        </a:lnSpc>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Du gaspillage alimentaire chez les fruits et les légumes</a:t>
                      </a:r>
                    </a:p>
                    <a:p>
                      <a:pPr marL="342900" lvl="0" indent="-342900">
                        <a:lnSpc>
                          <a:spcPct val="107000"/>
                        </a:lnSpc>
                        <a:spcAft>
                          <a:spcPts val="80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En France, on est outillé pour pouvoir produire beaucoup et avoir plus de rendement que dans certains pays. Ce n’est pas équitable.</a:t>
                      </a: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353353"/>
                  </a:ext>
                </a:extLst>
              </a:tr>
              <a:tr h="623049">
                <a:tc>
                  <a:txBody>
                    <a:bodyPr/>
                    <a:lstStyle/>
                    <a:p>
                      <a:pPr algn="ct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 solutions à l’école pour faire prendre conscience qu’il faut consommer autrement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342900" lvl="0" indent="-342900">
                        <a:lnSpc>
                          <a:spcPct val="107000"/>
                        </a:lnSpc>
                        <a:spcAft>
                          <a:spcPts val="800"/>
                        </a:spcAft>
                        <a:buFont typeface="Calibri" panose="020F0502020204030204" pitchFamily="34" charset="0"/>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Faire un jardin potager à l’école.</a:t>
                      </a: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561957"/>
                  </a:ext>
                </a:extLst>
              </a:tr>
              <a:tr h="427116">
                <a:tc>
                  <a:txBody>
                    <a:bodyPr/>
                    <a:lstStyle/>
                    <a:p>
                      <a:pPr algn="ct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Comment faire agir ? Comment faire participer toute l’école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342900" lvl="0" indent="-342900">
                        <a:lnSpc>
                          <a:spcPct val="107000"/>
                        </a:lnSpc>
                        <a:buFont typeface="Calibri" panose="020F0502020204030204" pitchFamily="34" charset="0"/>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Expliquer aux petits l’intérêt de faire un jardin soi-même</a:t>
                      </a:r>
                    </a:p>
                    <a:p>
                      <a:pPr marL="342900" lvl="0" indent="-342900">
                        <a:lnSpc>
                          <a:spcPct val="107000"/>
                        </a:lnSpc>
                        <a:spcAft>
                          <a:spcPts val="800"/>
                        </a:spcAft>
                        <a:buFont typeface="Calibri" panose="020F0502020204030204" pitchFamily="34" charset="0"/>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Acheter des outils ou s’en faire prêter </a:t>
                      </a: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745342"/>
                  </a:ext>
                </a:extLst>
              </a:tr>
              <a:tr h="1014912">
                <a:tc>
                  <a:txBody>
                    <a:bodyPr/>
                    <a:lstStyle/>
                    <a:p>
                      <a:pPr algn="ct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personnes qui pourraient nous aider pour mener à bien notre projet.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342900" lvl="0" indent="-342900">
                        <a:lnSpc>
                          <a:spcPct val="107000"/>
                        </a:lnSpc>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Demander de l’aide aux parents et grands-parents pour nous aider à bêcher le jardin et pourquoi pas faire un jardin partagé.</a:t>
                      </a:r>
                    </a:p>
                    <a:p>
                      <a:pPr marL="342900" lvl="0" indent="-342900">
                        <a:lnSpc>
                          <a:spcPct val="107000"/>
                        </a:lnSpc>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Jardiner en permaculture (idée de Lylou)</a:t>
                      </a:r>
                    </a:p>
                    <a:p>
                      <a:pPr marL="342900" lvl="0" indent="-342900">
                        <a:lnSpc>
                          <a:spcPct val="107000"/>
                        </a:lnSpc>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Planter des haies (idée de Simon)</a:t>
                      </a:r>
                    </a:p>
                    <a:p>
                      <a:pPr marL="342900" lvl="0" indent="-342900">
                        <a:lnSpc>
                          <a:spcPct val="107000"/>
                        </a:lnSpc>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Visiter un maraîcher bio</a:t>
                      </a:r>
                    </a:p>
                    <a:p>
                      <a:pPr marL="342900" lvl="0" indent="-342900">
                        <a:lnSpc>
                          <a:spcPct val="107000"/>
                        </a:lnSpc>
                        <a:spcAft>
                          <a:spcPts val="80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Faire un reportage sur notre visite (article de journal, reportage vidéo)</a:t>
                      </a:r>
                    </a:p>
                  </a:txBody>
                  <a:tcPr marL="68899" marR="6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713495"/>
                  </a:ext>
                </a:extLst>
              </a:tr>
            </a:tbl>
          </a:graphicData>
        </a:graphic>
      </p:graphicFrame>
    </p:spTree>
    <p:extLst>
      <p:ext uri="{BB962C8B-B14F-4D97-AF65-F5344CB8AC3E}">
        <p14:creationId xmlns:p14="http://schemas.microsoft.com/office/powerpoint/2010/main" val="1756619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776B221-542B-4028-8452-2EAA89745211}"/>
              </a:ext>
            </a:extLst>
          </p:cNvPr>
          <p:cNvSpPr>
            <a:spLocks noGrp="1"/>
          </p:cNvSpPr>
          <p:nvPr>
            <p:ph type="title"/>
          </p:nvPr>
        </p:nvSpPr>
        <p:spPr>
          <a:xfrm>
            <a:off x="1371597" y="348865"/>
            <a:ext cx="10044023" cy="877729"/>
          </a:xfrm>
        </p:spPr>
        <p:txBody>
          <a:bodyPr anchor="ctr">
            <a:normAutofit/>
          </a:bodyPr>
          <a:lstStyle/>
          <a:p>
            <a:pPr marL="0" marR="0" lvl="0" indent="0" algn="ctr" defTabSz="914400" rtl="0" eaLnBrk="0" fontAlgn="base" latinLnBrk="0" hangingPunct="0">
              <a:spcBef>
                <a:spcPct val="0"/>
              </a:spcBef>
              <a:spcAft>
                <a:spcPct val="0"/>
              </a:spcAft>
              <a:buClrTx/>
              <a:buSzTx/>
              <a:buFontTx/>
              <a:buNone/>
              <a:tabLst/>
            </a:pPr>
            <a:r>
              <a:rPr kumimoji="0" lang="fr-FR" altLang="fr-FR" sz="28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Thématique AGRICULTURE : </a:t>
            </a:r>
            <a:br>
              <a:rPr kumimoji="0" lang="fr-FR" altLang="fr-FR" sz="28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kumimoji="0" lang="fr-FR" altLang="fr-FR" sz="28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Mathilde, Simon, Noah, Tom, Ilan</a:t>
            </a:r>
            <a:endParaRPr kumimoji="0" lang="fr-FR" altLang="fr-FR" sz="2800" b="0" i="0" u="none" strike="noStrike" cap="none" normalizeH="0" baseline="0" dirty="0">
              <a:ln>
                <a:noFill/>
              </a:ln>
              <a:solidFill>
                <a:srgbClr val="FFFFFF"/>
              </a:solidFill>
              <a:effectLst/>
              <a:latin typeface="Arial" panose="020B0604020202020204" pitchFamily="34" charset="0"/>
            </a:endParaRPr>
          </a:p>
        </p:txBody>
      </p:sp>
      <p:graphicFrame>
        <p:nvGraphicFramePr>
          <p:cNvPr id="4" name="Espace réservé du contenu 3">
            <a:extLst>
              <a:ext uri="{FF2B5EF4-FFF2-40B4-BE49-F238E27FC236}">
                <a16:creationId xmlns:a16="http://schemas.microsoft.com/office/drawing/2014/main" id="{B90C9BF5-DA39-4E13-B5C2-5427E6029093}"/>
              </a:ext>
            </a:extLst>
          </p:cNvPr>
          <p:cNvGraphicFramePr>
            <a:graphicFrameLocks noGrp="1"/>
          </p:cNvGraphicFramePr>
          <p:nvPr>
            <p:ph idx="1"/>
            <p:extLst>
              <p:ext uri="{D42A27DB-BD31-4B8C-83A1-F6EECF244321}">
                <p14:modId xmlns:p14="http://schemas.microsoft.com/office/powerpoint/2010/main" val="1378675572"/>
              </p:ext>
            </p:extLst>
          </p:nvPr>
        </p:nvGraphicFramePr>
        <p:xfrm>
          <a:off x="484094" y="1680883"/>
          <a:ext cx="11228294" cy="5051316"/>
        </p:xfrm>
        <a:graphic>
          <a:graphicData uri="http://schemas.openxmlformats.org/drawingml/2006/table">
            <a:tbl>
              <a:tblPr firstRow="1" firstCol="1" bandRow="1"/>
              <a:tblGrid>
                <a:gridCol w="2985247">
                  <a:extLst>
                    <a:ext uri="{9D8B030D-6E8A-4147-A177-3AD203B41FA5}">
                      <a16:colId xmlns:a16="http://schemas.microsoft.com/office/drawing/2014/main" val="729852049"/>
                    </a:ext>
                  </a:extLst>
                </a:gridCol>
                <a:gridCol w="8243047">
                  <a:extLst>
                    <a:ext uri="{9D8B030D-6E8A-4147-A177-3AD203B41FA5}">
                      <a16:colId xmlns:a16="http://schemas.microsoft.com/office/drawing/2014/main" val="382679506"/>
                    </a:ext>
                  </a:extLst>
                </a:gridCol>
              </a:tblGrid>
              <a:tr h="671175">
                <a:tc>
                  <a:txBody>
                    <a:bodyPr/>
                    <a:lstStyle/>
                    <a:p>
                      <a:pPr algn="ctr">
                        <a:lnSpc>
                          <a:spcPct val="107000"/>
                        </a:lnSpc>
                        <a:spcAft>
                          <a:spcPts val="800"/>
                        </a:spcAft>
                      </a:pPr>
                      <a:r>
                        <a:rPr lang="fr-FR" sz="1300" b="1" dirty="0">
                          <a:effectLst/>
                          <a:latin typeface="Calibri" panose="020F0502020204030204" pitchFamily="34" charset="0"/>
                          <a:ea typeface="Calibri" panose="020F0502020204030204" pitchFamily="34" charset="0"/>
                          <a:cs typeface="Times New Roman" panose="02020603050405020304" pitchFamily="18" charset="0"/>
                        </a:rPr>
                        <a:t>Mes observations </a:t>
                      </a:r>
                      <a:r>
                        <a:rPr lang="fr-FR"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les magasins sur les produits alimentaires</a:t>
                      </a:r>
                      <a:endParaRPr lang="fr-F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342900" lvl="0" indent="-342900">
                        <a:lnSpc>
                          <a:spcPct val="107000"/>
                        </a:lnSpc>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Il y a des fraises en plein hiver.</a:t>
                      </a:r>
                    </a:p>
                    <a:p>
                      <a:pPr marL="342900" lvl="0" indent="-342900">
                        <a:lnSpc>
                          <a:spcPct val="107000"/>
                        </a:lnSpc>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On se méfie des étiquetages bio </a:t>
                      </a:r>
                    </a:p>
                    <a:p>
                      <a:pPr marL="342900" lvl="0" indent="-342900">
                        <a:lnSpc>
                          <a:spcPct val="107000"/>
                        </a:lnSpc>
                        <a:spcAft>
                          <a:spcPts val="80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On se méfie des produits où il est écrit « élaboré en France »</a:t>
                      </a: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050905"/>
                  </a:ext>
                </a:extLst>
              </a:tr>
              <a:tr h="754213">
                <a:tc>
                  <a:txBody>
                    <a:bodyPr/>
                    <a:lstStyle/>
                    <a:p>
                      <a:pPr algn="ctr">
                        <a:lnSpc>
                          <a:spcPct val="107000"/>
                        </a:lnSpc>
                        <a:spcAft>
                          <a:spcPts val="800"/>
                        </a:spcAft>
                      </a:pPr>
                      <a:r>
                        <a:rPr lang="fr-FR"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 observations autour de moi</a:t>
                      </a:r>
                      <a:endParaRPr lang="fr-F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342900" lvl="0" indent="-342900">
                        <a:lnSpc>
                          <a:spcPct val="107000"/>
                        </a:lnSpc>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Certains types d’agriculture sont réalisées avec des pesticides et les plantes absorbent les toxines. On pense que les engrais sont nécessaires aussi mais qu’il faut faire attention. On aimerait bien en savoir un peu plus sur les produits toxiques.</a:t>
                      </a:r>
                    </a:p>
                    <a:p>
                      <a:pPr marL="342900" lvl="0" indent="-342900">
                        <a:lnSpc>
                          <a:spcPct val="107000"/>
                        </a:lnSpc>
                        <a:spcAft>
                          <a:spcPts val="80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Élevages de poules en plein air / élevages de poules en batterie</a:t>
                      </a: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069803"/>
                  </a:ext>
                </a:extLst>
              </a:tr>
              <a:tr h="717230">
                <a:tc>
                  <a:txBody>
                    <a:bodyPr/>
                    <a:lstStyle/>
                    <a:p>
                      <a:pPr algn="ctr">
                        <a:lnSpc>
                          <a:spcPct val="107000"/>
                        </a:lnSpc>
                        <a:spcAft>
                          <a:spcPts val="800"/>
                        </a:spcAft>
                      </a:pPr>
                      <a:r>
                        <a:rPr lang="fr-FR"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 observations à l’échelle de la planète</a:t>
                      </a:r>
                      <a:endParaRPr lang="fr-F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342900" lvl="0" indent="-342900">
                        <a:lnSpc>
                          <a:spcPct val="107000"/>
                        </a:lnSpc>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Aux Etats-Unis et au Brésil, on injecte des produits pour faire grossir les vaches. Elles sont en surpopulation. C’est l’élevage intensif. On produit plus de viande</a:t>
                      </a:r>
                    </a:p>
                    <a:p>
                      <a:pPr marL="342900" lvl="0" indent="-342900">
                        <a:lnSpc>
                          <a:spcPct val="107000"/>
                        </a:lnSpc>
                        <a:spcAft>
                          <a:spcPts val="80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Dans certains types d’élevages de poules, les poules ne sortent pas et vivent les unes sur les autres.</a:t>
                      </a: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842355"/>
                  </a:ext>
                </a:extLst>
              </a:tr>
              <a:tr h="374050">
                <a:tc>
                  <a:txBody>
                    <a:bodyPr/>
                    <a:lstStyle/>
                    <a:p>
                      <a:pPr algn="ctr">
                        <a:lnSpc>
                          <a:spcPct val="107000"/>
                        </a:lnSpc>
                        <a:spcAft>
                          <a:spcPts val="800"/>
                        </a:spcAft>
                      </a:pPr>
                      <a:r>
                        <a:rPr lang="fr-FR"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Bilan de mes observations</a:t>
                      </a:r>
                      <a:endParaRPr lang="fr-F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342900" lvl="0" indent="-342900">
                        <a:lnSpc>
                          <a:spcPct val="107000"/>
                        </a:lnSpc>
                        <a:spcAft>
                          <a:spcPts val="80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Notre idée est de favoriser l’agriculture biologique et consommer auprès des producteurs locaux</a:t>
                      </a: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768456"/>
                  </a:ext>
                </a:extLst>
              </a:tr>
              <a:tr h="265720">
                <a:tc>
                  <a:txBody>
                    <a:bodyPr/>
                    <a:lstStyle/>
                    <a:p>
                      <a:pPr algn="ctr">
                        <a:lnSpc>
                          <a:spcPct val="107000"/>
                        </a:lnSpc>
                        <a:spcAft>
                          <a:spcPts val="800"/>
                        </a:spcAft>
                      </a:pPr>
                      <a:r>
                        <a:rPr lang="fr-FR"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 solutions à l’école pour faire prendre conscience qu’il faut consommer localement</a:t>
                      </a:r>
                      <a:endParaRPr lang="fr-F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342900" lvl="0" indent="-342900">
                        <a:lnSpc>
                          <a:spcPct val="107000"/>
                        </a:lnSpc>
                        <a:spcAft>
                          <a:spcPts val="800"/>
                        </a:spcAft>
                        <a:buFont typeface="Calibri" panose="020F0502020204030204" pitchFamily="34" charset="0"/>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Rendre visite à des exploitations agricoles ou à des personnes qui ont des attitudes éco-responsables.</a:t>
                      </a: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315702"/>
                  </a:ext>
                </a:extLst>
              </a:tr>
              <a:tr h="398663">
                <a:tc>
                  <a:txBody>
                    <a:bodyPr/>
                    <a:lstStyle/>
                    <a:p>
                      <a:pPr algn="ctr">
                        <a:lnSpc>
                          <a:spcPct val="107000"/>
                        </a:lnSpc>
                        <a:spcAft>
                          <a:spcPts val="800"/>
                        </a:spcAft>
                      </a:pPr>
                      <a:r>
                        <a:rPr lang="fr-FR"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Comment faire prendre conscience de l’importance de l’agriculture éco-responsable</a:t>
                      </a:r>
                      <a:endParaRPr lang="fr-F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342900" lvl="0" indent="-342900">
                        <a:lnSpc>
                          <a:spcPct val="107000"/>
                        </a:lnSpc>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Faire un élevage de coccinelles</a:t>
                      </a:r>
                    </a:p>
                    <a:p>
                      <a:pPr marL="342900" lvl="0" indent="-342900">
                        <a:lnSpc>
                          <a:spcPct val="107000"/>
                        </a:lnSpc>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Étudier l’importance des haies en agriculture</a:t>
                      </a:r>
                    </a:p>
                    <a:p>
                      <a:pPr marL="342900" lvl="0" indent="-342900">
                        <a:lnSpc>
                          <a:spcPct val="107000"/>
                        </a:lnSpc>
                        <a:spcAft>
                          <a:spcPts val="80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Comprendre ce qu’est la permaculture pour pouvoir faire un jardin en permaculture.</a:t>
                      </a: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63887"/>
                  </a:ext>
                </a:extLst>
              </a:tr>
              <a:tr h="545640">
                <a:tc>
                  <a:txBody>
                    <a:bodyPr/>
                    <a:lstStyle/>
                    <a:p>
                      <a:pPr algn="ctr">
                        <a:lnSpc>
                          <a:spcPct val="107000"/>
                        </a:lnSpc>
                        <a:spcAft>
                          <a:spcPts val="800"/>
                        </a:spcAft>
                      </a:pPr>
                      <a:r>
                        <a:rPr lang="fr-FR"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Comment faire agir ? Comment faire participer toute l’école ?</a:t>
                      </a:r>
                      <a:endParaRPr lang="fr-F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Expliquer aux élèves, étudier les pesticides, le cycle de l’eau, expliquer la permaculture et leur faire prendre conscience qu’il est nécessaire pour respecter la biodiversité de travailler sur des techniques durables et écoresponsables.</a:t>
                      </a: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681784"/>
                  </a:ext>
                </a:extLst>
              </a:tr>
              <a:tr h="717230">
                <a:tc>
                  <a:txBody>
                    <a:bodyPr/>
                    <a:lstStyle/>
                    <a:p>
                      <a:pPr algn="ctr">
                        <a:lnSpc>
                          <a:spcPct val="107000"/>
                        </a:lnSpc>
                        <a:spcAft>
                          <a:spcPts val="800"/>
                        </a:spcAft>
                      </a:pPr>
                      <a:r>
                        <a:rPr lang="fr-FR"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personnes qui pourraient nous aider pour mener à bien notre projet.</a:t>
                      </a:r>
                      <a:endParaRPr lang="fr-F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342900" lvl="0" indent="-342900">
                        <a:lnSpc>
                          <a:spcPct val="107000"/>
                        </a:lnSpc>
                        <a:spcAft>
                          <a:spcPts val="80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Demander des conseils à des agriculteurs : Luc Vidal (producteur de lait bio), demander aux maires des communes, visite de la malterie, visite de Monsieur Lebain qui a un cheptel de moutons qu’il emmène en pâture dans les montagnes chaque printemps.</a:t>
                      </a:r>
                    </a:p>
                  </a:txBody>
                  <a:tcPr marL="50222" marR="5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090669"/>
                  </a:ext>
                </a:extLst>
              </a:tr>
            </a:tbl>
          </a:graphicData>
        </a:graphic>
      </p:graphicFrame>
    </p:spTree>
    <p:extLst>
      <p:ext uri="{BB962C8B-B14F-4D97-AF65-F5344CB8AC3E}">
        <p14:creationId xmlns:p14="http://schemas.microsoft.com/office/powerpoint/2010/main" val="2602818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81F04E8-5D6C-453A-B87A-8689803B27C8}"/>
              </a:ext>
            </a:extLst>
          </p:cNvPr>
          <p:cNvSpPr>
            <a:spLocks noGrp="1"/>
          </p:cNvSpPr>
          <p:nvPr>
            <p:ph type="title"/>
          </p:nvPr>
        </p:nvSpPr>
        <p:spPr>
          <a:xfrm>
            <a:off x="1371597" y="348865"/>
            <a:ext cx="10044023" cy="877729"/>
          </a:xfrm>
        </p:spPr>
        <p:txBody>
          <a:bodyPr anchor="ctr">
            <a:normAutofit/>
          </a:bodyPr>
          <a:lstStyle/>
          <a:p>
            <a:pPr marL="0" marR="0" lvl="0" indent="0" algn="ctr" defTabSz="914400" rtl="0" eaLnBrk="0" fontAlgn="base" latinLnBrk="0" hangingPunct="0">
              <a:spcBef>
                <a:spcPct val="0"/>
              </a:spcBef>
              <a:spcAft>
                <a:spcPct val="0"/>
              </a:spcAft>
              <a:buClrTx/>
              <a:buSzTx/>
              <a:buFontTx/>
              <a:buNone/>
              <a:tabLst/>
            </a:pPr>
            <a:r>
              <a:rPr kumimoji="0" lang="fr-FR" altLang="fr-FR" sz="28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Thématique DECHETS ALIMENTAIRES : </a:t>
            </a:r>
            <a:br>
              <a:rPr kumimoji="0" lang="fr-FR" altLang="fr-FR" sz="28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kumimoji="0" lang="fr-FR" altLang="fr-FR" sz="28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Lennie, Andréa Tristan, Lola, Sarah</a:t>
            </a:r>
            <a:endParaRPr kumimoji="0" lang="fr-FR" altLang="fr-FR" sz="2800" b="0" i="0" u="none" strike="noStrike" cap="none" normalizeH="0" baseline="0" dirty="0">
              <a:ln>
                <a:noFill/>
              </a:ln>
              <a:solidFill>
                <a:srgbClr val="FFFFFF"/>
              </a:solidFill>
              <a:effectLst/>
              <a:latin typeface="Arial" panose="020B0604020202020204" pitchFamily="34" charset="0"/>
            </a:endParaRPr>
          </a:p>
        </p:txBody>
      </p:sp>
      <p:graphicFrame>
        <p:nvGraphicFramePr>
          <p:cNvPr id="4" name="Espace réservé du contenu 3">
            <a:extLst>
              <a:ext uri="{FF2B5EF4-FFF2-40B4-BE49-F238E27FC236}">
                <a16:creationId xmlns:a16="http://schemas.microsoft.com/office/drawing/2014/main" id="{1CAC169E-B0BE-4F3A-9542-1744D5003D64}"/>
              </a:ext>
            </a:extLst>
          </p:cNvPr>
          <p:cNvGraphicFramePr>
            <a:graphicFrameLocks noGrp="1"/>
          </p:cNvGraphicFramePr>
          <p:nvPr>
            <p:ph idx="1"/>
            <p:extLst>
              <p:ext uri="{D42A27DB-BD31-4B8C-83A1-F6EECF244321}">
                <p14:modId xmlns:p14="http://schemas.microsoft.com/office/powerpoint/2010/main" val="1470314083"/>
              </p:ext>
            </p:extLst>
          </p:nvPr>
        </p:nvGraphicFramePr>
        <p:xfrm>
          <a:off x="551329" y="1694329"/>
          <a:ext cx="11187953" cy="4900269"/>
        </p:xfrm>
        <a:graphic>
          <a:graphicData uri="http://schemas.openxmlformats.org/drawingml/2006/table">
            <a:tbl>
              <a:tblPr firstRow="1" firstCol="1" bandRow="1"/>
              <a:tblGrid>
                <a:gridCol w="2567735">
                  <a:extLst>
                    <a:ext uri="{9D8B030D-6E8A-4147-A177-3AD203B41FA5}">
                      <a16:colId xmlns:a16="http://schemas.microsoft.com/office/drawing/2014/main" val="3847426365"/>
                    </a:ext>
                  </a:extLst>
                </a:gridCol>
                <a:gridCol w="8620218">
                  <a:extLst>
                    <a:ext uri="{9D8B030D-6E8A-4147-A177-3AD203B41FA5}">
                      <a16:colId xmlns:a16="http://schemas.microsoft.com/office/drawing/2014/main" val="2724381574"/>
                    </a:ext>
                  </a:extLst>
                </a:gridCol>
              </a:tblGrid>
              <a:tr h="1177983">
                <a:tc>
                  <a:txBody>
                    <a:bodyPr/>
                    <a:lstStyle/>
                    <a:p>
                      <a:pPr algn="ctr">
                        <a:lnSpc>
                          <a:spcPct val="107000"/>
                        </a:lnSpc>
                        <a:spcAft>
                          <a:spcPts val="80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Mes observations  </a:t>
                      </a: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sur la quantité de déchets plastiques provenant de l’alimentation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42900" lvl="0" indent="-342900">
                        <a:lnSpc>
                          <a:spcPct val="107000"/>
                        </a:lnSpc>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produits même bio sont emballés dans des sacs en plastique.</a:t>
                      </a:r>
                    </a:p>
                    <a:p>
                      <a:pPr marL="342900" lvl="0" indent="-342900">
                        <a:lnSpc>
                          <a:spcPct val="107000"/>
                        </a:lnSpc>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Beaucoup d’utilisation d’assiettes en plastiques, de bouteilles en plastique, de pailles, de couverts, de serviettes en papier.</a:t>
                      </a:r>
                    </a:p>
                    <a:p>
                      <a:pPr marL="342900" lvl="0" indent="-342900">
                        <a:lnSpc>
                          <a:spcPct val="107000"/>
                        </a:lnSpc>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Des gâteaux emballés dans des sachets et encore dans des sachets</a:t>
                      </a:r>
                    </a:p>
                    <a:p>
                      <a:pPr marL="342900" lvl="0" indent="-342900">
                        <a:lnSpc>
                          <a:spcPct val="107000"/>
                        </a:lnSpc>
                        <a:spcAft>
                          <a:spcPts val="80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A la cantine à cause du COVID, maintenant on utilise des serviettes en papier parce que les serviettes en tissu sont interdites.</a:t>
                      </a: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681403"/>
                  </a:ext>
                </a:extLst>
              </a:tr>
              <a:tr h="796751">
                <a:tc>
                  <a:txBody>
                    <a:bodyPr/>
                    <a:lstStyle/>
                    <a:p>
                      <a:pPr algn="ctr">
                        <a:lnSpc>
                          <a:spcPct val="107000"/>
                        </a:lnSpc>
                        <a:spcAft>
                          <a:spcPts val="800"/>
                        </a:spcAft>
                      </a:pPr>
                      <a:r>
                        <a:rPr lang="fr-FR"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 observations sur la consommation à la maison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42900" lvl="0" indent="-342900">
                        <a:lnSpc>
                          <a:spcPct val="107000"/>
                        </a:lnSpc>
                        <a:spcAft>
                          <a:spcPts val="80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Utilisation de trop d’aliments qui génèrent des emballages plastiques, on l’a vu en ramassant les déchets quand on a fait « nettoyons la nature ». Il y avait plein de «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pompot</a:t>
                      </a:r>
                      <a:r>
                        <a:rPr lang="fr-FR" sz="1200" dirty="0">
                          <a:effectLst/>
                          <a:latin typeface="Calibri" panose="020F0502020204030204" pitchFamily="34" charset="0"/>
                          <a:ea typeface="Calibri" panose="020F0502020204030204" pitchFamily="34" charset="0"/>
                          <a:cs typeface="Times New Roman" panose="02020603050405020304" pitchFamily="18" charset="0"/>
                        </a:rPr>
                        <a:t> », de briques de jus, de paille, d’emballage de paille, de canette de coca, d’emballage de gâteaux, vers la poubelle du city-stade.</a:t>
                      </a: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051673"/>
                  </a:ext>
                </a:extLst>
              </a:tr>
              <a:tr h="224907">
                <a:tc>
                  <a:txBody>
                    <a:bodyPr/>
                    <a:lstStyle/>
                    <a:p>
                      <a:pPr algn="ctr">
                        <a:lnSpc>
                          <a:spcPct val="107000"/>
                        </a:lnSpc>
                        <a:spcAft>
                          <a:spcPts val="800"/>
                        </a:spcAft>
                      </a:pPr>
                      <a:r>
                        <a:rPr lang="fr-FR"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 qui existe déjà</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42900" lvl="0" indent="-342900">
                        <a:lnSpc>
                          <a:spcPct val="107000"/>
                        </a:lnSpc>
                        <a:spcAft>
                          <a:spcPts val="80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 tri (emballage / carton – papier / le verre)</a:t>
                      </a: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626468"/>
                  </a:ext>
                </a:extLst>
              </a:tr>
              <a:tr h="224907">
                <a:tc>
                  <a:txBody>
                    <a:bodyPr/>
                    <a:lstStyle/>
                    <a:p>
                      <a:pPr algn="ctr">
                        <a:lnSpc>
                          <a:spcPct val="107000"/>
                        </a:lnSpc>
                        <a:spcAft>
                          <a:spcPts val="800"/>
                        </a:spcAft>
                      </a:pPr>
                      <a:r>
                        <a:rPr lang="fr-FR"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Bilan de mes observations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42900" lvl="0" indent="-342900">
                        <a:lnSpc>
                          <a:spcPct val="107000"/>
                        </a:lnSpc>
                        <a:spcAft>
                          <a:spcPts val="800"/>
                        </a:spcAft>
                        <a:buFont typeface="Calibri" panose="020F0502020204030204" pitchFamily="34" charset="0"/>
                        <a:buChar char="-"/>
                      </a:pPr>
                      <a:r>
                        <a:rPr lang="fr-FR" sz="1200">
                          <a:effectLst/>
                          <a:latin typeface="Calibri" panose="020F0502020204030204" pitchFamily="34" charset="0"/>
                          <a:ea typeface="Calibri" panose="020F0502020204030204" pitchFamily="34" charset="0"/>
                          <a:cs typeface="Times New Roman" panose="02020603050405020304" pitchFamily="18" charset="0"/>
                        </a:rPr>
                        <a:t>On consomme trop d’aliments qui génèrent du plastique.</a:t>
                      </a: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243718"/>
                  </a:ext>
                </a:extLst>
              </a:tr>
              <a:tr h="1177983">
                <a:tc>
                  <a:txBody>
                    <a:bodyPr/>
                    <a:lstStyle/>
                    <a:p>
                      <a:pPr algn="ct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 solutions à l’école, à la cantine et au périscolaire pour faire prendre conscience qu’il faut consommer des produits qui génèrent moins de déchets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lvl="0" indent="-342900">
                        <a:lnSpc>
                          <a:spcPct val="107000"/>
                        </a:lnSpc>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Acheter en vrac</a:t>
                      </a:r>
                    </a:p>
                    <a:p>
                      <a:pPr marL="342900" lvl="0" indent="-342900">
                        <a:lnSpc>
                          <a:spcPct val="107000"/>
                        </a:lnSpc>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Acheter des produits qui ne sont pas suremballés</a:t>
                      </a:r>
                    </a:p>
                    <a:p>
                      <a:pPr marL="342900" lvl="0" indent="-342900">
                        <a:lnSpc>
                          <a:spcPct val="107000"/>
                        </a:lnSpc>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Faire des gâteaux maisons</a:t>
                      </a:r>
                    </a:p>
                    <a:p>
                      <a:pPr marL="342900" lvl="0" indent="-342900">
                        <a:lnSpc>
                          <a:spcPct val="107000"/>
                        </a:lnSpc>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Acheter dans des magasins : boulangerie, charcuterie, chez les producteurs, faire soi-même</a:t>
                      </a:r>
                    </a:p>
                    <a:p>
                      <a:pPr marL="342900" lvl="0" indent="-342900">
                        <a:lnSpc>
                          <a:spcPct val="107000"/>
                        </a:lnSpc>
                        <a:spcAft>
                          <a:spcPts val="80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Faire un exposé aux petits</a:t>
                      </a: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62095"/>
                  </a:ext>
                </a:extLst>
              </a:tr>
              <a:tr h="606138">
                <a:tc>
                  <a:txBody>
                    <a:bodyPr/>
                    <a:lstStyle/>
                    <a:p>
                      <a:pPr algn="ct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Comment faire agir ? Comment faire participer toute l’école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lvl="0" indent="-342900">
                        <a:lnSpc>
                          <a:spcPct val="107000"/>
                        </a:lnSpc>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Participer à des journées comme « Nettoyons la nature »</a:t>
                      </a:r>
                    </a:p>
                    <a:p>
                      <a:pPr marL="342900" lvl="0" indent="-342900">
                        <a:lnSpc>
                          <a:spcPct val="107000"/>
                        </a:lnSpc>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Montrer aux petits qu’on peut faire beaucoup de choses soi-même.</a:t>
                      </a:r>
                    </a:p>
                    <a:p>
                      <a:pPr marL="342900" lvl="0" indent="-342900">
                        <a:lnSpc>
                          <a:spcPct val="107000"/>
                        </a:lnSpc>
                        <a:spcAft>
                          <a:spcPts val="80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Faire un goûter sans emballage pour ceux qui restent aux APC ou à la garderie</a:t>
                      </a: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978076"/>
                  </a:ext>
                </a:extLst>
              </a:tr>
              <a:tr h="606138">
                <a:tc>
                  <a:txBody>
                    <a:bodyPr/>
                    <a:lstStyle/>
                    <a:p>
                      <a:pPr algn="ct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personnes qui pourraient nous aider pour mener à bien notre projet.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342900" lvl="0" indent="-342900">
                        <a:lnSpc>
                          <a:spcPct val="107000"/>
                        </a:lnSpc>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Faire intervenir des personnes qui nous montrent comment réutiliser les emballages</a:t>
                      </a:r>
                    </a:p>
                    <a:p>
                      <a:pPr marL="342900" lvl="0" indent="-342900">
                        <a:lnSpc>
                          <a:spcPct val="107000"/>
                        </a:lnSpc>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Faire intervenir des personnes qui expliquent comment on peut trier et recycler.</a:t>
                      </a:r>
                    </a:p>
                    <a:p>
                      <a:pPr marL="342900" lvl="0" indent="-342900">
                        <a:lnSpc>
                          <a:spcPct val="107000"/>
                        </a:lnSpc>
                        <a:spcAft>
                          <a:spcPts val="80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Demander l’aide de la garderie</a:t>
                      </a:r>
                    </a:p>
                  </a:txBody>
                  <a:tcPr marL="59021" marR="59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775878"/>
                  </a:ext>
                </a:extLst>
              </a:tr>
            </a:tbl>
          </a:graphicData>
        </a:graphic>
      </p:graphicFrame>
    </p:spTree>
    <p:extLst>
      <p:ext uri="{BB962C8B-B14F-4D97-AF65-F5344CB8AC3E}">
        <p14:creationId xmlns:p14="http://schemas.microsoft.com/office/powerpoint/2010/main" val="2497874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3D2CCDA-1C26-4ADD-A4FE-95A4C1C5DBA6}"/>
              </a:ext>
            </a:extLst>
          </p:cNvPr>
          <p:cNvSpPr>
            <a:spLocks noGrp="1"/>
          </p:cNvSpPr>
          <p:nvPr>
            <p:ph type="title"/>
          </p:nvPr>
        </p:nvSpPr>
        <p:spPr>
          <a:xfrm>
            <a:off x="1136397" y="502020"/>
            <a:ext cx="5323715" cy="1642970"/>
          </a:xfrm>
        </p:spPr>
        <p:txBody>
          <a:bodyPr anchor="b">
            <a:normAutofit fontScale="90000"/>
          </a:bodyPr>
          <a:lstStyle/>
          <a:p>
            <a:pPr algn="ctr"/>
            <a:r>
              <a:rPr lang="fr-FR" sz="3100" b="1" dirty="0"/>
              <a:t>L’école maternelle « Les lacs » d’Aydat (63) </a:t>
            </a:r>
            <a:br>
              <a:rPr lang="fr-FR" sz="3100" b="1" dirty="0"/>
            </a:br>
            <a:r>
              <a:rPr lang="fr-FR" sz="3100" b="1" dirty="0"/>
              <a:t>« Bien manger pour bien apprendre »</a:t>
            </a:r>
          </a:p>
        </p:txBody>
      </p:sp>
      <p:sp>
        <p:nvSpPr>
          <p:cNvPr id="9" name="Content Placeholder 8">
            <a:extLst>
              <a:ext uri="{FF2B5EF4-FFF2-40B4-BE49-F238E27FC236}">
                <a16:creationId xmlns:a16="http://schemas.microsoft.com/office/drawing/2014/main" id="{F4D3BD02-8410-4F0F-8367-079FC193C9FF}"/>
              </a:ext>
            </a:extLst>
          </p:cNvPr>
          <p:cNvSpPr>
            <a:spLocks noGrp="1"/>
          </p:cNvSpPr>
          <p:nvPr>
            <p:ph idx="1"/>
          </p:nvPr>
        </p:nvSpPr>
        <p:spPr>
          <a:xfrm>
            <a:off x="806825" y="2144990"/>
            <a:ext cx="6064622" cy="3795987"/>
          </a:xfrm>
        </p:spPr>
        <p:txBody>
          <a:bodyPr anchor="t">
            <a:normAutofit lnSpcReduction="10000"/>
          </a:bodyPr>
          <a:lstStyle/>
          <a:p>
            <a:pPr marL="0" lvl="0" indent="0">
              <a:lnSpc>
                <a:spcPct val="107000"/>
              </a:lnSpc>
              <a:buNone/>
            </a:pPr>
            <a:r>
              <a:rPr lang="fr-FR" sz="1500" b="1" dirty="0">
                <a:effectLst/>
                <a:ea typeface="Calibri" panose="020F0502020204030204" pitchFamily="34" charset="0"/>
                <a:cs typeface="Times New Roman" panose="02020603050405020304" pitchFamily="18" charset="0"/>
              </a:rPr>
              <a:t>Projet CARDIE « bien manger pour bien apprendre », mené par les enseignantes, à l’aide d’intervenants proposés par la Maison pour la Science (un chercheur INRA et une étudiante en biologie)</a:t>
            </a:r>
            <a:endParaRPr lang="fr-FR" sz="1500" b="1" dirty="0">
              <a:ea typeface="Calibri" panose="020F0502020204030204" pitchFamily="34" charset="0"/>
              <a:cs typeface="Times New Roman" panose="02020603050405020304" pitchFamily="18" charset="0"/>
            </a:endParaRPr>
          </a:p>
          <a:p>
            <a:pPr marL="0" lvl="0" indent="0">
              <a:lnSpc>
                <a:spcPct val="107000"/>
              </a:lnSpc>
              <a:buNone/>
            </a:pPr>
            <a:r>
              <a:rPr lang="fr-FR" sz="1500" b="1" dirty="0">
                <a:effectLst/>
                <a:ea typeface="Calibri" panose="020F0502020204030204" pitchFamily="34" charset="0"/>
                <a:cs typeface="Times New Roman" panose="02020603050405020304" pitchFamily="18" charset="0"/>
              </a:rPr>
              <a:t>Objectifs : </a:t>
            </a:r>
          </a:p>
          <a:p>
            <a:pPr marL="0" lvl="0" indent="0">
              <a:lnSpc>
                <a:spcPct val="107000"/>
              </a:lnSpc>
              <a:buNone/>
            </a:pPr>
            <a:r>
              <a:rPr lang="fr-FR" sz="1500" b="1" dirty="0">
                <a:ea typeface="Calibri" panose="020F0502020204030204" pitchFamily="34" charset="0"/>
                <a:cs typeface="Times New Roman" panose="02020603050405020304" pitchFamily="18" charset="0"/>
              </a:rPr>
              <a:t>- c</a:t>
            </a:r>
            <a:r>
              <a:rPr lang="fr-FR" sz="1500" b="1" dirty="0">
                <a:effectLst/>
                <a:ea typeface="Calibri" panose="020F0502020204030204" pitchFamily="34" charset="0"/>
                <a:cs typeface="Times New Roman" panose="02020603050405020304" pitchFamily="18" charset="0"/>
              </a:rPr>
              <a:t>onnaître les fruits et les légumes de saison,</a:t>
            </a:r>
            <a:endParaRPr lang="fr-FR" sz="1500" b="1" dirty="0">
              <a:ea typeface="Calibri" panose="020F0502020204030204" pitchFamily="34" charset="0"/>
              <a:cs typeface="Times New Roman" panose="02020603050405020304" pitchFamily="18" charset="0"/>
            </a:endParaRPr>
          </a:p>
          <a:p>
            <a:pPr lvl="0">
              <a:lnSpc>
                <a:spcPct val="107000"/>
              </a:lnSpc>
              <a:buFontTx/>
              <a:buChar char="-"/>
            </a:pPr>
            <a:r>
              <a:rPr lang="fr-FR" sz="1500" b="1" dirty="0">
                <a:ea typeface="Calibri" panose="020F0502020204030204" pitchFamily="34" charset="0"/>
                <a:cs typeface="Times New Roman" panose="02020603050405020304" pitchFamily="18" charset="0"/>
              </a:rPr>
              <a:t>c</a:t>
            </a:r>
            <a:r>
              <a:rPr lang="fr-FR" sz="1500" b="1" dirty="0">
                <a:effectLst/>
                <a:ea typeface="Calibri" panose="020F0502020204030204" pitchFamily="34" charset="0"/>
                <a:cs typeface="Times New Roman" panose="02020603050405020304" pitchFamily="18" charset="0"/>
              </a:rPr>
              <a:t>onnaître les effets des aliments sur la santé,</a:t>
            </a:r>
            <a:endParaRPr lang="fr-FR" sz="1500" b="1" dirty="0">
              <a:ea typeface="Calibri" panose="020F0502020204030204" pitchFamily="34" charset="0"/>
              <a:cs typeface="Times New Roman" panose="02020603050405020304" pitchFamily="18" charset="0"/>
            </a:endParaRPr>
          </a:p>
          <a:p>
            <a:pPr lvl="0">
              <a:lnSpc>
                <a:spcPct val="107000"/>
              </a:lnSpc>
              <a:buFontTx/>
              <a:buChar char="-"/>
            </a:pPr>
            <a:r>
              <a:rPr lang="fr-FR" sz="1500" b="1" dirty="0">
                <a:effectLst/>
                <a:ea typeface="Calibri" panose="020F0502020204030204" pitchFamily="34" charset="0"/>
                <a:cs typeface="Times New Roman" panose="02020603050405020304" pitchFamily="18" charset="0"/>
              </a:rPr>
              <a:t>connaître les rôles joués par les aliments (constructeur, protecteur…),</a:t>
            </a:r>
          </a:p>
          <a:p>
            <a:pPr lvl="0">
              <a:lnSpc>
                <a:spcPct val="107000"/>
              </a:lnSpc>
              <a:buFontTx/>
              <a:buChar char="-"/>
            </a:pPr>
            <a:r>
              <a:rPr lang="fr-FR" sz="1500" b="1" dirty="0">
                <a:effectLst/>
                <a:ea typeface="Calibri" panose="020F0502020204030204" pitchFamily="34" charset="0"/>
                <a:cs typeface="Times New Roman" panose="02020603050405020304" pitchFamily="18" charset="0"/>
              </a:rPr>
              <a:t>Savoir reconnaître un aliment brut, peu transformé ou ultra transformé,</a:t>
            </a:r>
          </a:p>
          <a:p>
            <a:pPr lvl="0">
              <a:lnSpc>
                <a:spcPct val="107000"/>
              </a:lnSpc>
              <a:buFontTx/>
              <a:buChar char="-"/>
            </a:pPr>
            <a:r>
              <a:rPr lang="fr-FR" sz="1500" b="1" dirty="0">
                <a:effectLst/>
                <a:ea typeface="Calibri" panose="020F0502020204030204" pitchFamily="34" charset="0"/>
                <a:cs typeface="Times New Roman" panose="02020603050405020304" pitchFamily="18" charset="0"/>
              </a:rPr>
              <a:t>Savoir décoder les emballages des produits industriels, apprendre à consommer des aliments peu transformés,</a:t>
            </a:r>
          </a:p>
          <a:p>
            <a:pPr lvl="0">
              <a:lnSpc>
                <a:spcPct val="107000"/>
              </a:lnSpc>
              <a:buFontTx/>
              <a:buChar char="-"/>
            </a:pPr>
            <a:r>
              <a:rPr lang="fr-FR" sz="1500" b="1" dirty="0">
                <a:effectLst/>
                <a:ea typeface="Calibri" panose="020F0502020204030204" pitchFamily="34" charset="0"/>
                <a:cs typeface="Times New Roman" panose="02020603050405020304" pitchFamily="18" charset="0"/>
              </a:rPr>
              <a:t>Savoir transformer des aliments bruts en aliments peu  transformés.</a:t>
            </a:r>
          </a:p>
          <a:p>
            <a:pPr marL="0" indent="0">
              <a:buNone/>
            </a:pPr>
            <a:endParaRPr lang="en-US" sz="2000" dirty="0"/>
          </a:p>
        </p:txBody>
      </p:sp>
      <p:sp>
        <p:nvSpPr>
          <p:cNvPr id="14" name="Rectangle 13">
            <a:extLst>
              <a:ext uri="{FF2B5EF4-FFF2-40B4-BE49-F238E27FC236}">
                <a16:creationId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Espace réservé du contenu 4" descr="Une image contenant texte, personne, différent, plusieurs&#10;&#10;Description générée automatiquement">
            <a:extLst>
              <a:ext uri="{FF2B5EF4-FFF2-40B4-BE49-F238E27FC236}">
                <a16:creationId xmlns:a16="http://schemas.microsoft.com/office/drawing/2014/main" id="{6D85DAFB-8CA9-4AC9-B87E-397DA4E8A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521" y="909081"/>
            <a:ext cx="4095422" cy="5071731"/>
          </a:xfrm>
          <a:prstGeom prst="rect">
            <a:avLst/>
          </a:prstGeom>
        </p:spPr>
      </p:pic>
    </p:spTree>
    <p:extLst>
      <p:ext uri="{BB962C8B-B14F-4D97-AF65-F5344CB8AC3E}">
        <p14:creationId xmlns:p14="http://schemas.microsoft.com/office/powerpoint/2010/main" val="4229871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A86E89AA-0F0F-4EDD-AE7F-CF531B4F0517}"/>
              </a:ext>
            </a:extLst>
          </p:cNvPr>
          <p:cNvGraphicFramePr>
            <a:graphicFrameLocks noGrp="1"/>
          </p:cNvGraphicFramePr>
          <p:nvPr>
            <p:ph idx="1"/>
            <p:extLst>
              <p:ext uri="{D42A27DB-BD31-4B8C-83A1-F6EECF244321}">
                <p14:modId xmlns:p14="http://schemas.microsoft.com/office/powerpoint/2010/main" val="81457673"/>
              </p:ext>
            </p:extLst>
          </p:nvPr>
        </p:nvGraphicFramePr>
        <p:xfrm>
          <a:off x="838200" y="1217764"/>
          <a:ext cx="10510074" cy="5224934"/>
        </p:xfrm>
        <a:graphic>
          <a:graphicData uri="http://schemas.openxmlformats.org/drawingml/2006/table">
            <a:tbl>
              <a:tblPr firstRow="1" firstCol="1" bandRow="1"/>
              <a:tblGrid>
                <a:gridCol w="5255037">
                  <a:extLst>
                    <a:ext uri="{9D8B030D-6E8A-4147-A177-3AD203B41FA5}">
                      <a16:colId xmlns:a16="http://schemas.microsoft.com/office/drawing/2014/main" val="253164686"/>
                    </a:ext>
                  </a:extLst>
                </a:gridCol>
                <a:gridCol w="5255037">
                  <a:extLst>
                    <a:ext uri="{9D8B030D-6E8A-4147-A177-3AD203B41FA5}">
                      <a16:colId xmlns:a16="http://schemas.microsoft.com/office/drawing/2014/main" val="2649731245"/>
                    </a:ext>
                  </a:extLst>
                </a:gridCol>
              </a:tblGrid>
              <a:tr h="2307968">
                <a:tc gridSpan="2">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Depuis 2020, l’école maternelle possède des bacs pour réaliser un potager d’école.</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Objectifs :</a:t>
                      </a:r>
                      <a:r>
                        <a:rPr lang="fr-FR"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spcAft>
                          <a:spcPts val="0"/>
                        </a:spcAft>
                      </a:pPr>
                      <a:r>
                        <a:rPr lang="fr-FR"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fr-FR" sz="1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Collaborer à une même tâche,</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spcAft>
                          <a:spcPts val="0"/>
                        </a:spcAft>
                        <a:buFontTx/>
                        <a:buChar char="-"/>
                      </a:pPr>
                      <a:r>
                        <a:rPr lang="fr-FR" sz="1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Découvrir et pratiquer un mode de culture simple à mettre en œuvre et productif</a:t>
                      </a:r>
                    </a:p>
                    <a:p>
                      <a:pPr marL="285750" indent="-285750">
                        <a:lnSpc>
                          <a:spcPct val="100000"/>
                        </a:lnSpc>
                        <a:spcAft>
                          <a:spcPts val="0"/>
                        </a:spcAft>
                        <a:buFontTx/>
                        <a:buChar char="-"/>
                      </a:pPr>
                      <a:r>
                        <a:rPr lang="fr-FR" sz="1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Connaître les caractéristiques des végétaux pour effectuer une sélection,</a:t>
                      </a:r>
                    </a:p>
                    <a:p>
                      <a:pPr marL="285750" indent="-285750">
                        <a:lnSpc>
                          <a:spcPct val="100000"/>
                        </a:lnSpc>
                        <a:spcAft>
                          <a:spcPts val="0"/>
                        </a:spcAft>
                        <a:buFontTx/>
                        <a:buChar char="-"/>
                      </a:pPr>
                      <a:r>
                        <a:rPr lang="fr-FR" sz="1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Connaître les fruits et légumes de saison, apprendre à vivre au rythme des saisons,</a:t>
                      </a:r>
                    </a:p>
                    <a:p>
                      <a:pPr marL="285750" indent="-285750">
                        <a:lnSpc>
                          <a:spcPct val="100000"/>
                        </a:lnSpc>
                        <a:spcAft>
                          <a:spcPts val="0"/>
                        </a:spcAft>
                        <a:buFontTx/>
                        <a:buChar char="-"/>
                      </a:pPr>
                      <a:r>
                        <a:rPr lang="fr-FR" sz="1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Connaître les fleurs apportant des bienfaits au sol et aux autres plantes,</a:t>
                      </a:r>
                    </a:p>
                    <a:p>
                      <a:pPr marL="285750" indent="-285750">
                        <a:lnSpc>
                          <a:spcPct val="100000"/>
                        </a:lnSpc>
                        <a:spcAft>
                          <a:spcPts val="0"/>
                        </a:spcAft>
                        <a:buFontTx/>
                        <a:buChar char="-"/>
                      </a:pPr>
                      <a:r>
                        <a:rPr lang="fr-FR" sz="1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Connaître les légumes locaux.</a:t>
                      </a: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427" marR="54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515526896"/>
                  </a:ext>
                </a:extLst>
              </a:tr>
              <a:tr h="2916966">
                <a:tc>
                  <a:txBody>
                    <a:bodyPr/>
                    <a:lstStyle/>
                    <a:p>
                      <a:pPr marL="342900" lvl="0" indent="-342900">
                        <a:lnSpc>
                          <a:spcPct val="106000"/>
                        </a:lnSpc>
                        <a:spcAft>
                          <a:spcPts val="800"/>
                        </a:spcAft>
                        <a:buFont typeface="Wingdings" panose="05000000000000000000" pitchFamily="2" charset="2"/>
                        <a:buChar char=""/>
                      </a:pPr>
                      <a:r>
                        <a:rPr lang="fr-FR" sz="16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Avoir une bonne terre pour obtenir de bons légumes</a:t>
                      </a:r>
                      <a:r>
                        <a:rPr lang="fr-FR" sz="1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L’association </a:t>
                      </a:r>
                      <a:r>
                        <a:rPr lang="fr-FR" sz="14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Tralalarts</a:t>
                      </a:r>
                      <a:r>
                        <a:rPr lang="fr-FR"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est venue expliquer aux enfants comment réaliser un potager durable.</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Pour cela il faut une terre riche pour donner les nutriments nécessaires à la croissance des légumes.</a:t>
                      </a:r>
                    </a:p>
                    <a:p>
                      <a:pPr>
                        <a:lnSpc>
                          <a:spcPct val="100000"/>
                        </a:lnSpc>
                        <a:spcAft>
                          <a:spcPts val="0"/>
                        </a:spcAft>
                      </a:pPr>
                      <a:r>
                        <a:rPr lang="fr-FR"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Les enfants ont semé des graines de </a:t>
                      </a:r>
                      <a:r>
                        <a:rPr lang="fr-FR" sz="14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Phacélie</a:t>
                      </a:r>
                      <a:r>
                        <a:rPr lang="fr-FR" sz="1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et de moutardes pour apporter de l’azote et aérer la terre, puis ont réalisé un paillage,</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dirty="0">
                          <a:effectLst/>
                          <a:latin typeface="Calibri" panose="020F0502020204030204" pitchFamily="34" charset="0"/>
                          <a:ea typeface="Calibri" panose="020F0502020204030204" pitchFamily="34"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27" marR="54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6000"/>
                        </a:lnSpc>
                        <a:spcAft>
                          <a:spcPts val="800"/>
                        </a:spcAft>
                        <a:buFont typeface="Wingdings" panose="05000000000000000000" pitchFamily="2" charset="2"/>
                        <a:buChar char=""/>
                      </a:pPr>
                      <a:r>
                        <a:rPr lang="fr-FR" sz="1600" b="1" dirty="0">
                          <a:effectLst/>
                          <a:latin typeface="+mn-lt"/>
                          <a:ea typeface="Calibri" panose="020F0502020204030204" pitchFamily="34" charset="0"/>
                          <a:cs typeface="Times New Roman" panose="02020603050405020304" pitchFamily="18" charset="0"/>
                        </a:rPr>
                        <a:t>Planter des légumes ou des fruits adaptés à notre milieu</a:t>
                      </a:r>
                      <a:endParaRPr lang="fr-FR" sz="1600" dirty="0">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 Eric et Robert (association </a:t>
                      </a:r>
                      <a:r>
                        <a:rPr lang="fr-FR" sz="1400" b="1" dirty="0" err="1">
                          <a:effectLst/>
                          <a:latin typeface="Calibri" panose="020F0502020204030204" pitchFamily="34" charset="0"/>
                          <a:ea typeface="Calibri" panose="020F0502020204030204" pitchFamily="34" charset="0"/>
                          <a:cs typeface="Calibri" panose="020F0502020204030204" pitchFamily="34" charset="0"/>
                        </a:rPr>
                        <a:t>Tralalarts</a:t>
                      </a:r>
                      <a:r>
                        <a:rPr lang="fr-FR" sz="1400" b="1" dirty="0">
                          <a:effectLst/>
                          <a:latin typeface="Calibri" panose="020F0502020204030204" pitchFamily="34" charset="0"/>
                          <a:ea typeface="Calibri" panose="020F0502020204030204" pitchFamily="34" charset="0"/>
                          <a:cs typeface="Calibri" panose="020F0502020204030204" pitchFamily="34" charset="0"/>
                        </a:rPr>
                        <a:t>) ont amené des graines de légumes, d’épices, de fleurs adaptés à notre altitude et à nos abeilles.</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Ils ont expliqué aux enfants pourquoi il est nécessaire de choisir des variétés qui ne craignent pas le froid (altitude d’Aydat : 860m) et des fleurs mellifères (permettre à nos abeilles de butiner et de faire plus de miel que nécessaire). Au printemps, nous avons pu planter nos plants. Nous avons déjà ramassé de la menthe pour réaliser un sirop de menthe bio et sans colorant.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427" marR="54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343458"/>
                  </a:ext>
                </a:extLst>
              </a:tr>
            </a:tbl>
          </a:graphicData>
        </a:graphic>
      </p:graphicFrame>
      <p:pic>
        <p:nvPicPr>
          <p:cNvPr id="1027" name="Image 2" descr="Une image contenant personne&#10;&#10;Description générée automatiquement">
            <a:extLst>
              <a:ext uri="{FF2B5EF4-FFF2-40B4-BE49-F238E27FC236}">
                <a16:creationId xmlns:a16="http://schemas.microsoft.com/office/drawing/2014/main" id="{9E117A32-6EE8-45F7-A1F4-15203D264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2338" y="1749855"/>
            <a:ext cx="2856191" cy="13908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1">
            <a:extLst>
              <a:ext uri="{FF2B5EF4-FFF2-40B4-BE49-F238E27FC236}">
                <a16:creationId xmlns:a16="http://schemas.microsoft.com/office/drawing/2014/main" id="{028DF7BD-D5E9-4CE1-94E8-0B5D260E3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985" y="5263019"/>
            <a:ext cx="2398580" cy="1166282"/>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18" descr="Une image contenant extérieur, arbre, plante, jardin&#10;&#10;Description générée automatiquement">
            <a:extLst>
              <a:ext uri="{FF2B5EF4-FFF2-40B4-BE49-F238E27FC236}">
                <a16:creationId xmlns:a16="http://schemas.microsoft.com/office/drawing/2014/main" id="{7FC1B051-C836-4CD7-8FD0-D93760E90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8165" y="5382008"/>
            <a:ext cx="2280364" cy="1068920"/>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a:extLst>
              <a:ext uri="{FF2B5EF4-FFF2-40B4-BE49-F238E27FC236}">
                <a16:creationId xmlns:a16="http://schemas.microsoft.com/office/drawing/2014/main" id="{0DA49D49-206A-420C-B7C8-7F9D132AFB9A}"/>
              </a:ext>
            </a:extLst>
          </p:cNvPr>
          <p:cNvSpPr>
            <a:spLocks noGrp="1"/>
          </p:cNvSpPr>
          <p:nvPr>
            <p:ph type="title"/>
          </p:nvPr>
        </p:nvSpPr>
        <p:spPr>
          <a:xfrm>
            <a:off x="838200" y="365126"/>
            <a:ext cx="10515600" cy="797294"/>
          </a:xfrm>
          <a:solidFill>
            <a:schemeClr val="accent1">
              <a:lumMod val="50000"/>
            </a:schemeClr>
          </a:solidFill>
        </p:spPr>
        <p:txBody>
          <a:bodyPr>
            <a:normAutofit/>
          </a:bodyPr>
          <a:lstStyle/>
          <a:p>
            <a:pPr algn="ctr"/>
            <a:r>
              <a:rPr lang="fr-FR" b="1" dirty="0">
                <a:solidFill>
                  <a:schemeClr val="bg1"/>
                </a:solidFill>
              </a:rPr>
              <a:t>Projet « jardin bio »</a:t>
            </a:r>
          </a:p>
        </p:txBody>
      </p:sp>
    </p:spTree>
    <p:extLst>
      <p:ext uri="{BB962C8B-B14F-4D97-AF65-F5344CB8AC3E}">
        <p14:creationId xmlns:p14="http://schemas.microsoft.com/office/powerpoint/2010/main" val="919550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F6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6635BE4-7001-4C5C-8B63-6DC38B4EF04E}"/>
              </a:ext>
            </a:extLst>
          </p:cNvPr>
          <p:cNvSpPr>
            <a:spLocks noGrp="1"/>
          </p:cNvSpPr>
          <p:nvPr>
            <p:ph type="title"/>
          </p:nvPr>
        </p:nvSpPr>
        <p:spPr>
          <a:xfrm>
            <a:off x="321732" y="328897"/>
            <a:ext cx="7063331" cy="1957101"/>
          </a:xfrm>
          <a:solidFill>
            <a:schemeClr val="accent1">
              <a:lumMod val="50000"/>
            </a:schemeClr>
          </a:solidFill>
        </p:spPr>
        <p:txBody>
          <a:bodyPr vert="horz" lIns="91440" tIns="45720" rIns="91440" bIns="45720" rtlCol="0" anchor="ctr">
            <a:normAutofit/>
          </a:bodyPr>
          <a:lstStyle/>
          <a:p>
            <a:pPr algn="ctr"/>
            <a:r>
              <a:rPr lang="en-US" b="1" kern="1200" dirty="0">
                <a:solidFill>
                  <a:srgbClr val="FFFFFF"/>
                </a:solidFill>
                <a:latin typeface="+mj-lt"/>
                <a:ea typeface="+mj-ea"/>
                <a:cs typeface="+mj-cs"/>
              </a:rPr>
              <a:t>Une ruche connectée</a:t>
            </a:r>
          </a:p>
        </p:txBody>
      </p:sp>
      <p:pic>
        <p:nvPicPr>
          <p:cNvPr id="7" name="Image 6" descr="Une image contenant draps et couvertures&#10;&#10;Description générée automatiquement">
            <a:extLst>
              <a:ext uri="{FF2B5EF4-FFF2-40B4-BE49-F238E27FC236}">
                <a16:creationId xmlns:a16="http://schemas.microsoft.com/office/drawing/2014/main" id="{E591AA69-61BF-4B17-BECA-ADF502B2DF02}"/>
              </a:ext>
            </a:extLst>
          </p:cNvPr>
          <p:cNvPicPr/>
          <p:nvPr/>
        </p:nvPicPr>
        <p:blipFill rotWithShape="1">
          <a:blip r:embed="rId2" cstate="print">
            <a:extLst>
              <a:ext uri="{28A0092B-C50C-407E-A947-70E740481C1C}">
                <a14:useLocalDpi xmlns:a14="http://schemas.microsoft.com/office/drawing/2010/main" val="0"/>
              </a:ext>
            </a:extLst>
          </a:blip>
          <a:srcRect l="29808" r="773" b="-2"/>
          <a:stretch/>
        </p:blipFill>
        <p:spPr bwMode="auto">
          <a:xfrm rot="5400000">
            <a:off x="-89815" y="3068972"/>
            <a:ext cx="4074201" cy="2846060"/>
          </a:xfrm>
          <a:prstGeom prst="rect">
            <a:avLst/>
          </a:prstGeom>
          <a:noFill/>
        </p:spPr>
      </p:pic>
      <p:pic>
        <p:nvPicPr>
          <p:cNvPr id="8" name="Image 7" descr="Une image contenant texte, intérieur&#10;&#10;Description générée automatiquement">
            <a:extLst>
              <a:ext uri="{FF2B5EF4-FFF2-40B4-BE49-F238E27FC236}">
                <a16:creationId xmlns:a16="http://schemas.microsoft.com/office/drawing/2014/main" id="{830DB22D-AD3B-4B40-A77E-682CF7DF8523}"/>
              </a:ext>
            </a:extLst>
          </p:cNvPr>
          <p:cNvPicPr/>
          <p:nvPr/>
        </p:nvPicPr>
        <p:blipFill rotWithShape="1">
          <a:blip r:embed="rId3" cstate="print">
            <a:extLst>
              <a:ext uri="{28A0092B-C50C-407E-A947-70E740481C1C}">
                <a14:useLocalDpi xmlns:a14="http://schemas.microsoft.com/office/drawing/2010/main" val="0"/>
              </a:ext>
            </a:extLst>
          </a:blip>
          <a:srcRect l="5251" r="9480" b="3"/>
          <a:stretch/>
        </p:blipFill>
        <p:spPr bwMode="auto">
          <a:xfrm>
            <a:off x="3942260" y="2454902"/>
            <a:ext cx="3442803" cy="1958184"/>
          </a:xfrm>
          <a:prstGeom prst="rect">
            <a:avLst/>
          </a:prstGeom>
          <a:noFill/>
        </p:spPr>
      </p:pic>
      <p:pic>
        <p:nvPicPr>
          <p:cNvPr id="9" name="Espace réservé du contenu 8" descr="Une image contenant herbe, arbre, extérieur, champ&#10;&#10;Description générée automatiquement">
            <a:extLst>
              <a:ext uri="{FF2B5EF4-FFF2-40B4-BE49-F238E27FC236}">
                <a16:creationId xmlns:a16="http://schemas.microsoft.com/office/drawing/2014/main" id="{A4C6707E-4B4B-47E7-8837-E4D726B93E8C}"/>
              </a:ext>
            </a:extLst>
          </p:cNvPr>
          <p:cNvPicPr>
            <a:picLocks noGrp="1"/>
          </p:cNvPicPr>
          <p:nvPr>
            <p:ph idx="1"/>
          </p:nvPr>
        </p:nvPicPr>
        <p:blipFill rotWithShape="1">
          <a:blip r:embed="rId4" cstate="print">
            <a:extLst>
              <a:ext uri="{28A0092B-C50C-407E-A947-70E740481C1C}">
                <a14:useLocalDpi xmlns:a14="http://schemas.microsoft.com/office/drawing/2010/main" val="0"/>
              </a:ext>
            </a:extLst>
          </a:blip>
          <a:srcRect l="2653" r="11465"/>
          <a:stretch/>
        </p:blipFill>
        <p:spPr bwMode="auto">
          <a:xfrm>
            <a:off x="3941061" y="4572285"/>
            <a:ext cx="3447288" cy="1956816"/>
          </a:xfrm>
          <a:prstGeom prst="rect">
            <a:avLst/>
          </a:prstGeom>
          <a:noFill/>
        </p:spPr>
      </p:pic>
      <p:sp>
        <p:nvSpPr>
          <p:cNvPr id="18" name="Rectangle 17">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485FCCE1-D4C2-42E2-B949-757BC9AF5684}"/>
              </a:ext>
            </a:extLst>
          </p:cNvPr>
          <p:cNvSpPr txBox="1"/>
          <p:nvPr/>
        </p:nvSpPr>
        <p:spPr>
          <a:xfrm>
            <a:off x="7957973" y="763523"/>
            <a:ext cx="3511296" cy="5330952"/>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r>
              <a:rPr lang="en-US" sz="2400" b="1" dirty="0">
                <a:solidFill>
                  <a:srgbClr val="FFFFFF"/>
                </a:solidFill>
                <a:effectLst/>
              </a:rPr>
              <a:t>Les élèves ont décoré leur ruche et lui ont donné le nom « La bougnate butineuse ».</a:t>
            </a:r>
          </a:p>
          <a:p>
            <a:pPr indent="-228600">
              <a:lnSpc>
                <a:spcPct val="90000"/>
              </a:lnSpc>
              <a:spcAft>
                <a:spcPts val="800"/>
              </a:spcAft>
              <a:buFont typeface="Arial" panose="020B0604020202020204" pitchFamily="34" charset="0"/>
              <a:buChar char="•"/>
            </a:pPr>
            <a:r>
              <a:rPr lang="en-US" sz="2400" b="1" dirty="0">
                <a:solidFill>
                  <a:srgbClr val="FFFFFF"/>
                </a:solidFill>
                <a:effectLst/>
              </a:rPr>
              <a:t>Ils savent de quoi se nourrissent les abeilles et pourquoi elles font du miel.</a:t>
            </a:r>
          </a:p>
          <a:p>
            <a:pPr indent="-228600">
              <a:lnSpc>
                <a:spcPct val="90000"/>
              </a:lnSpc>
              <a:spcAft>
                <a:spcPts val="800"/>
              </a:spcAft>
              <a:buFont typeface="Arial" panose="020B0604020202020204" pitchFamily="34" charset="0"/>
              <a:buChar char="•"/>
            </a:pPr>
            <a:r>
              <a:rPr lang="en-US" sz="2400" b="1" dirty="0">
                <a:solidFill>
                  <a:srgbClr val="FFFFFF"/>
                </a:solidFill>
                <a:effectLst/>
              </a:rPr>
              <a:t>Par petits groupes ils vont voir leurs abeilles. Pendant ce temps les élèves en classe peuvent les observer en direct à l’aide d’une caméra</a:t>
            </a:r>
            <a:r>
              <a:rPr lang="en-US" sz="2200" dirty="0">
                <a:solidFill>
                  <a:srgbClr val="FFFFFF"/>
                </a:solidFill>
                <a:effectLst/>
              </a:rPr>
              <a:t>.</a:t>
            </a:r>
          </a:p>
        </p:txBody>
      </p:sp>
    </p:spTree>
    <p:extLst>
      <p:ext uri="{BB962C8B-B14F-4D97-AF65-F5344CB8AC3E}">
        <p14:creationId xmlns:p14="http://schemas.microsoft.com/office/powerpoint/2010/main" val="3987894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D5D6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re 11">
            <a:extLst>
              <a:ext uri="{FF2B5EF4-FFF2-40B4-BE49-F238E27FC236}">
                <a16:creationId xmlns:a16="http://schemas.microsoft.com/office/drawing/2014/main" id="{778FF6B9-0A90-46D1-90A6-DDB143700ADA}"/>
              </a:ext>
            </a:extLst>
          </p:cNvPr>
          <p:cNvSpPr>
            <a:spLocks noGrp="1"/>
          </p:cNvSpPr>
          <p:nvPr>
            <p:ph type="title"/>
          </p:nvPr>
        </p:nvSpPr>
        <p:spPr>
          <a:xfrm>
            <a:off x="321732" y="321732"/>
            <a:ext cx="7064121" cy="1964266"/>
          </a:xfrm>
          <a:solidFill>
            <a:schemeClr val="accent1">
              <a:lumMod val="50000"/>
            </a:schemeClr>
          </a:solidFill>
        </p:spPr>
        <p:txBody>
          <a:bodyPr>
            <a:normAutofit/>
          </a:bodyPr>
          <a:lstStyle/>
          <a:p>
            <a:pPr algn="ctr"/>
            <a:r>
              <a:rPr lang="fr-FR" b="1" dirty="0">
                <a:solidFill>
                  <a:srgbClr val="FFFFFF"/>
                </a:solidFill>
              </a:rPr>
              <a:t>Le mot de la fin </a:t>
            </a:r>
            <a:r>
              <a:rPr lang="fr-FR" b="1">
                <a:solidFill>
                  <a:srgbClr val="FFFFFF"/>
                </a:solidFill>
              </a:rPr>
              <a:t>aux enseignantes…</a:t>
            </a:r>
            <a:endParaRPr lang="fr-FR" b="1" dirty="0">
              <a:solidFill>
                <a:srgbClr val="FFFFFF"/>
              </a:solidFill>
            </a:endParaRPr>
          </a:p>
        </p:txBody>
      </p:sp>
      <p:pic>
        <p:nvPicPr>
          <p:cNvPr id="14" name="Image 13">
            <a:extLst>
              <a:ext uri="{FF2B5EF4-FFF2-40B4-BE49-F238E27FC236}">
                <a16:creationId xmlns:a16="http://schemas.microsoft.com/office/drawing/2014/main" id="{94F3653F-C4C6-459E-96F0-8BC759266D3F}"/>
              </a:ext>
            </a:extLst>
          </p:cNvPr>
          <p:cNvPicPr>
            <a:picLocks noChangeAspect="1"/>
          </p:cNvPicPr>
          <p:nvPr/>
        </p:nvPicPr>
        <p:blipFill rotWithShape="1">
          <a:blip r:embed="rId2">
            <a:extLst>
              <a:ext uri="{28A0092B-C50C-407E-A947-70E740481C1C}">
                <a14:useLocalDpi xmlns:a14="http://schemas.microsoft.com/office/drawing/2010/main" val="0"/>
              </a:ext>
            </a:extLst>
          </a:blip>
          <a:srcRect t="1604" r="1" b="1"/>
          <a:stretch/>
        </p:blipFill>
        <p:spPr>
          <a:xfrm>
            <a:off x="327547" y="2454903"/>
            <a:ext cx="7058306" cy="4080254"/>
          </a:xfrm>
          <a:prstGeom prst="rect">
            <a:avLst/>
          </a:prstGeom>
        </p:spPr>
      </p:pic>
      <p:sp>
        <p:nvSpPr>
          <p:cNvPr id="21" name="Rectangle 20">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CE38E10-B86B-4FF9-A7A9-870EA0CF9835}"/>
              </a:ext>
            </a:extLst>
          </p:cNvPr>
          <p:cNvSpPr>
            <a:spLocks noGrp="1"/>
          </p:cNvSpPr>
          <p:nvPr>
            <p:ph idx="1"/>
          </p:nvPr>
        </p:nvSpPr>
        <p:spPr>
          <a:xfrm>
            <a:off x="8029319" y="917725"/>
            <a:ext cx="3424739" cy="4852362"/>
          </a:xfrm>
        </p:spPr>
        <p:txBody>
          <a:bodyPr anchor="ctr">
            <a:normAutofit/>
          </a:bodyPr>
          <a:lstStyle/>
          <a:p>
            <a:pPr marL="0" indent="0">
              <a:buNone/>
            </a:pPr>
            <a:r>
              <a:rPr lang="fr-FR" sz="2000" b="1" dirty="0">
                <a:solidFill>
                  <a:srgbClr val="FFFFFF"/>
                </a:solidFill>
                <a:effectLst/>
                <a:ea typeface="Times New Roman" panose="02020603050405020304" pitchFamily="18" charset="0"/>
                <a:cs typeface="Arial" panose="020B0604020202020204" pitchFamily="34" charset="0"/>
              </a:rPr>
              <a:t>« Amener les enfants dès leur plus jeune âge à avoir un comportement respectueux et en harmonie avec leur environnement (faune, flore) pour s’alimenter correctement et rester en bonne santé toute en veillant à la santé de leur planète. </a:t>
            </a:r>
          </a:p>
          <a:p>
            <a:pPr marL="0" indent="0">
              <a:buNone/>
            </a:pPr>
            <a:r>
              <a:rPr lang="fr-FR" sz="2000" b="1" dirty="0">
                <a:solidFill>
                  <a:srgbClr val="FFFFFF"/>
                </a:solidFill>
                <a:effectLst/>
                <a:ea typeface="Times New Roman" panose="02020603050405020304" pitchFamily="18" charset="0"/>
                <a:cs typeface="Arial" panose="020B0604020202020204" pitchFamily="34" charset="0"/>
              </a:rPr>
              <a:t>Cercle vertueux qu’ils pourront atteindre en partenariat avec l’école et espérer convertir leurs parents à ce concept. »</a:t>
            </a:r>
            <a:endParaRPr lang="fr-FR" sz="2000" b="1" dirty="0">
              <a:solidFill>
                <a:srgbClr val="FFFFFF"/>
              </a:solidFill>
              <a:effectLst/>
              <a:ea typeface="Calibri" panose="020F0502020204030204" pitchFamily="34" charset="0"/>
              <a:cs typeface="Times New Roman" panose="02020603050405020304" pitchFamily="18" charset="0"/>
            </a:endParaRPr>
          </a:p>
          <a:p>
            <a:endParaRPr lang="fr-FR" sz="2000" dirty="0">
              <a:solidFill>
                <a:srgbClr val="FFFFFF"/>
              </a:solidFill>
            </a:endParaRPr>
          </a:p>
        </p:txBody>
      </p:sp>
    </p:spTree>
    <p:extLst>
      <p:ext uri="{BB962C8B-B14F-4D97-AF65-F5344CB8AC3E}">
        <p14:creationId xmlns:p14="http://schemas.microsoft.com/office/powerpoint/2010/main" val="3486054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9311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fr-FR" sz="3200" dirty="0" smtClean="0"/>
              <a:t>Intégration de cet ODD dans le cadre de la formation initiale des enseignants du 1</a:t>
            </a:r>
            <a:r>
              <a:rPr lang="fr-FR" sz="3200" baseline="30000" dirty="0" smtClean="0"/>
              <a:t>er</a:t>
            </a:r>
            <a:r>
              <a:rPr lang="fr-FR" sz="3200" dirty="0" smtClean="0"/>
              <a:t> degré.</a:t>
            </a:r>
            <a:endParaRPr lang="fr-FR" sz="3200" dirty="0"/>
          </a:p>
        </p:txBody>
      </p:sp>
      <p:sp>
        <p:nvSpPr>
          <p:cNvPr id="3" name="Espace réservé du contenu 2"/>
          <p:cNvSpPr>
            <a:spLocks noGrp="1"/>
          </p:cNvSpPr>
          <p:nvPr>
            <p:ph idx="1"/>
          </p:nvPr>
        </p:nvSpPr>
        <p:spPr>
          <a:xfrm>
            <a:off x="838200" y="1541417"/>
            <a:ext cx="10515600" cy="4635546"/>
          </a:xfrm>
        </p:spPr>
        <p:txBody>
          <a:bodyPr>
            <a:normAutofit fontScale="92500" lnSpcReduction="20000"/>
          </a:bodyPr>
          <a:lstStyle/>
          <a:p>
            <a:r>
              <a:rPr lang="fr-FR" dirty="0" smtClean="0"/>
              <a:t>Sur le plan des concepts et des méthodes:</a:t>
            </a:r>
          </a:p>
          <a:p>
            <a:pPr lvl="1"/>
            <a:r>
              <a:rPr lang="fr-FR" dirty="0" smtClean="0"/>
              <a:t>Croisement des SVT et sciences humaines (Histoire-géographie et éducation civique) mais bien au-delà….</a:t>
            </a:r>
          </a:p>
          <a:p>
            <a:pPr lvl="1"/>
            <a:r>
              <a:rPr lang="fr-FR" dirty="0" smtClean="0"/>
              <a:t>Croisement des cultures scientifiques, humanistes et artistiques</a:t>
            </a:r>
          </a:p>
          <a:p>
            <a:pPr lvl="2"/>
            <a:r>
              <a:rPr lang="fr-FR" dirty="0" smtClean="0"/>
              <a:t>Enseignement de la complexité (nutrition/alimentation…)</a:t>
            </a:r>
          </a:p>
          <a:p>
            <a:pPr lvl="2"/>
            <a:r>
              <a:rPr lang="fr-FR" dirty="0" smtClean="0"/>
              <a:t>Vision critique des finalités des concepts scientifiques (digestion/</a:t>
            </a:r>
            <a:r>
              <a:rPr lang="fr-FR" dirty="0" err="1" smtClean="0"/>
              <a:t>microbiote</a:t>
            </a:r>
            <a:r>
              <a:rPr lang="fr-FR" dirty="0" smtClean="0"/>
              <a:t>    absorption racinaire mécaniste / symbiose )</a:t>
            </a:r>
          </a:p>
          <a:p>
            <a:pPr lvl="2"/>
            <a:r>
              <a:rPr lang="fr-FR" dirty="0" smtClean="0"/>
              <a:t>Utilisation de l’art </a:t>
            </a:r>
            <a:r>
              <a:rPr lang="fr-FR" dirty="0" err="1" smtClean="0"/>
              <a:t>abili</a:t>
            </a:r>
            <a:r>
              <a:rPr lang="fr-FR" dirty="0" smtClean="0"/>
              <a:t> ou gadget,  ou art qui questionne, interroge, permet de communiquer</a:t>
            </a:r>
            <a:endParaRPr lang="fr-FR" dirty="0"/>
          </a:p>
          <a:p>
            <a:pPr lvl="1"/>
            <a:endParaRPr lang="fr-FR" dirty="0"/>
          </a:p>
          <a:p>
            <a:r>
              <a:rPr lang="fr-FR" dirty="0" smtClean="0"/>
              <a:t>Quelle place dans le cadre des masters:   </a:t>
            </a:r>
            <a:r>
              <a:rPr lang="fr-FR" sz="2400" i="1" dirty="0" smtClean="0"/>
              <a:t>thème facile et porteur</a:t>
            </a:r>
            <a:endParaRPr lang="fr-FR" i="1" dirty="0" smtClean="0"/>
          </a:p>
          <a:p>
            <a:pPr lvl="1"/>
            <a:r>
              <a:rPr lang="fr-FR" dirty="0" smtClean="0"/>
              <a:t>Dans le cadre des entrées pluridisciplinaires Sciences</a:t>
            </a:r>
          </a:p>
          <a:p>
            <a:pPr lvl="1"/>
            <a:r>
              <a:rPr lang="fr-FR" dirty="0" smtClean="0"/>
              <a:t>Dans le cadre des mémoires professionnels centrés sur l’EDD:</a:t>
            </a:r>
          </a:p>
          <a:p>
            <a:pPr lvl="2"/>
            <a:r>
              <a:rPr lang="fr-FR" dirty="0" smtClean="0"/>
              <a:t>Enjeux de (</a:t>
            </a:r>
            <a:r>
              <a:rPr lang="fr-FR" dirty="0" err="1" smtClean="0"/>
              <a:t>re</a:t>
            </a:r>
            <a:r>
              <a:rPr lang="fr-FR" dirty="0" smtClean="0"/>
              <a:t>)problématisation, construction d’un cadre bibliographique, expérimentations ou actions possibles, pouvoir d’action et engagement, mise en œuvre d’un esprit critique,…</a:t>
            </a:r>
          </a:p>
          <a:p>
            <a:pPr lvl="1"/>
            <a:r>
              <a:rPr lang="fr-FR" dirty="0" smtClean="0"/>
              <a:t>Dans le cadre des semaines thématiques:</a:t>
            </a:r>
            <a:endParaRPr lang="fr-FR" dirty="0"/>
          </a:p>
        </p:txBody>
      </p:sp>
      <p:pic>
        <p:nvPicPr>
          <p:cNvPr id="4" name="Image 3"/>
          <p:cNvPicPr/>
          <p:nvPr/>
        </p:nvPicPr>
        <p:blipFill>
          <a:blip r:embed="rId2"/>
          <a:stretch>
            <a:fillRect/>
          </a:stretch>
        </p:blipFill>
        <p:spPr>
          <a:xfrm>
            <a:off x="8769531" y="5390606"/>
            <a:ext cx="3422469" cy="1467394"/>
          </a:xfrm>
          <a:prstGeom prst="rect">
            <a:avLst/>
          </a:prstGeom>
        </p:spPr>
      </p:pic>
    </p:spTree>
    <p:extLst>
      <p:ext uri="{BB962C8B-B14F-4D97-AF65-F5344CB8AC3E}">
        <p14:creationId xmlns:p14="http://schemas.microsoft.com/office/powerpoint/2010/main" val="1317742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314995"/>
            <a:ext cx="5736771" cy="5077096"/>
          </a:xfrm>
        </p:spPr>
        <p:txBody>
          <a:bodyPr/>
          <a:lstStyle/>
          <a:p>
            <a:r>
              <a:rPr lang="fr-FR" dirty="0" smtClean="0"/>
              <a:t>Semaine thématique:                   place à la pédagogie de projet</a:t>
            </a:r>
          </a:p>
          <a:p>
            <a:pPr lvl="1"/>
            <a:r>
              <a:rPr lang="fr-FR" dirty="0" smtClean="0"/>
              <a:t>Choix d’un projet par un groupe</a:t>
            </a:r>
          </a:p>
          <a:p>
            <a:pPr lvl="1"/>
            <a:r>
              <a:rPr lang="fr-FR" dirty="0" smtClean="0"/>
              <a:t>Etayage par des ressources </a:t>
            </a:r>
          </a:p>
          <a:p>
            <a:pPr lvl="1"/>
            <a:r>
              <a:rPr lang="fr-FR" dirty="0" smtClean="0"/>
              <a:t>Guidage par les formateurs de plusieurs disciplines</a:t>
            </a:r>
          </a:p>
          <a:p>
            <a:pPr lvl="1"/>
            <a:r>
              <a:rPr lang="fr-FR" dirty="0" smtClean="0"/>
              <a:t>Articulation avec le stage terrain</a:t>
            </a:r>
          </a:p>
          <a:p>
            <a:pPr lvl="1"/>
            <a:r>
              <a:rPr lang="fr-FR" dirty="0" smtClean="0"/>
              <a:t>Pistes pédagogiques pour les écrits 2 (et les oraux 2) du concours</a:t>
            </a:r>
          </a:p>
          <a:p>
            <a:pPr lvl="1"/>
            <a:r>
              <a:rPr lang="fr-FR" dirty="0" smtClean="0"/>
              <a:t>Favoriser le questionnement (mémoire de recherche)</a:t>
            </a:r>
          </a:p>
          <a:p>
            <a:pPr lvl="1"/>
            <a:r>
              <a:rPr lang="fr-FR" dirty="0" smtClean="0"/>
              <a:t>Mise en œuvre sur le terrain</a:t>
            </a:r>
          </a:p>
          <a:p>
            <a:pPr lvl="1"/>
            <a:r>
              <a:rPr lang="fr-FR" dirty="0" smtClean="0"/>
              <a:t>Compétences professionnelles.</a:t>
            </a:r>
          </a:p>
          <a:p>
            <a:pPr lvl="1"/>
            <a:endParaRPr lang="fr-FR" dirty="0" smtClean="0"/>
          </a:p>
          <a:p>
            <a:pPr lvl="1"/>
            <a:endParaRPr lang="fr-FR" dirty="0" smtClean="0"/>
          </a:p>
          <a:p>
            <a:pPr lvl="1"/>
            <a:endParaRPr lang="fr-FR" dirty="0"/>
          </a:p>
        </p:txBody>
      </p:sp>
      <p:sp>
        <p:nvSpPr>
          <p:cNvPr id="4" name="Titre 1"/>
          <p:cNvSpPr txBox="1">
            <a:spLocks/>
          </p:cNvSpPr>
          <p:nvPr/>
        </p:nvSpPr>
        <p:spPr>
          <a:xfrm>
            <a:off x="838200" y="365125"/>
            <a:ext cx="10515600" cy="79311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3200" smtClean="0"/>
              <a:t>Intégration de cet ODD dans le cadre de la formation initiale des enseignants du 1</a:t>
            </a:r>
            <a:r>
              <a:rPr lang="fr-FR" sz="3200" baseline="30000" smtClean="0"/>
              <a:t>er</a:t>
            </a:r>
            <a:r>
              <a:rPr lang="fr-FR" sz="3200" smtClean="0"/>
              <a:t> degré.</a:t>
            </a:r>
            <a:endParaRPr lang="fr-FR" sz="3200" dirty="0"/>
          </a:p>
        </p:txBody>
      </p:sp>
      <p:pic>
        <p:nvPicPr>
          <p:cNvPr id="5" name="Image 4"/>
          <p:cNvPicPr>
            <a:picLocks noChangeAspect="1"/>
          </p:cNvPicPr>
          <p:nvPr/>
        </p:nvPicPr>
        <p:blipFill>
          <a:blip r:embed="rId2"/>
          <a:stretch>
            <a:fillRect/>
          </a:stretch>
        </p:blipFill>
        <p:spPr>
          <a:xfrm>
            <a:off x="6705600" y="1314995"/>
            <a:ext cx="5279844" cy="3292341"/>
          </a:xfrm>
          <a:prstGeom prst="rect">
            <a:avLst/>
          </a:prstGeom>
        </p:spPr>
      </p:pic>
      <p:pic>
        <p:nvPicPr>
          <p:cNvPr id="6" name="Image 5"/>
          <p:cNvPicPr/>
          <p:nvPr/>
        </p:nvPicPr>
        <p:blipFill>
          <a:blip r:embed="rId3"/>
          <a:stretch>
            <a:fillRect/>
          </a:stretch>
        </p:blipFill>
        <p:spPr>
          <a:xfrm>
            <a:off x="6705601" y="4607336"/>
            <a:ext cx="5486400" cy="2250664"/>
          </a:xfrm>
          <a:prstGeom prst="rect">
            <a:avLst/>
          </a:prstGeom>
        </p:spPr>
      </p:pic>
    </p:spTree>
    <p:extLst>
      <p:ext uri="{BB962C8B-B14F-4D97-AF65-F5344CB8AC3E}">
        <p14:creationId xmlns:p14="http://schemas.microsoft.com/office/powerpoint/2010/main" val="3780158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B5FA7C47-B7C1-4D2E-AB49-ED23BA34BA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596EE156-ABF1-4329-A6BA-03B4254E08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19B9933F-AAB3-444A-8BB5-9CA194A8B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7D20183A-0B1D-4A1F-89B1-ADBEDBC6E5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8">
            <a:extLst>
              <a:ext uri="{FF2B5EF4-FFF2-40B4-BE49-F238E27FC236}">
                <a16:creationId xmlns:a16="http://schemas.microsoft.com/office/drawing/2014/main" id="{131031D3-26CD-4214-A9A4-5857EFA15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a:extLst>
              <a:ext uri="{FF2B5EF4-FFF2-40B4-BE49-F238E27FC236}">
                <a16:creationId xmlns:a16="http://schemas.microsoft.com/office/drawing/2014/main" id="{0FFB147F-577C-4268-A8CD-42BD09CB31B3}"/>
              </a:ext>
            </a:extLst>
          </p:cNvPr>
          <p:cNvSpPr>
            <a:spLocks noGrp="1"/>
          </p:cNvSpPr>
          <p:nvPr>
            <p:ph idx="1"/>
          </p:nvPr>
        </p:nvSpPr>
        <p:spPr>
          <a:xfrm>
            <a:off x="1123315" y="1091830"/>
            <a:ext cx="3200451" cy="1851668"/>
          </a:xfrm>
          <a:solidFill>
            <a:schemeClr val="accent1">
              <a:lumMod val="50000"/>
            </a:schemeClr>
          </a:solidFill>
        </p:spPr>
        <p:txBody>
          <a:bodyPr anchor="t">
            <a:normAutofit/>
          </a:bodyPr>
          <a:lstStyle/>
          <a:p>
            <a:pPr marL="0" indent="0" algn="ctr">
              <a:buNone/>
            </a:pPr>
            <a:r>
              <a:rPr lang="en-US" sz="4000" b="1" dirty="0">
                <a:solidFill>
                  <a:srgbClr val="FEFFFF"/>
                </a:solidFill>
              </a:rPr>
              <a:t>L’ODD12 et </a:t>
            </a:r>
            <a:r>
              <a:rPr lang="en-US" sz="4000" b="1" dirty="0" err="1">
                <a:solidFill>
                  <a:srgbClr val="FEFFFF"/>
                </a:solidFill>
              </a:rPr>
              <a:t>ses</a:t>
            </a:r>
            <a:r>
              <a:rPr lang="en-US" sz="4000" b="1" dirty="0">
                <a:solidFill>
                  <a:srgbClr val="FEFFFF"/>
                </a:solidFill>
              </a:rPr>
              <a:t> 11 </a:t>
            </a:r>
            <a:r>
              <a:rPr lang="en-US" sz="4000" b="1" dirty="0" err="1">
                <a:solidFill>
                  <a:srgbClr val="FEFFFF"/>
                </a:solidFill>
              </a:rPr>
              <a:t>cibles</a:t>
            </a:r>
            <a:r>
              <a:rPr lang="en-US" sz="4000" b="1" dirty="0">
                <a:solidFill>
                  <a:srgbClr val="FEFFFF"/>
                </a:solidFill>
              </a:rPr>
              <a:t> </a:t>
            </a:r>
          </a:p>
          <a:p>
            <a:pPr marL="0" indent="0">
              <a:buNone/>
            </a:pPr>
            <a:r>
              <a:rPr lang="en-US" sz="1400" b="1" i="1" dirty="0">
                <a:solidFill>
                  <a:srgbClr val="FEFFFF"/>
                </a:solidFill>
                <a:hlinkClick r:id="rId2"/>
              </a:rPr>
              <a:t>http://www.globalcompact-france.org/</a:t>
            </a:r>
            <a:r>
              <a:rPr lang="en-US" sz="1400" b="1" i="1" dirty="0">
                <a:solidFill>
                  <a:srgbClr val="FEFFFF"/>
                </a:solidFill>
              </a:rPr>
              <a:t> </a:t>
            </a:r>
          </a:p>
        </p:txBody>
      </p:sp>
      <p:pic>
        <p:nvPicPr>
          <p:cNvPr id="9" name="Espace réservé du contenu 8">
            <a:extLst>
              <a:ext uri="{FF2B5EF4-FFF2-40B4-BE49-F238E27FC236}">
                <a16:creationId xmlns:a16="http://schemas.microsoft.com/office/drawing/2014/main" id="{FEBAFABD-EA1F-4E4D-8C33-141749B4DA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60408" y="149290"/>
            <a:ext cx="4651135" cy="6574047"/>
          </a:xfrm>
          <a:prstGeom prst="rect">
            <a:avLst/>
          </a:prstGeom>
        </p:spPr>
      </p:pic>
      <p:sp>
        <p:nvSpPr>
          <p:cNvPr id="10" name="Content Placeholder 12">
            <a:extLst>
              <a:ext uri="{FF2B5EF4-FFF2-40B4-BE49-F238E27FC236}">
                <a16:creationId xmlns:a16="http://schemas.microsoft.com/office/drawing/2014/main" id="{0FFB147F-577C-4268-A8CD-42BD09CB31B3}"/>
              </a:ext>
            </a:extLst>
          </p:cNvPr>
          <p:cNvSpPr txBox="1">
            <a:spLocks/>
          </p:cNvSpPr>
          <p:nvPr/>
        </p:nvSpPr>
        <p:spPr>
          <a:xfrm>
            <a:off x="1123314" y="3586965"/>
            <a:ext cx="3200451" cy="1851668"/>
          </a:xfrm>
          <a:prstGeom prst="rect">
            <a:avLst/>
          </a:prstGeom>
          <a:solidFill>
            <a:schemeClr val="accent1">
              <a:lumMod val="50000"/>
            </a:schemeClr>
          </a:solidFill>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err="1" smtClean="0">
                <a:solidFill>
                  <a:srgbClr val="FEFFFF"/>
                </a:solidFill>
              </a:rPr>
              <a:t>Partie</a:t>
            </a:r>
            <a:r>
              <a:rPr lang="en-US" sz="4000" b="1" dirty="0" smtClean="0">
                <a:solidFill>
                  <a:srgbClr val="FEFFFF"/>
                </a:solidFill>
              </a:rPr>
              <a:t> 1: </a:t>
            </a:r>
            <a:r>
              <a:rPr lang="en-US" sz="4000" b="1" dirty="0" err="1" smtClean="0">
                <a:solidFill>
                  <a:srgbClr val="FEFFFF"/>
                </a:solidFill>
              </a:rPr>
              <a:t>dans</a:t>
            </a:r>
            <a:r>
              <a:rPr lang="en-US" sz="4000" b="1" dirty="0" smtClean="0">
                <a:solidFill>
                  <a:srgbClr val="FEFFFF"/>
                </a:solidFill>
              </a:rPr>
              <a:t> les classes</a:t>
            </a:r>
          </a:p>
          <a:p>
            <a:pPr marL="0" indent="0" algn="ctr">
              <a:buFont typeface="Arial" panose="020B0604020202020204" pitchFamily="34" charset="0"/>
              <a:buNone/>
            </a:pPr>
            <a:r>
              <a:rPr lang="en-US" sz="4000" b="1" i="1" dirty="0" err="1" smtClean="0">
                <a:solidFill>
                  <a:srgbClr val="FEFFFF"/>
                </a:solidFill>
              </a:rPr>
              <a:t>Partie</a:t>
            </a:r>
            <a:r>
              <a:rPr lang="en-US" sz="4000" b="1" i="1" dirty="0" smtClean="0">
                <a:solidFill>
                  <a:srgbClr val="FEFFFF"/>
                </a:solidFill>
              </a:rPr>
              <a:t> 2: </a:t>
            </a:r>
            <a:r>
              <a:rPr lang="en-US" sz="4000" b="1" i="1" dirty="0" err="1" smtClean="0">
                <a:solidFill>
                  <a:srgbClr val="FEFFFF"/>
                </a:solidFill>
              </a:rPr>
              <a:t>dans</a:t>
            </a:r>
            <a:r>
              <a:rPr lang="en-US" sz="4000" b="1" i="1" dirty="0" smtClean="0">
                <a:solidFill>
                  <a:srgbClr val="FEFFFF"/>
                </a:solidFill>
              </a:rPr>
              <a:t> le cadre de la formation</a:t>
            </a:r>
            <a:endParaRPr lang="en-US" sz="1400" b="1" i="1" dirty="0">
              <a:solidFill>
                <a:srgbClr val="FEFFFF"/>
              </a:solidFill>
            </a:endParaRPr>
          </a:p>
        </p:txBody>
      </p:sp>
    </p:spTree>
    <p:extLst>
      <p:ext uri="{BB962C8B-B14F-4D97-AF65-F5344CB8AC3E}">
        <p14:creationId xmlns:p14="http://schemas.microsoft.com/office/powerpoint/2010/main" val="3649425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15035"/>
          </a:xfrm>
        </p:spPr>
        <p:style>
          <a:lnRef idx="1">
            <a:schemeClr val="accent1"/>
          </a:lnRef>
          <a:fillRef idx="2">
            <a:schemeClr val="accent1"/>
          </a:fillRef>
          <a:effectRef idx="1">
            <a:schemeClr val="accent1"/>
          </a:effectRef>
          <a:fontRef idx="minor">
            <a:schemeClr val="dk1"/>
          </a:fontRef>
        </p:style>
        <p:txBody>
          <a:bodyPr/>
          <a:lstStyle/>
          <a:p>
            <a:r>
              <a:rPr lang="fr-FR" dirty="0" smtClean="0"/>
              <a:t>De l’ODD12 à l’O</a:t>
            </a:r>
            <a:r>
              <a:rPr lang="fr-FR" b="1" dirty="0" smtClean="0"/>
              <a:t>P</a:t>
            </a:r>
            <a:r>
              <a:rPr lang="fr-FR" dirty="0" smtClean="0"/>
              <a:t>DD12:</a:t>
            </a:r>
            <a:endParaRPr lang="fr-FR" dirty="0"/>
          </a:p>
        </p:txBody>
      </p:sp>
      <p:sp>
        <p:nvSpPr>
          <p:cNvPr id="3" name="Espace réservé du contenu 2"/>
          <p:cNvSpPr>
            <a:spLocks noGrp="1"/>
          </p:cNvSpPr>
          <p:nvPr>
            <p:ph idx="1"/>
          </p:nvPr>
        </p:nvSpPr>
        <p:spPr>
          <a:xfrm>
            <a:off x="838200" y="1280160"/>
            <a:ext cx="10515600" cy="4896803"/>
          </a:xfrm>
        </p:spPr>
        <p:txBody>
          <a:bodyPr/>
          <a:lstStyle/>
          <a:p>
            <a:r>
              <a:rPr lang="fr-FR" dirty="0">
                <a:hlinkClick r:id="rId2"/>
              </a:rPr>
              <a:t>http://reunifedd.fr/index.php/webtv-odd</a:t>
            </a:r>
            <a:r>
              <a:rPr lang="fr-FR" dirty="0" smtClean="0">
                <a:hlinkClick r:id="rId2"/>
              </a:rPr>
              <a:t>/</a:t>
            </a:r>
            <a:r>
              <a:rPr lang="fr-FR" dirty="0" smtClean="0"/>
              <a:t>    un extrait….</a:t>
            </a:r>
          </a:p>
          <a:p>
            <a:endParaRPr lang="fr-FR" dirty="0" smtClean="0"/>
          </a:p>
          <a:p>
            <a:endParaRPr lang="fr-FR" dirty="0"/>
          </a:p>
        </p:txBody>
      </p:sp>
      <p:pic>
        <p:nvPicPr>
          <p:cNvPr id="4" name="Image 3"/>
          <p:cNvPicPr>
            <a:picLocks noChangeAspect="1"/>
          </p:cNvPicPr>
          <p:nvPr/>
        </p:nvPicPr>
        <p:blipFill>
          <a:blip r:embed="rId3"/>
          <a:stretch>
            <a:fillRect/>
          </a:stretch>
        </p:blipFill>
        <p:spPr>
          <a:xfrm>
            <a:off x="1463039" y="1731916"/>
            <a:ext cx="8090263" cy="5098551"/>
          </a:xfrm>
          <a:prstGeom prst="rect">
            <a:avLst/>
          </a:prstGeom>
        </p:spPr>
      </p:pic>
    </p:spTree>
    <p:extLst>
      <p:ext uri="{BB962C8B-B14F-4D97-AF65-F5344CB8AC3E}">
        <p14:creationId xmlns:p14="http://schemas.microsoft.com/office/powerpoint/2010/main" val="2249389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7F5B734-D81E-4343-B619-B2BFC31EAADF}"/>
              </a:ext>
            </a:extLst>
          </p:cNvPr>
          <p:cNvSpPr>
            <a:spLocks noGrp="1"/>
          </p:cNvSpPr>
          <p:nvPr>
            <p:ph type="title"/>
          </p:nvPr>
        </p:nvSpPr>
        <p:spPr>
          <a:xfrm>
            <a:off x="1371599" y="294538"/>
            <a:ext cx="9895951" cy="1033669"/>
          </a:xfrm>
        </p:spPr>
        <p:txBody>
          <a:bodyPr>
            <a:normAutofit/>
          </a:bodyPr>
          <a:lstStyle/>
          <a:p>
            <a:r>
              <a:rPr lang="fr-FR" sz="4000">
                <a:solidFill>
                  <a:srgbClr val="FFFFFF"/>
                </a:solidFill>
              </a:rPr>
              <a:t>En conclusion</a:t>
            </a:r>
          </a:p>
        </p:txBody>
      </p:sp>
      <p:sp>
        <p:nvSpPr>
          <p:cNvPr id="3" name="Espace réservé du contenu 2">
            <a:extLst>
              <a:ext uri="{FF2B5EF4-FFF2-40B4-BE49-F238E27FC236}">
                <a16:creationId xmlns:a16="http://schemas.microsoft.com/office/drawing/2014/main" id="{E895A90A-2375-4F57-9707-4BFA325369A5}"/>
              </a:ext>
            </a:extLst>
          </p:cNvPr>
          <p:cNvSpPr>
            <a:spLocks noGrp="1"/>
          </p:cNvSpPr>
          <p:nvPr>
            <p:ph idx="1"/>
          </p:nvPr>
        </p:nvSpPr>
        <p:spPr>
          <a:xfrm>
            <a:off x="459350" y="1891970"/>
            <a:ext cx="11315883" cy="4359540"/>
          </a:xfrm>
        </p:spPr>
        <p:txBody>
          <a:bodyPr anchor="ctr">
            <a:noAutofit/>
          </a:bodyPr>
          <a:lstStyle/>
          <a:p>
            <a:pPr marL="0" indent="0">
              <a:buNone/>
            </a:pPr>
            <a:r>
              <a:rPr lang="fr-FR" sz="3200" i="1" dirty="0"/>
              <a:t>« Un mangeur nouveau est en train de naître. Nous l’avons croisé sur divers chemins, ceux de la globalisation, de l’industrialisation, de l’artificialisation sans fin de notre alimentation. On me dira qu’existent aussi des chemins de traverse invitant à l’aventure culinaire et garantissant une alimentation bonne à manger et à penser, et écologiquement responsable. […]</a:t>
            </a:r>
          </a:p>
          <a:p>
            <a:pPr marL="0" indent="0">
              <a:buNone/>
            </a:pPr>
            <a:r>
              <a:rPr lang="fr-FR" sz="3200" i="1" dirty="0"/>
              <a:t>Seuls nos enfants pourront définir la valeur de ce que nous aurons cuisiné au XXIème siècle. » (Paul ARIES, in Une Histoire politique de l’alimentation, 2016)</a:t>
            </a:r>
          </a:p>
        </p:txBody>
      </p:sp>
    </p:spTree>
    <p:extLst>
      <p:ext uri="{BB962C8B-B14F-4D97-AF65-F5344CB8AC3E}">
        <p14:creationId xmlns:p14="http://schemas.microsoft.com/office/powerpoint/2010/main" val="2502708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27D15F9-FBA9-45B6-A1EE-7E26109074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49D845D-9A57-49AC-9523-BB0D6DA6FE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3348EFE1-9D21-4DC0-8EC9-C8876706132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D9CD0CF4-76F6-470E-A8EF-DD74FC196CA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71645EB6-7E0C-491E-9A5B-C25E80A64AF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D20E5CAC-62A4-48E1-9F9F-1F817668311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053A11D2-F06B-447E-96A7-27A21A8FA645}"/>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C72CBF33-5480-489F-9CAD-9E3802AF2BFC}"/>
              </a:ext>
            </a:extLst>
          </p:cNvPr>
          <p:cNvSpPr>
            <a:spLocks noGrp="1"/>
          </p:cNvSpPr>
          <p:nvPr>
            <p:ph type="title"/>
          </p:nvPr>
        </p:nvSpPr>
        <p:spPr>
          <a:xfrm>
            <a:off x="1047280" y="759805"/>
            <a:ext cx="10306520" cy="1325563"/>
          </a:xfrm>
          <a:solidFill>
            <a:schemeClr val="accent1">
              <a:lumMod val="50000"/>
            </a:schemeClr>
          </a:solidFill>
        </p:spPr>
        <p:txBody>
          <a:bodyPr>
            <a:normAutofit fontScale="90000"/>
          </a:bodyPr>
          <a:lstStyle/>
          <a:p>
            <a:pPr algn="ctr"/>
            <a:r>
              <a:rPr lang="fr-FR" sz="5400" dirty="0">
                <a:solidFill>
                  <a:schemeClr val="bg1"/>
                </a:solidFill>
              </a:rPr>
              <a:t>ODD12 : quelles applications à l’école?</a:t>
            </a:r>
            <a:endParaRPr lang="fr-FR" sz="4000" dirty="0">
              <a:solidFill>
                <a:schemeClr val="bg1"/>
              </a:solidFill>
            </a:endParaRPr>
          </a:p>
        </p:txBody>
      </p:sp>
      <p:pic>
        <p:nvPicPr>
          <p:cNvPr id="4" name="Image 3" descr="Une image contenant texte&#10;&#10;Description générée automatiquement">
            <a:extLst>
              <a:ext uri="{FF2B5EF4-FFF2-40B4-BE49-F238E27FC236}">
                <a16:creationId xmlns:a16="http://schemas.microsoft.com/office/drawing/2014/main" id="{BE0B72E5-2F1F-4535-870C-E45B65F3DA5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24902" y="2654844"/>
            <a:ext cx="3209779" cy="3238435"/>
          </a:xfrm>
          <a:prstGeom prst="rect">
            <a:avLst/>
          </a:prstGeom>
        </p:spPr>
      </p:pic>
      <p:sp>
        <p:nvSpPr>
          <p:cNvPr id="3" name="Espace réservé du contenu 2">
            <a:extLst>
              <a:ext uri="{FF2B5EF4-FFF2-40B4-BE49-F238E27FC236}">
                <a16:creationId xmlns:a16="http://schemas.microsoft.com/office/drawing/2014/main" id="{A57136F6-C5C9-4E51-A371-A0C5C73C1C90}"/>
              </a:ext>
            </a:extLst>
          </p:cNvPr>
          <p:cNvSpPr>
            <a:spLocks noGrp="1"/>
          </p:cNvSpPr>
          <p:nvPr>
            <p:ph idx="1"/>
          </p:nvPr>
        </p:nvSpPr>
        <p:spPr>
          <a:xfrm>
            <a:off x="5295569" y="2494450"/>
            <a:ext cx="5471529" cy="3563159"/>
          </a:xfrm>
        </p:spPr>
        <p:txBody>
          <a:bodyPr>
            <a:normAutofit/>
          </a:bodyPr>
          <a:lstStyle/>
          <a:p>
            <a:pPr rtl="0"/>
            <a:r>
              <a:rPr lang="fr-FR" sz="2400" dirty="0"/>
              <a:t>ODD transversal et pluridisciplinaire visant un changement de paradigme dans les habitudes de production et de consommation</a:t>
            </a:r>
          </a:p>
          <a:p>
            <a:pPr rtl="0"/>
            <a:r>
              <a:rPr lang="fr-FR" sz="2400" dirty="0"/>
              <a:t>Interactivité aisée avec les 16 autres ODD</a:t>
            </a:r>
          </a:p>
          <a:p>
            <a:r>
              <a:rPr lang="fr-FR" sz="2400" dirty="0"/>
              <a:t>ODD privilégié des écoles et établissements dans le cadre de la labellisation E3D</a:t>
            </a:r>
          </a:p>
          <a:p>
            <a:pPr rtl="0"/>
            <a:endParaRPr lang="fr-FR" sz="2400" dirty="0"/>
          </a:p>
          <a:p>
            <a:endParaRPr lang="fr-FR" sz="2400" dirty="0"/>
          </a:p>
        </p:txBody>
      </p:sp>
    </p:spTree>
    <p:extLst>
      <p:ext uri="{BB962C8B-B14F-4D97-AF65-F5344CB8AC3E}">
        <p14:creationId xmlns:p14="http://schemas.microsoft.com/office/powerpoint/2010/main" val="3394806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9DEA192-44BD-4CE5-810A-C0C007AE16C3}"/>
              </a:ext>
            </a:extLst>
          </p:cNvPr>
          <p:cNvPicPr>
            <a:picLocks noChangeAspect="1"/>
          </p:cNvPicPr>
          <p:nvPr/>
        </p:nvPicPr>
        <p:blipFill>
          <a:blip r:embed="rId2"/>
          <a:stretch>
            <a:fillRect/>
          </a:stretch>
        </p:blipFill>
        <p:spPr>
          <a:xfrm>
            <a:off x="442081" y="1567124"/>
            <a:ext cx="11411192" cy="3810203"/>
          </a:xfrm>
          <a:prstGeom prst="rect">
            <a:avLst/>
          </a:prstGeom>
        </p:spPr>
      </p:pic>
      <p:sp>
        <p:nvSpPr>
          <p:cNvPr id="8" name="Rectangle à coins arrondis 4">
            <a:extLst>
              <a:ext uri="{FF2B5EF4-FFF2-40B4-BE49-F238E27FC236}">
                <a16:creationId xmlns:a16="http://schemas.microsoft.com/office/drawing/2014/main" id="{71224BC9-E46E-4C50-929A-9144AC927256}"/>
              </a:ext>
            </a:extLst>
          </p:cNvPr>
          <p:cNvSpPr>
            <a:spLocks noGrp="1"/>
          </p:cNvSpPr>
          <p:nvPr>
            <p:ph type="title"/>
          </p:nvPr>
        </p:nvSpPr>
        <p:spPr>
          <a:xfrm>
            <a:off x="0" y="0"/>
            <a:ext cx="12192000" cy="1455576"/>
          </a:xfrm>
          <a:prstGeom prst="round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defRPr/>
            </a:pPr>
            <a:r>
              <a:rPr lang="fr-FR" altLang="fr-FR" sz="3600" b="1" dirty="0">
                <a:solidFill>
                  <a:srgbClr val="FFFFFF"/>
                </a:solidFill>
                <a:latin typeface="Calibri" panose="020F0502020204030204" pitchFamily="34" charset="0"/>
              </a:rPr>
              <a:t>Intégration des ODD dans le référentiel de labellisation </a:t>
            </a:r>
            <a:br>
              <a:rPr lang="fr-FR" altLang="fr-FR" sz="3600" b="1" dirty="0">
                <a:solidFill>
                  <a:srgbClr val="FFFFFF"/>
                </a:solidFill>
                <a:latin typeface="Calibri" panose="020F0502020204030204" pitchFamily="34" charset="0"/>
              </a:rPr>
            </a:br>
            <a:r>
              <a:rPr lang="fr-FR" altLang="fr-FR" sz="3600" b="1" dirty="0">
                <a:solidFill>
                  <a:srgbClr val="FFFFFF"/>
                </a:solidFill>
                <a:latin typeface="Calibri" panose="020F0502020204030204" pitchFamily="34" charset="0"/>
              </a:rPr>
              <a:t>de l’académie de Clermont Ferrand</a:t>
            </a:r>
            <a:endParaRPr lang="fr-FR" altLang="fr-FR" sz="3600" b="1" i="1" dirty="0">
              <a:solidFill>
                <a:srgbClr val="FFFFFF"/>
              </a:solidFill>
              <a:latin typeface="Calibri" panose="020F0502020204030204" pitchFamily="34" charset="0"/>
            </a:endParaRPr>
          </a:p>
        </p:txBody>
      </p:sp>
      <p:sp>
        <p:nvSpPr>
          <p:cNvPr id="11" name="ZoneTexte 10">
            <a:extLst>
              <a:ext uri="{FF2B5EF4-FFF2-40B4-BE49-F238E27FC236}">
                <a16:creationId xmlns:a16="http://schemas.microsoft.com/office/drawing/2014/main" id="{C51AFB71-2198-4316-B0D9-DB3ACEB0B7B9}"/>
              </a:ext>
            </a:extLst>
          </p:cNvPr>
          <p:cNvSpPr txBox="1"/>
          <p:nvPr/>
        </p:nvSpPr>
        <p:spPr>
          <a:xfrm>
            <a:off x="8107789" y="3902841"/>
            <a:ext cx="3174191" cy="378573"/>
          </a:xfrm>
          <a:prstGeom prst="rect">
            <a:avLst/>
          </a:prstGeom>
          <a:noFill/>
        </p:spPr>
        <p:txBody>
          <a:bodyPr wrap="square" rtlCol="0">
            <a:spAutoFit/>
          </a:bodyPr>
          <a:lstStyle/>
          <a:p>
            <a:r>
              <a:rPr lang="fr-FR" dirty="0">
                <a:hlinkClick r:id="rId3"/>
              </a:rPr>
              <a:t>Voir le référentiel</a:t>
            </a:r>
            <a:endParaRPr lang="fr-FR" dirty="0"/>
          </a:p>
        </p:txBody>
      </p:sp>
      <p:pic>
        <p:nvPicPr>
          <p:cNvPr id="12" name="Image 7">
            <a:extLst>
              <a:ext uri="{FF2B5EF4-FFF2-40B4-BE49-F238E27FC236}">
                <a16:creationId xmlns:a16="http://schemas.microsoft.com/office/drawing/2014/main" id="{A60AFA01-6CFE-4AD2-9A6A-C4337CB528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703" y="5705879"/>
            <a:ext cx="997970" cy="86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a:extLst>
              <a:ext uri="{FF2B5EF4-FFF2-40B4-BE49-F238E27FC236}">
                <a16:creationId xmlns:a16="http://schemas.microsoft.com/office/drawing/2014/main" id="{D4648AF2-97BE-4441-9E4A-D962DE75B6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6095" y="5876230"/>
            <a:ext cx="1499144" cy="751907"/>
          </a:xfrm>
          <a:prstGeom prst="rect">
            <a:avLst/>
          </a:prstGeom>
        </p:spPr>
      </p:pic>
    </p:spTree>
    <p:extLst>
      <p:ext uri="{BB962C8B-B14F-4D97-AF65-F5344CB8AC3E}">
        <p14:creationId xmlns:p14="http://schemas.microsoft.com/office/powerpoint/2010/main" val="140951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2BA53CB-0D19-4A37-8733-0FEAE17C2035}"/>
              </a:ext>
            </a:extLst>
          </p:cNvPr>
          <p:cNvSpPr txBox="1">
            <a:spLocks noGrp="1"/>
          </p:cNvSpPr>
          <p:nvPr>
            <p:ph type="title"/>
          </p:nvPr>
        </p:nvSpPr>
        <p:spPr>
          <a:xfrm>
            <a:off x="838200" y="438339"/>
            <a:ext cx="10515600" cy="1754326"/>
          </a:xfrm>
          <a:prstGeom prst="rect">
            <a:avLst/>
          </a:prstGeom>
          <a:noFill/>
        </p:spPr>
        <p:txBody>
          <a:bodyPr wrap="square">
            <a:spAutoFit/>
          </a:bodyPr>
          <a:lstStyle/>
          <a:p>
            <a:r>
              <a:rPr lang="fr-FR" sz="2000" b="1" dirty="0">
                <a:solidFill>
                  <a:srgbClr val="000000"/>
                </a:solidFill>
                <a:latin typeface="Arial" panose="020B0604020202020204" pitchFamily="34" charset="0"/>
              </a:rPr>
              <a:t>Niveau 2 : Approfondissement   </a:t>
            </a:r>
            <a:r>
              <a:rPr lang="fr-FR" sz="2000" dirty="0">
                <a:solidFill>
                  <a:srgbClr val="000000"/>
                </a:solidFill>
                <a:latin typeface="Arial" panose="020B0604020202020204" pitchFamily="34" charset="0"/>
                <a:cs typeface="Arial" panose="020B0604020202020204" pitchFamily="34" charset="0"/>
              </a:rPr>
              <a:t>2.5 </a:t>
            </a:r>
            <a:r>
              <a:rPr lang="fr-FR" sz="2000" dirty="0">
                <a:solidFill>
                  <a:srgbClr val="FF0000"/>
                </a:solidFill>
                <a:latin typeface="Arial" panose="020B0604020202020204" pitchFamily="34" charset="0"/>
                <a:cs typeface="Arial" panose="020B0604020202020204" pitchFamily="34" charset="0"/>
              </a:rPr>
              <a:t>☐</a:t>
            </a:r>
            <a:r>
              <a:rPr lang="fr-FR" sz="2000" dirty="0">
                <a:solidFill>
                  <a:srgbClr val="000000"/>
                </a:solidFill>
                <a:latin typeface="Arial" panose="020B0604020202020204" pitchFamily="34" charset="0"/>
                <a:cs typeface="Arial" panose="020B0604020202020204" pitchFamily="34" charset="0"/>
              </a:rPr>
              <a:t> Plusieurs projets éducatifs sont concernés et évoquent plusieurs ODD.</a:t>
            </a:r>
          </a:p>
          <a:p>
            <a:endParaRPr lang="fr-FR" sz="2000" dirty="0">
              <a:solidFill>
                <a:srgbClr val="000000"/>
              </a:solidFill>
              <a:latin typeface="Arial" panose="020B0604020202020204" pitchFamily="34" charset="0"/>
              <a:cs typeface="Arial" panose="020B0604020202020204" pitchFamily="34" charset="0"/>
            </a:endParaRPr>
          </a:p>
          <a:p>
            <a:r>
              <a:rPr lang="fr-FR" sz="2000" b="1" dirty="0">
                <a:solidFill>
                  <a:srgbClr val="000000"/>
                </a:solidFill>
                <a:latin typeface="Arial" panose="020B0604020202020204" pitchFamily="34" charset="0"/>
              </a:rPr>
              <a:t>Niveau 3 : Expertise  </a:t>
            </a:r>
            <a:r>
              <a:rPr lang="fr-FR" sz="2000" dirty="0">
                <a:solidFill>
                  <a:srgbClr val="000000"/>
                </a:solidFill>
                <a:latin typeface="Arial" panose="020B0604020202020204" pitchFamily="34" charset="0"/>
                <a:cs typeface="Arial" panose="020B0604020202020204" pitchFamily="34" charset="0"/>
              </a:rPr>
              <a:t>3.2 </a:t>
            </a:r>
            <a:r>
              <a:rPr lang="fr-FR" sz="2000" dirty="0">
                <a:solidFill>
                  <a:srgbClr val="FF0000"/>
                </a:solidFill>
                <a:latin typeface="Arial" panose="020B0604020202020204" pitchFamily="34" charset="0"/>
                <a:cs typeface="Arial" panose="020B0604020202020204" pitchFamily="34" charset="0"/>
              </a:rPr>
              <a:t>☐</a:t>
            </a:r>
            <a:r>
              <a:rPr lang="fr-FR" sz="2000" dirty="0">
                <a:solidFill>
                  <a:srgbClr val="000000"/>
                </a:solidFill>
                <a:latin typeface="Arial" panose="020B0604020202020204" pitchFamily="34" charset="0"/>
                <a:cs typeface="Arial" panose="020B0604020202020204" pitchFamily="34" charset="0"/>
              </a:rPr>
              <a:t> Un projet de déploiement pluriannuel est mis en place pour couvrir le plus grand nombre des ODD dans le cadre de l'Agenda 2030.</a:t>
            </a:r>
          </a:p>
          <a:p>
            <a:endParaRPr lang="fr-FR" sz="2000" dirty="0">
              <a:solidFill>
                <a:srgbClr val="000000"/>
              </a:solidFill>
              <a:latin typeface="Arial" panose="020B0604020202020204" pitchFamily="34" charset="0"/>
              <a:cs typeface="Arial" panose="020B0604020202020204" pitchFamily="34" charset="0"/>
            </a:endParaRPr>
          </a:p>
        </p:txBody>
      </p:sp>
      <p:pic>
        <p:nvPicPr>
          <p:cNvPr id="5" name="Espace réservé du contenu 4">
            <a:extLst>
              <a:ext uri="{FF2B5EF4-FFF2-40B4-BE49-F238E27FC236}">
                <a16:creationId xmlns:a16="http://schemas.microsoft.com/office/drawing/2014/main" id="{48413704-4F8C-4211-AF9C-E07FAC67DFA6}"/>
              </a:ext>
            </a:extLst>
          </p:cNvPr>
          <p:cNvPicPr>
            <a:picLocks noGrp="1" noChangeAspect="1"/>
          </p:cNvPicPr>
          <p:nvPr>
            <p:ph idx="1"/>
          </p:nvPr>
        </p:nvPicPr>
        <p:blipFill>
          <a:blip r:embed="rId2"/>
          <a:stretch>
            <a:fillRect/>
          </a:stretch>
        </p:blipFill>
        <p:spPr>
          <a:xfrm>
            <a:off x="838200" y="2192665"/>
            <a:ext cx="10515600" cy="3617258"/>
          </a:xfrm>
          <a:prstGeom prst="rect">
            <a:avLst/>
          </a:prstGeom>
        </p:spPr>
      </p:pic>
    </p:spTree>
    <p:extLst>
      <p:ext uri="{BB962C8B-B14F-4D97-AF65-F5344CB8AC3E}">
        <p14:creationId xmlns:p14="http://schemas.microsoft.com/office/powerpoint/2010/main" val="4253991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BB4A47B-D7A8-4389-9E86-A7AE05FF0BA9}"/>
              </a:ext>
            </a:extLst>
          </p:cNvPr>
          <p:cNvSpPr>
            <a:spLocks noGrp="1"/>
          </p:cNvSpPr>
          <p:nvPr>
            <p:ph type="title"/>
          </p:nvPr>
        </p:nvSpPr>
        <p:spPr>
          <a:xfrm>
            <a:off x="1371597" y="348865"/>
            <a:ext cx="10044023" cy="877729"/>
          </a:xfrm>
        </p:spPr>
        <p:txBody>
          <a:bodyPr anchor="ctr">
            <a:noAutofit/>
          </a:bodyPr>
          <a:lstStyle/>
          <a:p>
            <a:pPr algn="ctr"/>
            <a:r>
              <a:rPr lang="fr-FR" sz="3600" dirty="0">
                <a:solidFill>
                  <a:srgbClr val="FFFFFF"/>
                </a:solidFill>
              </a:rPr>
              <a:t>Constat à partir de la labellisation E3D 2020-2021</a:t>
            </a:r>
            <a:br>
              <a:rPr lang="fr-FR" sz="3600" dirty="0">
                <a:solidFill>
                  <a:srgbClr val="FFFFFF"/>
                </a:solidFill>
              </a:rPr>
            </a:br>
            <a:r>
              <a:rPr lang="fr-FR" sz="3600" dirty="0">
                <a:solidFill>
                  <a:srgbClr val="FFFFFF"/>
                </a:solidFill>
              </a:rPr>
              <a:t>écoles de l’académie de Clermont-Ferrand</a:t>
            </a:r>
          </a:p>
        </p:txBody>
      </p:sp>
      <p:graphicFrame>
        <p:nvGraphicFramePr>
          <p:cNvPr id="4" name="Espace réservé du contenu 3">
            <a:extLst>
              <a:ext uri="{FF2B5EF4-FFF2-40B4-BE49-F238E27FC236}">
                <a16:creationId xmlns:a16="http://schemas.microsoft.com/office/drawing/2014/main" id="{0757365C-207C-4C96-89B1-2E41E58DFC0A}"/>
              </a:ext>
            </a:extLst>
          </p:cNvPr>
          <p:cNvGraphicFramePr>
            <a:graphicFrameLocks noGrp="1"/>
          </p:cNvGraphicFramePr>
          <p:nvPr>
            <p:ph idx="1"/>
            <p:extLst>
              <p:ext uri="{D42A27DB-BD31-4B8C-83A1-F6EECF244321}">
                <p14:modId xmlns:p14="http://schemas.microsoft.com/office/powerpoint/2010/main" val="4018771217"/>
              </p:ext>
            </p:extLst>
          </p:nvPr>
        </p:nvGraphicFramePr>
        <p:xfrm>
          <a:off x="273424" y="2084295"/>
          <a:ext cx="11645152" cy="3496235"/>
        </p:xfrm>
        <a:graphic>
          <a:graphicData uri="http://schemas.openxmlformats.org/drawingml/2006/table">
            <a:tbl>
              <a:tblPr firstRow="1" bandRow="1"/>
              <a:tblGrid>
                <a:gridCol w="745377">
                  <a:extLst>
                    <a:ext uri="{9D8B030D-6E8A-4147-A177-3AD203B41FA5}">
                      <a16:colId xmlns:a16="http://schemas.microsoft.com/office/drawing/2014/main" val="1484412671"/>
                    </a:ext>
                  </a:extLst>
                </a:gridCol>
                <a:gridCol w="796552">
                  <a:extLst>
                    <a:ext uri="{9D8B030D-6E8A-4147-A177-3AD203B41FA5}">
                      <a16:colId xmlns:a16="http://schemas.microsoft.com/office/drawing/2014/main" val="265545815"/>
                    </a:ext>
                  </a:extLst>
                </a:gridCol>
                <a:gridCol w="739588">
                  <a:extLst>
                    <a:ext uri="{9D8B030D-6E8A-4147-A177-3AD203B41FA5}">
                      <a16:colId xmlns:a16="http://schemas.microsoft.com/office/drawing/2014/main" val="1092412780"/>
                    </a:ext>
                  </a:extLst>
                </a:gridCol>
                <a:gridCol w="954741">
                  <a:extLst>
                    <a:ext uri="{9D8B030D-6E8A-4147-A177-3AD203B41FA5}">
                      <a16:colId xmlns:a16="http://schemas.microsoft.com/office/drawing/2014/main" val="3538929956"/>
                    </a:ext>
                  </a:extLst>
                </a:gridCol>
                <a:gridCol w="900601">
                  <a:extLst>
                    <a:ext uri="{9D8B030D-6E8A-4147-A177-3AD203B41FA5}">
                      <a16:colId xmlns:a16="http://schemas.microsoft.com/office/drawing/2014/main" val="1305494320"/>
                    </a:ext>
                  </a:extLst>
                </a:gridCol>
                <a:gridCol w="1074538">
                  <a:extLst>
                    <a:ext uri="{9D8B030D-6E8A-4147-A177-3AD203B41FA5}">
                      <a16:colId xmlns:a16="http://schemas.microsoft.com/office/drawing/2014/main" val="605755869"/>
                    </a:ext>
                  </a:extLst>
                </a:gridCol>
                <a:gridCol w="901087">
                  <a:extLst>
                    <a:ext uri="{9D8B030D-6E8A-4147-A177-3AD203B41FA5}">
                      <a16:colId xmlns:a16="http://schemas.microsoft.com/office/drawing/2014/main" val="2078333102"/>
                    </a:ext>
                  </a:extLst>
                </a:gridCol>
                <a:gridCol w="828159">
                  <a:extLst>
                    <a:ext uri="{9D8B030D-6E8A-4147-A177-3AD203B41FA5}">
                      <a16:colId xmlns:a16="http://schemas.microsoft.com/office/drawing/2014/main" val="3349712460"/>
                    </a:ext>
                  </a:extLst>
                </a:gridCol>
                <a:gridCol w="845898">
                  <a:extLst>
                    <a:ext uri="{9D8B030D-6E8A-4147-A177-3AD203B41FA5}">
                      <a16:colId xmlns:a16="http://schemas.microsoft.com/office/drawing/2014/main" val="3327138198"/>
                    </a:ext>
                  </a:extLst>
                </a:gridCol>
                <a:gridCol w="1066653">
                  <a:extLst>
                    <a:ext uri="{9D8B030D-6E8A-4147-A177-3AD203B41FA5}">
                      <a16:colId xmlns:a16="http://schemas.microsoft.com/office/drawing/2014/main" val="2545083445"/>
                    </a:ext>
                  </a:extLst>
                </a:gridCol>
                <a:gridCol w="975986">
                  <a:extLst>
                    <a:ext uri="{9D8B030D-6E8A-4147-A177-3AD203B41FA5}">
                      <a16:colId xmlns:a16="http://schemas.microsoft.com/office/drawing/2014/main" val="3135458486"/>
                    </a:ext>
                  </a:extLst>
                </a:gridCol>
                <a:gridCol w="923984">
                  <a:extLst>
                    <a:ext uri="{9D8B030D-6E8A-4147-A177-3AD203B41FA5}">
                      <a16:colId xmlns:a16="http://schemas.microsoft.com/office/drawing/2014/main" val="951906913"/>
                    </a:ext>
                  </a:extLst>
                </a:gridCol>
                <a:gridCol w="891988">
                  <a:extLst>
                    <a:ext uri="{9D8B030D-6E8A-4147-A177-3AD203B41FA5}">
                      <a16:colId xmlns:a16="http://schemas.microsoft.com/office/drawing/2014/main" val="1561709803"/>
                    </a:ext>
                  </a:extLst>
                </a:gridCol>
              </a:tblGrid>
              <a:tr h="1936078">
                <a:tc>
                  <a:txBody>
                    <a:bodyPr/>
                    <a:lstStyle/>
                    <a:p>
                      <a:pPr algn="l" fontAlgn="b"/>
                      <a:endParaRPr lang="fr-FR" sz="900" b="0" i="0" u="none" strike="noStrike">
                        <a:effectLst/>
                        <a:latin typeface="Arial" panose="020B0604020202020204" pitchFamily="34" charset="0"/>
                      </a:endParaRPr>
                    </a:p>
                  </a:txBody>
                  <a:tcPr marL="9216" marR="9216" marT="921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50" b="1" i="0" u="none" strike="noStrike" dirty="0">
                          <a:effectLst/>
                          <a:latin typeface="Arial" panose="020B0604020202020204" pitchFamily="34" charset="0"/>
                        </a:rPr>
                        <a:t>Manger local</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450" b="1" i="0" u="none" strike="noStrike" dirty="0">
                          <a:effectLst/>
                          <a:latin typeface="Arial" panose="020B0604020202020204" pitchFamily="34" charset="0"/>
                        </a:rPr>
                        <a:t>jardin</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450" b="1" i="0" u="none" strike="noStrike" dirty="0">
                          <a:effectLst/>
                          <a:latin typeface="Arial" panose="020B0604020202020204" pitchFamily="34" charset="0"/>
                        </a:rPr>
                        <a:t>jardin potager permacul-ture (+"oubliés")</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450" b="1" i="0" u="none" strike="noStrike" dirty="0">
                          <a:effectLst/>
                          <a:latin typeface="Arial" panose="020B0604020202020204" pitchFamily="34" charset="0"/>
                        </a:rPr>
                        <a:t>jardin collabo-ratif/ partagé</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450" b="1" i="0" u="none" strike="noStrike" dirty="0">
                          <a:effectLst/>
                          <a:latin typeface="Arial" panose="020B0604020202020204" pitchFamily="34" charset="0"/>
                        </a:rPr>
                        <a:t>Compos-tage lombricom-postage</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450" b="1" i="0" u="none" strike="noStrike" dirty="0">
                          <a:effectLst/>
                          <a:latin typeface="Arial" panose="020B0604020202020204" pitchFamily="34" charset="0"/>
                        </a:rPr>
                        <a:t>plantation fruitiers</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450" b="1" i="0" u="none" strike="noStrike" dirty="0">
                          <a:effectLst/>
                          <a:latin typeface="Arial" panose="020B0604020202020204" pitchFamily="34" charset="0"/>
                        </a:rPr>
                        <a:t>ruches / apiscope</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450" b="1" i="0" u="none" strike="noStrike" dirty="0">
                          <a:effectLst/>
                          <a:latin typeface="Arial" panose="020B0604020202020204" pitchFamily="34" charset="0"/>
                        </a:rPr>
                        <a:t>poulailler</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450" b="1" i="0" u="none" strike="noStrike" dirty="0">
                          <a:effectLst/>
                          <a:latin typeface="Arial" panose="020B0604020202020204" pitchFamily="34" charset="0"/>
                        </a:rPr>
                        <a:t>Tri déchets (alimen-taires)</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450" b="1" i="0" u="none" strike="noStrike" dirty="0">
                          <a:effectLst/>
                          <a:latin typeface="Arial" panose="020B0604020202020204" pitchFamily="34" charset="0"/>
                        </a:rPr>
                        <a:t>Gaspillage alimen-taire</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450" b="1" i="0" u="none" strike="noStrike" dirty="0">
                          <a:effectLst/>
                          <a:latin typeface="Arial" panose="020B0604020202020204" pitchFamily="34" charset="0"/>
                        </a:rPr>
                        <a:t>Zéro déchets</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450" b="1" i="0" u="none" strike="noStrike" dirty="0">
                          <a:effectLst/>
                          <a:latin typeface="Arial" panose="020B0604020202020204" pitchFamily="34" charset="0"/>
                        </a:rPr>
                        <a:t>Alimenta-tion durable</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6776136"/>
                  </a:ext>
                </a:extLst>
              </a:tr>
              <a:tr h="1003821">
                <a:tc>
                  <a:txBody>
                    <a:bodyPr/>
                    <a:lstStyle/>
                    <a:p>
                      <a:pPr algn="ctr" fontAlgn="ctr"/>
                      <a:r>
                        <a:rPr lang="fr-FR" sz="1800" b="1" i="0" u="none" strike="noStrike" dirty="0">
                          <a:effectLst/>
                          <a:latin typeface="Arial" panose="020B0604020202020204" pitchFamily="34" charset="0"/>
                        </a:rPr>
                        <a:t>76 écoles</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2000" b="1" i="0" u="none" strike="noStrike" dirty="0">
                          <a:effectLst/>
                          <a:latin typeface="Arial" panose="020B0604020202020204" pitchFamily="34" charset="0"/>
                        </a:rPr>
                        <a:t>15</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a:effectLst/>
                          <a:latin typeface="Arial" panose="020B0604020202020204" pitchFamily="34" charset="0"/>
                        </a:rPr>
                        <a:t>50</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2000" b="1" i="0" u="none" strike="noStrike" dirty="0">
                          <a:effectLst/>
                          <a:latin typeface="Arial" panose="020B0604020202020204" pitchFamily="34" charset="0"/>
                        </a:rPr>
                        <a:t>39</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2000" b="1" i="0" u="none" strike="noStrike" dirty="0">
                          <a:effectLst/>
                          <a:latin typeface="Arial" panose="020B0604020202020204" pitchFamily="34" charset="0"/>
                        </a:rPr>
                        <a:t>15</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a:effectLst/>
                          <a:latin typeface="Arial" panose="020B0604020202020204" pitchFamily="34" charset="0"/>
                        </a:rPr>
                        <a:t>31</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2000" b="1" i="0" u="none" strike="noStrike" dirty="0">
                          <a:effectLst/>
                          <a:latin typeface="Arial" panose="020B0604020202020204" pitchFamily="34" charset="0"/>
                        </a:rPr>
                        <a:t>8</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a:effectLst/>
                          <a:latin typeface="Arial" panose="020B0604020202020204" pitchFamily="34" charset="0"/>
                        </a:rPr>
                        <a:t>6</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a:effectLst/>
                          <a:latin typeface="Arial" panose="020B0604020202020204" pitchFamily="34" charset="0"/>
                        </a:rPr>
                        <a:t>8</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a:effectLst/>
                          <a:latin typeface="Arial" panose="020B0604020202020204" pitchFamily="34" charset="0"/>
                        </a:rPr>
                        <a:t>76</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2000" b="1" i="0" u="none" strike="noStrike" dirty="0">
                          <a:effectLst/>
                          <a:latin typeface="Arial" panose="020B0604020202020204" pitchFamily="34" charset="0"/>
                        </a:rPr>
                        <a:t>22</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effectLst/>
                          <a:latin typeface="Arial" panose="020B0604020202020204" pitchFamily="34" charset="0"/>
                        </a:rPr>
                        <a:t>13</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effectLst/>
                          <a:latin typeface="Arial" panose="020B0604020202020204" pitchFamily="34" charset="0"/>
                        </a:rPr>
                        <a:t>15</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041375"/>
                  </a:ext>
                </a:extLst>
              </a:tr>
              <a:tr h="556336">
                <a:tc>
                  <a:txBody>
                    <a:bodyPr/>
                    <a:lstStyle/>
                    <a:p>
                      <a:pPr algn="ctr" fontAlgn="ctr"/>
                      <a:r>
                        <a:rPr lang="fr-FR" sz="2000" b="1" i="0" u="none" strike="noStrike" dirty="0">
                          <a:effectLst/>
                          <a:latin typeface="Arial" panose="020B0604020202020204" pitchFamily="34" charset="0"/>
                        </a:rPr>
                        <a:t>%</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2000" b="1" i="0" u="none" strike="noStrike">
                          <a:effectLst/>
                          <a:latin typeface="Arial" panose="020B0604020202020204" pitchFamily="34" charset="0"/>
                        </a:rPr>
                        <a:t>19,7%</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effectLst/>
                          <a:latin typeface="Arial" panose="020B0604020202020204" pitchFamily="34" charset="0"/>
                        </a:rPr>
                        <a:t>65,8%</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2000" b="1" i="0" u="none" strike="noStrike">
                          <a:effectLst/>
                          <a:latin typeface="Arial" panose="020B0604020202020204" pitchFamily="34" charset="0"/>
                        </a:rPr>
                        <a:t>51,3%</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2000" b="1" i="0" u="none" strike="noStrike">
                          <a:effectLst/>
                          <a:latin typeface="Arial" panose="020B0604020202020204" pitchFamily="34" charset="0"/>
                        </a:rPr>
                        <a:t>19,7%</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effectLst/>
                          <a:latin typeface="Arial" panose="020B0604020202020204" pitchFamily="34" charset="0"/>
                        </a:rPr>
                        <a:t>40,8%</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2000" b="1" i="0" u="none" strike="noStrike">
                          <a:effectLst/>
                          <a:latin typeface="Arial" panose="020B0604020202020204" pitchFamily="34" charset="0"/>
                        </a:rPr>
                        <a:t>10,5%</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effectLst/>
                          <a:latin typeface="Arial" panose="020B0604020202020204" pitchFamily="34" charset="0"/>
                        </a:rPr>
                        <a:t>7,9%</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effectLst/>
                          <a:latin typeface="Arial" panose="020B0604020202020204" pitchFamily="34" charset="0"/>
                        </a:rPr>
                        <a:t>10,5%</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effectLst/>
                          <a:latin typeface="Arial" panose="020B0604020202020204" pitchFamily="34" charset="0"/>
                        </a:rPr>
                        <a:t>100%</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2000" b="1" i="0" u="none" strike="noStrike" dirty="0">
                          <a:effectLst/>
                          <a:latin typeface="Arial" panose="020B0604020202020204" pitchFamily="34" charset="0"/>
                        </a:rPr>
                        <a:t>28,9%</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a:effectLst/>
                          <a:latin typeface="Arial" panose="020B0604020202020204" pitchFamily="34" charset="0"/>
                        </a:rPr>
                        <a:t>17,1%</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a:effectLst/>
                          <a:latin typeface="Arial" panose="020B0604020202020204" pitchFamily="34" charset="0"/>
                        </a:rPr>
                        <a:t>19,7%</a:t>
                      </a:r>
                    </a:p>
                  </a:txBody>
                  <a:tcPr marL="9216" marR="9216" marT="9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228069"/>
                  </a:ext>
                </a:extLst>
              </a:tr>
            </a:tbl>
          </a:graphicData>
        </a:graphic>
      </p:graphicFrame>
    </p:spTree>
    <p:extLst>
      <p:ext uri="{BB962C8B-B14F-4D97-AF65-F5344CB8AC3E}">
        <p14:creationId xmlns:p14="http://schemas.microsoft.com/office/powerpoint/2010/main" val="2255089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E241B54A-ECE0-43AC-B9A0-5A0E016B90CC}"/>
              </a:ext>
            </a:extLst>
          </p:cNvPr>
          <p:cNvSpPr>
            <a:spLocks noGrp="1"/>
          </p:cNvSpPr>
          <p:nvPr>
            <p:ph type="title"/>
          </p:nvPr>
        </p:nvSpPr>
        <p:spPr>
          <a:xfrm>
            <a:off x="1383564" y="348865"/>
            <a:ext cx="9718111" cy="1576446"/>
          </a:xfrm>
        </p:spPr>
        <p:txBody>
          <a:bodyPr anchor="ctr">
            <a:normAutofit/>
          </a:bodyPr>
          <a:lstStyle/>
          <a:p>
            <a:r>
              <a:rPr lang="fr-FR" sz="4000">
                <a:solidFill>
                  <a:srgbClr val="FFFFFF"/>
                </a:solidFill>
              </a:rPr>
              <a:t>Présentation du travail de deux écoles particulièrement engagées sur l’ODD12</a:t>
            </a:r>
          </a:p>
        </p:txBody>
      </p:sp>
      <p:graphicFrame>
        <p:nvGraphicFramePr>
          <p:cNvPr id="23" name="Espace réservé du contenu 2">
            <a:extLst>
              <a:ext uri="{FF2B5EF4-FFF2-40B4-BE49-F238E27FC236}">
                <a16:creationId xmlns:a16="http://schemas.microsoft.com/office/drawing/2014/main" id="{9FE9892E-94BF-4E61-B705-D6946131CFC6}"/>
              </a:ext>
            </a:extLst>
          </p:cNvPr>
          <p:cNvGraphicFramePr/>
          <p:nvPr>
            <p:extLst>
              <p:ext uri="{D42A27DB-BD31-4B8C-83A1-F6EECF244321}">
                <p14:modId xmlns:p14="http://schemas.microsoft.com/office/powerpoint/2010/main" val="72536917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370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6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5B62E64-9FC8-4605-BE73-75207CDAC087}"/>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US" sz="3300" dirty="0" err="1">
                <a:solidFill>
                  <a:srgbClr val="FFFFFF"/>
                </a:solidFill>
              </a:rPr>
              <a:t>L’école</a:t>
            </a:r>
            <a:r>
              <a:rPr lang="en-US" sz="3300" dirty="0">
                <a:solidFill>
                  <a:srgbClr val="FFFFFF"/>
                </a:solidFill>
              </a:rPr>
              <a:t> Simone Veil d’Augnat (63), </a:t>
            </a:r>
            <a:r>
              <a:rPr lang="en-US" sz="3300" dirty="0" err="1">
                <a:solidFill>
                  <a:srgbClr val="FFFFFF"/>
                </a:solidFill>
              </a:rPr>
              <a:t>une</a:t>
            </a:r>
            <a:r>
              <a:rPr lang="en-US" sz="3300" dirty="0">
                <a:solidFill>
                  <a:srgbClr val="FFFFFF"/>
                </a:solidFill>
              </a:rPr>
              <a:t> école </a:t>
            </a:r>
            <a:r>
              <a:rPr lang="en-US" sz="3300" dirty="0" err="1">
                <a:solidFill>
                  <a:srgbClr val="FFFFFF"/>
                </a:solidFill>
              </a:rPr>
              <a:t>très</a:t>
            </a:r>
            <a:r>
              <a:rPr lang="en-US" sz="3300" dirty="0">
                <a:solidFill>
                  <a:srgbClr val="FFFFFF"/>
                </a:solidFill>
              </a:rPr>
              <a:t> </a:t>
            </a:r>
            <a:r>
              <a:rPr lang="en-US" sz="3300" dirty="0" err="1">
                <a:solidFill>
                  <a:srgbClr val="FFFFFF"/>
                </a:solidFill>
              </a:rPr>
              <a:t>impliquée</a:t>
            </a:r>
            <a:endParaRPr lang="en-US" sz="3300" dirty="0">
              <a:solidFill>
                <a:srgbClr val="FFFFFF"/>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texte, plancher, intérieur, vert&#10;&#10;Description générée automatiquement">
            <a:extLst>
              <a:ext uri="{FF2B5EF4-FFF2-40B4-BE49-F238E27FC236}">
                <a16:creationId xmlns:a16="http://schemas.microsoft.com/office/drawing/2014/main" id="{B834DBEA-E116-40C5-BA82-8A9CF08CBB16}"/>
              </a:ext>
            </a:extLst>
          </p:cNvPr>
          <p:cNvPicPr>
            <a:picLocks noGrp="1" noChangeAspect="1"/>
          </p:cNvPicPr>
          <p:nvPr>
            <p:ph idx="1"/>
          </p:nvPr>
        </p:nvPicPr>
        <p:blipFill rotWithShape="1">
          <a:blip r:embed="rId2"/>
          <a:srcRect b="10499"/>
          <a:stretch/>
        </p:blipFill>
        <p:spPr>
          <a:xfrm>
            <a:off x="976251" y="942538"/>
            <a:ext cx="7163222" cy="4808332"/>
          </a:xfrm>
          <a:prstGeom prst="rect">
            <a:avLst/>
          </a:prstGeom>
          <a:effectLst/>
        </p:spPr>
      </p:pic>
    </p:spTree>
    <p:extLst>
      <p:ext uri="{BB962C8B-B14F-4D97-AF65-F5344CB8AC3E}">
        <p14:creationId xmlns:p14="http://schemas.microsoft.com/office/powerpoint/2010/main" val="2591315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9312CF5-8837-4D42-B181-FA528AD62C5E}"/>
              </a:ext>
            </a:extLst>
          </p:cNvPr>
          <p:cNvSpPr>
            <a:spLocks noGrp="1"/>
          </p:cNvSpPr>
          <p:nvPr>
            <p:ph type="title"/>
          </p:nvPr>
        </p:nvSpPr>
        <p:spPr>
          <a:xfrm>
            <a:off x="1371597" y="348865"/>
            <a:ext cx="10044023" cy="877729"/>
          </a:xfrm>
        </p:spPr>
        <p:txBody>
          <a:bodyPr anchor="ctr">
            <a:normAutofit/>
          </a:bodyPr>
          <a:lstStyle/>
          <a:p>
            <a:r>
              <a:rPr lang="fr-FR" sz="4000" dirty="0">
                <a:solidFill>
                  <a:srgbClr val="FFFFFF"/>
                </a:solidFill>
              </a:rPr>
              <a:t>Travaux d’équipe – 4 grandes thématiques</a:t>
            </a:r>
          </a:p>
        </p:txBody>
      </p:sp>
      <p:graphicFrame>
        <p:nvGraphicFramePr>
          <p:cNvPr id="5" name="Espace réservé du contenu 2">
            <a:extLst>
              <a:ext uri="{FF2B5EF4-FFF2-40B4-BE49-F238E27FC236}">
                <a16:creationId xmlns:a16="http://schemas.microsoft.com/office/drawing/2014/main" id="{02D289C0-11B0-4F82-A1CE-6C5DE7D4B045}"/>
              </a:ext>
            </a:extLst>
          </p:cNvPr>
          <p:cNvGraphicFramePr>
            <a:graphicFrameLocks noGrp="1"/>
          </p:cNvGraphicFramePr>
          <p:nvPr>
            <p:ph idx="1"/>
            <p:extLst>
              <p:ext uri="{D42A27DB-BD31-4B8C-83A1-F6EECF244321}">
                <p14:modId xmlns:p14="http://schemas.microsoft.com/office/powerpoint/2010/main" val="138355745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9897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TotalTime>
  <Words>2516</Words>
  <Application>Microsoft Office PowerPoint</Application>
  <PresentationFormat>Grand écran</PresentationFormat>
  <Paragraphs>229</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Times New Roman</vt:lpstr>
      <vt:lpstr>Wingdings</vt:lpstr>
      <vt:lpstr>Thème Office</vt:lpstr>
      <vt:lpstr>Présentation PowerPoint</vt:lpstr>
      <vt:lpstr>Présentation PowerPoint</vt:lpstr>
      <vt:lpstr>ODD12 : quelles applications à l’école?</vt:lpstr>
      <vt:lpstr>Intégration des ODD dans le référentiel de labellisation  de l’académie de Clermont Ferrand</vt:lpstr>
      <vt:lpstr>Niveau 2 : Approfondissement   2.5 ☐ Plusieurs projets éducatifs sont concernés et évoquent plusieurs ODD.  Niveau 3 : Expertise  3.2 ☐ Un projet de déploiement pluriannuel est mis en place pour couvrir le plus grand nombre des ODD dans le cadre de l'Agenda 2030. </vt:lpstr>
      <vt:lpstr>Constat à partir de la labellisation E3D 2020-2021 écoles de l’académie de Clermont-Ferrand</vt:lpstr>
      <vt:lpstr>Présentation du travail de deux écoles particulièrement engagées sur l’ODD12</vt:lpstr>
      <vt:lpstr>L’école Simone Veil d’Augnat (63), une école très impliquée</vt:lpstr>
      <vt:lpstr>Travaux d’équipe – 4 grandes thématiques</vt:lpstr>
      <vt:lpstr>Thématique GASPILLAGE ALIMENTAIRE :  Maëlys, Jordan, Valentine, Lenny</vt:lpstr>
      <vt:lpstr>Thématique JARDIN POTAGER :  Laura, Galien, Liloé, Lylou, Timéo</vt:lpstr>
      <vt:lpstr>Thématique AGRICULTURE :  Mathilde, Simon, Noah, Tom, Ilan</vt:lpstr>
      <vt:lpstr>Thématique DECHETS ALIMENTAIRES :  Lennie, Andréa Tristan, Lola, Sarah</vt:lpstr>
      <vt:lpstr>L’école maternelle « Les lacs » d’Aydat (63)  « Bien manger pour bien apprendre »</vt:lpstr>
      <vt:lpstr>Projet « jardin bio »</vt:lpstr>
      <vt:lpstr>Une ruche connectée</vt:lpstr>
      <vt:lpstr>Le mot de la fin aux enseignantes…</vt:lpstr>
      <vt:lpstr>Intégration de cet ODD dans le cadre de la formation initiale des enseignants du 1er degré.</vt:lpstr>
      <vt:lpstr>Présentation PowerPoint</vt:lpstr>
      <vt:lpstr>De l’ODD12 à l’OPDD12:</vt:lpstr>
      <vt:lpstr>En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exemple dans le 1er degré</dc:title>
  <dc:creator>Maryvonne GIRARDIN</dc:creator>
  <cp:lastModifiedBy>Didier MULNET</cp:lastModifiedBy>
  <cp:revision>53</cp:revision>
  <dcterms:created xsi:type="dcterms:W3CDTF">2021-06-28T13:59:21Z</dcterms:created>
  <dcterms:modified xsi:type="dcterms:W3CDTF">2021-07-05T22:11:31Z</dcterms:modified>
</cp:coreProperties>
</file>