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66" r:id="rId15"/>
    <p:sldId id="267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2916F-D20D-F041-8152-D3FBE3E1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3E2BAB-CFCE-2649-AF96-008957F24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9C766-74CB-764C-B462-48BFF81C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53B6CA-2BE6-494F-B859-FAD3130E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A7520-735D-8A49-8A7A-0177FFCC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1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75265-1519-3543-9FAE-64F0381C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70FEFE-0AE9-FD48-8721-3F00E4E0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E5EFE-0AD9-6A4D-9D46-103B011E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DAAE4F-98BA-AC4F-8963-C35A7802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0A5431-3A4D-7A4A-9602-BD091F56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25E4DA-3F82-014F-8B4F-4A66B18CC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E1EF1B-B324-D840-9BBE-E991C3EEE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5F70D8-6A1F-E641-82ED-AFF37DC8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FBB160-2856-0345-8C36-B042A468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1DB09D-3864-644A-8C77-05573936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1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F5D7C-1DC3-464F-9D76-62210D1B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14A3EA-EB30-FC4C-8A90-55B808DE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00183-055C-2441-8501-F930787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AA835-2E62-DE4F-9D64-C04E10CB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FBEBD0-BC11-D248-9147-79416C29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1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2ACF5-3490-4843-96FC-428EA532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23A49D-BC6F-9F45-9317-B1D988D6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FF6D3-39C2-F145-B235-355BED64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F2FC9A-B8D5-834A-8017-C095F9D7D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A49BD-7368-BD49-BC14-EC9E5FA8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7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69123-6168-A045-8062-5BB890B8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8D371-4F47-AC44-85F4-44FEFE9F4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19CB6B-7DA6-DE4E-9182-6BC9F7306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6640E4-A749-6A47-A4C1-6146B0443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54AE5F-23DE-4D40-9ED6-B981D831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405D8F-D083-DD43-80DB-16424B00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2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DA6CF-DDED-F943-A63F-E334EE86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8EF5E-38FC-0B48-9CAD-08307947A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9010FD-016E-DD4E-9DB4-5230DA283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E0924F-07A7-1D44-8981-2728A84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C89FB7-85B9-854A-94DE-043420A8E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70B166-60D6-C94F-84B5-F0B9DB1C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6188F3-CDF5-3148-AE7A-68F85C2D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198964-6807-0347-B194-88905D5A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21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54B05-F153-F041-966C-2FAABB51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0E9427-D57E-AE49-8FF5-1E17500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7E5376-A5C6-1D44-9017-D774AD6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296996-3CA5-4442-AFEF-F48FB547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62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0B76FA-8EA0-0D48-9D6E-3F9347C0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73AC53-14D1-1E47-84C4-7A2D83D9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1DC839-D699-8448-B71A-AB58CA22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98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677AD-DF6A-4146-9A01-595AE59C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8E219-9ED6-5B4D-9034-B490A144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53D7CB-158C-6A43-A945-744B2FED8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32D02B-D134-4D44-80FC-FF85E639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E8324C-C8DB-454C-9BB0-364B6091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A744E5-8A96-114C-8B46-2EEEA939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FB8F2-D49D-BA4B-ABF1-CC043575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9BA1AD-C414-C245-9E76-AEC12F957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E750DB-0BF1-EC4D-88F6-74C7260BC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57FE56-2690-204C-977E-4ECC64F9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BA4E43-3CD8-CE46-9C17-3613E672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E20D0F-FF10-0A4C-81C8-90633DB3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8CBE8B-8134-F44B-B36D-59B5908A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D6B04-07DB-6746-B7B2-697715737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4D6C7-928E-7542-863E-DEDA126657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9021-63BE-9745-838B-3BCB2BD734C1}" type="datetimeFigureOut">
              <a:rPr lang="fr-FR" smtClean="0"/>
              <a:t>03/07/2021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051F06-D3BD-6045-9CDC-0935B8BD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1D930-08AF-3948-BF1F-744A2E99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8071-E9D1-EE47-9239-49E3A4E26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2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2F0F875-9349-9545-97DF-E8DD4D865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anchor="ctr">
            <a:normAutofit/>
          </a:bodyPr>
          <a:lstStyle/>
          <a:p>
            <a:pPr algn="l"/>
            <a:r>
              <a:rPr lang="fr-FR" sz="3100" dirty="0">
                <a:solidFill>
                  <a:schemeClr val="tx2"/>
                </a:solidFill>
              </a:rPr>
              <a:t/>
            </a:r>
            <a:br>
              <a:rPr lang="fr-FR" sz="3100" dirty="0">
                <a:solidFill>
                  <a:schemeClr val="tx2"/>
                </a:solidFill>
              </a:rPr>
            </a:br>
            <a:r>
              <a:rPr lang="fr-FR" sz="3100" dirty="0">
                <a:solidFill>
                  <a:schemeClr val="tx2"/>
                </a:solidFill>
              </a:rPr>
              <a:t/>
            </a:r>
            <a:br>
              <a:rPr lang="fr-FR" sz="3100" dirty="0">
                <a:solidFill>
                  <a:schemeClr val="tx2"/>
                </a:solidFill>
              </a:rPr>
            </a:br>
            <a:r>
              <a:rPr lang="fr-FR" sz="3100" i="1" dirty="0"/>
              <a:t>Quelles représentations, quelles pratiques mais aussi quelles attentes concernant le développement durable dans les établissements scolaires du premier degré des Alpes-Maritimes ? </a:t>
            </a:r>
            <a:br>
              <a:rPr lang="fr-FR" sz="3100" i="1" dirty="0"/>
            </a:br>
            <a:endParaRPr lang="fr-FR" sz="31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5CE8A2-CB1A-6949-9E8F-AFDDBA5C1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417" y="1967909"/>
            <a:ext cx="3330531" cy="3581400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Sandra Plantier</a:t>
            </a:r>
          </a:p>
          <a:p>
            <a:r>
              <a:rPr lang="fr-FR" dirty="0">
                <a:solidFill>
                  <a:schemeClr val="tx2"/>
                </a:solidFill>
              </a:rPr>
              <a:t>PRAG de géographie, INSPE de Nice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Colloque du FECODD, </a:t>
            </a:r>
          </a:p>
          <a:p>
            <a:r>
              <a:rPr lang="fr-FR" dirty="0">
                <a:solidFill>
                  <a:schemeClr val="tx2"/>
                </a:solidFill>
              </a:rPr>
              <a:t>7 et 8 juillet 2021</a:t>
            </a:r>
          </a:p>
        </p:txBody>
      </p:sp>
    </p:spTree>
    <p:extLst>
      <p:ext uri="{BB962C8B-B14F-4D97-AF65-F5344CB8AC3E}">
        <p14:creationId xmlns:p14="http://schemas.microsoft.com/office/powerpoint/2010/main" val="19549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631B1-C94D-1B4E-BDFA-486327B79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Quelles sont les actions concrètes qui vous paraissent souhaitables (plusieurs choix possibles)</a:t>
            </a:r>
          </a:p>
          <a:p>
            <a:pPr marL="0" indent="0">
              <a:buNone/>
            </a:pPr>
            <a:r>
              <a:rPr lang="fr-FR" sz="1600" dirty="0"/>
              <a:t>109 réponses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Faire des actions sur le recyclage (compost, papier recyclé) : 103 (94,5 %)</a:t>
            </a:r>
          </a:p>
          <a:p>
            <a:pPr marL="0" indent="0">
              <a:buNone/>
            </a:pPr>
            <a:r>
              <a:rPr lang="fr-FR" sz="1600" dirty="0"/>
              <a:t>Propositions libres à ajouter : gestion des déchets, gaspillage, ramasser des déchets plastiques, matériel zéro déchet, trier les déchets, action pour nettoyer la ville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Faire des plantations et/ou un potager : 95 (87,2 %)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Faire des actions en faveur de la biodiversité : 76 (69,7 %) 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S’occuper d’un poulailler : 30 (27,5 %)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Autres (propositions libres) : rencontrer des professionnels du DD, économie d’énergie</a:t>
            </a:r>
          </a:p>
        </p:txBody>
      </p:sp>
    </p:spTree>
    <p:extLst>
      <p:ext uri="{BB962C8B-B14F-4D97-AF65-F5344CB8AC3E}">
        <p14:creationId xmlns:p14="http://schemas.microsoft.com/office/powerpoint/2010/main" val="207093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5A5DB5-9D0D-E941-9AB2-672D923C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fr-FR" sz="3100">
                <a:solidFill>
                  <a:schemeClr val="bg1"/>
                </a:solidFill>
              </a:rPr>
              <a:t>Des axes confirmés par les réponses à la question ouverte portant sur « les projets en lien avec le DD que les enseignants sondés souhaiteraient mettre en œuvre dans leur classe ou école s’ils le pouvaient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D87734-C6BD-5047-9D3F-5C1D724A5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Potager, plantations, jardinage : </a:t>
            </a:r>
            <a:r>
              <a:rPr lang="fr-FR" sz="2000" b="1" dirty="0"/>
              <a:t>28 (44,4 %) </a:t>
            </a:r>
            <a:r>
              <a:rPr lang="fr-FR" sz="2000" dirty="0"/>
              <a:t>dont 2 mentions à un jardin partagé et 1 à un jardin en </a:t>
            </a:r>
            <a:r>
              <a:rPr lang="fr-FR" sz="2000"/>
              <a:t>permaculture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dirty="0"/>
              <a:t>Tri des déchets dans l’école, travail sur le tri des déchets : 12 (19 %)</a:t>
            </a:r>
          </a:p>
          <a:p>
            <a:r>
              <a:rPr lang="fr-FR" sz="2000" dirty="0"/>
              <a:t>Compost : 9 (14,2 %)</a:t>
            </a:r>
          </a:p>
          <a:p>
            <a:r>
              <a:rPr lang="fr-FR" sz="2000" dirty="0"/>
              <a:t>Recyclage : 6 (9,5 %)</a:t>
            </a:r>
          </a:p>
          <a:p>
            <a:r>
              <a:rPr lang="fr-FR" sz="2000" dirty="0"/>
              <a:t>Fonctionnement plus durable de l’école : 4 (6,3 %)</a:t>
            </a:r>
          </a:p>
          <a:p>
            <a:endParaRPr lang="fr-FR" sz="2000" dirty="0"/>
          </a:p>
          <a:p>
            <a:r>
              <a:rPr lang="fr-FR" sz="2000" dirty="0"/>
              <a:t>Création d’un hôtel à insectes : 4 (6,3 %)</a:t>
            </a:r>
          </a:p>
          <a:p>
            <a:r>
              <a:rPr lang="fr-FR" sz="2000" dirty="0"/>
              <a:t>Nichoirs, ruche, poulailler, élevage, reverdir la cour de l’école, partenariats avec association, sortie sur le terrain, nettoyage de la nature, visite d’une usine de tri, projet sur l’eau sur les énergies renouvelables</a:t>
            </a:r>
          </a:p>
        </p:txBody>
      </p:sp>
    </p:spTree>
    <p:extLst>
      <p:ext uri="{BB962C8B-B14F-4D97-AF65-F5344CB8AC3E}">
        <p14:creationId xmlns:p14="http://schemas.microsoft.com/office/powerpoint/2010/main" val="30606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eau des réponses au formulaire Forms. Titre de la question : La réalisation d'un projet vous paraît-elle plus abordable à réaliser. Nombre de réponses : 107&amp;nbsp;réponses.">
            <a:extLst>
              <a:ext uri="{FF2B5EF4-FFF2-40B4-BE49-F238E27FC236}">
                <a16:creationId xmlns:a16="http://schemas.microsoft.com/office/drawing/2014/main" id="{84358814-AFA0-AA47-9825-23471F6802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253331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7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C4F19-FEAC-3047-931B-78376409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retenir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77FBC-8B68-A14D-8519-5D3337E5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4733925"/>
          </a:xfrm>
        </p:spPr>
        <p:txBody>
          <a:bodyPr/>
          <a:lstStyle/>
          <a:p>
            <a:r>
              <a:rPr lang="fr-FR" dirty="0"/>
              <a:t>Des projets porteurs pour un travail en équipe</a:t>
            </a:r>
          </a:p>
          <a:p>
            <a:r>
              <a:rPr lang="fr-FR" dirty="0"/>
              <a:t>Une démarche appuyée sur des actions concrètes conformément à la directive ministérielle de 2019</a:t>
            </a:r>
          </a:p>
          <a:p>
            <a:r>
              <a:rPr lang="fr-FR" dirty="0"/>
              <a:t>Une volonté de faire de l’école un lieu de fonctionnement plus durable : ce n’est donc pas encore le cas ! Et cela est là encore conforme à la directive ministérielle.</a:t>
            </a:r>
          </a:p>
          <a:p>
            <a:r>
              <a:rPr lang="fr-FR" dirty="0"/>
              <a:t>Potager et plantations : le projet qui séduit le plus...</a:t>
            </a:r>
          </a:p>
        </p:txBody>
      </p:sp>
    </p:spTree>
    <p:extLst>
      <p:ext uri="{BB962C8B-B14F-4D97-AF65-F5344CB8AC3E}">
        <p14:creationId xmlns:p14="http://schemas.microsoft.com/office/powerpoint/2010/main" val="255175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45034-4270-C742-B14D-2D882DA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968"/>
          </a:xfrm>
        </p:spPr>
        <p:txBody>
          <a:bodyPr>
            <a:normAutofit/>
          </a:bodyPr>
          <a:lstStyle/>
          <a:p>
            <a:r>
              <a:rPr lang="fr-FR" sz="3600" b="1" dirty="0"/>
              <a:t>A la recherche des obstacles...</a:t>
            </a:r>
          </a:p>
        </p:txBody>
      </p:sp>
      <p:pic>
        <p:nvPicPr>
          <p:cNvPr id="6146" name="Picture 2" descr="Tableau des réponses au formulaire Forms. Titre de la question : Quels sont les obstacles éventuels à la mise en place de projets de ce type dans les écoles (plusieurs choix possibles). Nombre de réponses : 108&amp;nbsp;réponses.">
            <a:extLst>
              <a:ext uri="{FF2B5EF4-FFF2-40B4-BE49-F238E27FC236}">
                <a16:creationId xmlns:a16="http://schemas.microsoft.com/office/drawing/2014/main" id="{E9F5DA19-AD20-6746-ABCA-908C41FAF5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69" y="1102610"/>
            <a:ext cx="9636420" cy="489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A7DC3B-BFE1-3A4C-BF15-3830114099E6}"/>
              </a:ext>
            </a:extLst>
          </p:cNvPr>
          <p:cNvSpPr txBox="1"/>
          <p:nvPr/>
        </p:nvSpPr>
        <p:spPr>
          <a:xfrm>
            <a:off x="8952614" y="2488019"/>
            <a:ext cx="107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69 (63,9 %)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0436F-9C21-094D-8A68-379B25C0D8E1}"/>
              </a:ext>
            </a:extLst>
          </p:cNvPr>
          <p:cNvSpPr txBox="1"/>
          <p:nvPr/>
        </p:nvSpPr>
        <p:spPr>
          <a:xfrm>
            <a:off x="9311425" y="2765018"/>
            <a:ext cx="107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73 (67,6 %)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48EDF1-6075-D24E-BA9B-778F15AF39CD}"/>
              </a:ext>
            </a:extLst>
          </p:cNvPr>
          <p:cNvSpPr txBox="1"/>
          <p:nvPr/>
        </p:nvSpPr>
        <p:spPr>
          <a:xfrm>
            <a:off x="7186410" y="3042017"/>
            <a:ext cx="1184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44 (40,7 %)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8AE4BB-3D26-E146-9D74-F2143DD37B50}"/>
              </a:ext>
            </a:extLst>
          </p:cNvPr>
          <p:cNvSpPr txBox="1"/>
          <p:nvPr/>
        </p:nvSpPr>
        <p:spPr>
          <a:xfrm>
            <a:off x="1" y="3319016"/>
            <a:ext cx="34236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Le manque de personnel pour encadrer ou accompagner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20F902-2ED0-9D47-8004-E0524E0AC056}"/>
              </a:ext>
            </a:extLst>
          </p:cNvPr>
          <p:cNvSpPr txBox="1"/>
          <p:nvPr/>
        </p:nvSpPr>
        <p:spPr>
          <a:xfrm>
            <a:off x="8371267" y="3319016"/>
            <a:ext cx="94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60 (55,6 %)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08C6F2-808A-8C4F-9154-40402D8415AF}"/>
              </a:ext>
            </a:extLst>
          </p:cNvPr>
          <p:cNvSpPr txBox="1"/>
          <p:nvPr/>
        </p:nvSpPr>
        <p:spPr>
          <a:xfrm>
            <a:off x="8126568" y="3596015"/>
            <a:ext cx="1102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56 (51,9 %)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B9AE1-3B34-F84F-B3BE-281439827099}"/>
              </a:ext>
            </a:extLst>
          </p:cNvPr>
          <p:cNvSpPr txBox="1"/>
          <p:nvPr/>
        </p:nvSpPr>
        <p:spPr>
          <a:xfrm>
            <a:off x="159489" y="3873014"/>
            <a:ext cx="32641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L’entretien des projets pendant les vacances scolaires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D303FF-5AC5-0E47-9E6E-B1862A2225FD}"/>
              </a:ext>
            </a:extLst>
          </p:cNvPr>
          <p:cNvSpPr txBox="1"/>
          <p:nvPr/>
        </p:nvSpPr>
        <p:spPr>
          <a:xfrm>
            <a:off x="7102549" y="3857625"/>
            <a:ext cx="946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44 (40,7 %)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C8BAD8-7CD8-2F40-B884-58B73C762D99}"/>
              </a:ext>
            </a:extLst>
          </p:cNvPr>
          <p:cNvSpPr txBox="1"/>
          <p:nvPr/>
        </p:nvSpPr>
        <p:spPr>
          <a:xfrm>
            <a:off x="3817088" y="4134624"/>
            <a:ext cx="102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 (1,9 %)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3BF9EA-EAD4-EC48-ABE3-F55D2FBF8D1B}"/>
              </a:ext>
            </a:extLst>
          </p:cNvPr>
          <p:cNvSpPr txBox="1"/>
          <p:nvPr/>
        </p:nvSpPr>
        <p:spPr>
          <a:xfrm>
            <a:off x="159489" y="4411623"/>
            <a:ext cx="32641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Manque de soutien et d’aide de la mairie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48DC14-07C6-1F4F-BC0C-94AB65CABA01}"/>
              </a:ext>
            </a:extLst>
          </p:cNvPr>
          <p:cNvSpPr txBox="1"/>
          <p:nvPr/>
        </p:nvSpPr>
        <p:spPr>
          <a:xfrm>
            <a:off x="159489" y="4688622"/>
            <a:ext cx="32641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L’administration qui n’aime pas les poules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CB9293-104D-AE45-8828-1AACA1B81782}"/>
              </a:ext>
            </a:extLst>
          </p:cNvPr>
          <p:cNvSpPr txBox="1"/>
          <p:nvPr/>
        </p:nvSpPr>
        <p:spPr>
          <a:xfrm>
            <a:off x="165031" y="5011092"/>
            <a:ext cx="31791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Le respect des plantations par le centre aéré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8FCEBC0-A25C-FF40-A235-3BB360CA1294}"/>
              </a:ext>
            </a:extLst>
          </p:cNvPr>
          <p:cNvSpPr txBox="1"/>
          <p:nvPr/>
        </p:nvSpPr>
        <p:spPr>
          <a:xfrm>
            <a:off x="3817088" y="4688622"/>
            <a:ext cx="102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 (0,9 %)</a:t>
            </a:r>
          </a:p>
        </p:txBody>
      </p:sp>
    </p:spTree>
    <p:extLst>
      <p:ext uri="{BB962C8B-B14F-4D97-AF65-F5344CB8AC3E}">
        <p14:creationId xmlns:p14="http://schemas.microsoft.com/office/powerpoint/2010/main" val="39080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5C7E1C-C162-A449-B9CA-56ACE12F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/>
              <a:t>Quelques remarques...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DBCC1-0D7D-3A40-B1E1-397CB652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4"/>
            <a:ext cx="5251316" cy="4783987"/>
          </a:xfrm>
        </p:spPr>
        <p:txBody>
          <a:bodyPr>
            <a:normAutofit/>
          </a:bodyPr>
          <a:lstStyle/>
          <a:p>
            <a:r>
              <a:rPr lang="fr-FR" sz="1400" dirty="0"/>
              <a:t>Le manque de temps : un élément qui corrobore l’idée que l’EDD est un « plus » qui ne peut arriver qu’après le reste...</a:t>
            </a:r>
          </a:p>
          <a:p>
            <a:r>
              <a:rPr lang="fr-FR" sz="1400" dirty="0"/>
              <a:t>Le manque de formation et le manque de guide pédagogique : une triste réalité à cumuler avec le manque de temps : il faut former les enseignants à intégrer l’EDD dans des projets pluridisciplinaires...</a:t>
            </a:r>
          </a:p>
          <a:p>
            <a:endParaRPr lang="fr-FR" sz="1400" dirty="0"/>
          </a:p>
          <a:p>
            <a:r>
              <a:rPr lang="fr-FR" sz="1400" dirty="0"/>
              <a:t>Le manque d’argent, le manque de moyens matériels, le manque de personnels pour encadrer ou accompagner : des éléments renvoyant à la dimension concrète des projets permettant une approche inductive du DD conforme à la directive de 2019</a:t>
            </a:r>
          </a:p>
          <a:p>
            <a:endParaRPr lang="fr-FR" sz="1400" dirty="0"/>
          </a:p>
          <a:p>
            <a:r>
              <a:rPr lang="fr-FR" sz="1400" dirty="0"/>
              <a:t>L’entretien des projets pendant les vacances scolaires, le respect des plantations par le centre aéré : question fondamentale de la pérennité des projets dans une école...</a:t>
            </a:r>
          </a:p>
          <a:p>
            <a:endParaRPr lang="fr-FR" sz="1400" dirty="0"/>
          </a:p>
          <a:p>
            <a:r>
              <a:rPr lang="fr-FR" sz="1400" dirty="0"/>
              <a:t>Le manque de soutien de la mairie ou l’administration qui n’aime pas les poules : question tout aussi essentielle du soutien administratif...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3F92DC-070B-4C4E-942A-AD47E44D0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08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D390D-C982-6C49-A267-A7E01B8E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Si on doit esquisser une synthèse...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535B4-3D9C-FF49-B705-315D21359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Une situation très paradoxale et ce à double titre : </a:t>
            </a:r>
          </a:p>
          <a:p>
            <a:pPr lvl="1"/>
            <a:r>
              <a:rPr lang="fr-FR" sz="2000" dirty="0"/>
              <a:t>L’EDD une nécessité pour les enseignants mais qui reste peu mise en œuvre et peu favorisée par la formation initiale et continue. </a:t>
            </a:r>
          </a:p>
          <a:p>
            <a:pPr lvl="1"/>
            <a:r>
              <a:rPr lang="fr-FR" sz="2000" dirty="0"/>
              <a:t>Des projets envisagés ou souhaités par les enseignants qui répondent totalement au cadrage et aux attentes ministérielles</a:t>
            </a:r>
          </a:p>
          <a:p>
            <a:r>
              <a:rPr lang="fr-FR" sz="2000" dirty="0"/>
              <a:t>Des obstacles matériels et administratifs pouvant sembler contradictoires avec les discours</a:t>
            </a:r>
          </a:p>
          <a:p>
            <a:endParaRPr lang="fr-FR" sz="2000" dirty="0"/>
          </a:p>
          <a:p>
            <a:r>
              <a:rPr lang="fr-FR" sz="2000" dirty="0"/>
              <a:t>Un contexte qui reste très favorable et qu’il faut pouvoir exploiter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31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personne, herbe, extérieur, enfant&#10;&#10;Description générée automatiquement">
            <a:extLst>
              <a:ext uri="{FF2B5EF4-FFF2-40B4-BE49-F238E27FC236}">
                <a16:creationId xmlns:a16="http://schemas.microsoft.com/office/drawing/2014/main" id="{31A50FCD-1CEC-7E45-8733-E580A0880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338C24-D8A1-224A-BD2D-269A026E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125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dirty="0"/>
              <a:t>Et quelques propositions...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3E125-B662-5145-A497-521C613A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126512"/>
            <a:ext cx="3822189" cy="4050451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Développer la formation initiale et la formation continue sur l’EDD</a:t>
            </a:r>
          </a:p>
          <a:p>
            <a:r>
              <a:rPr lang="fr-FR" sz="1600" dirty="0"/>
              <a:t>Différencier et associer la compréhension des phénomènes physiques et la réflexion critique sur le concept de développement durable et le cadrage institutionnel. </a:t>
            </a:r>
          </a:p>
          <a:p>
            <a:r>
              <a:rPr lang="fr-FR" sz="1600" dirty="0"/>
              <a:t>Développer une réflexion sur les enjeux éthiques et politiques de l’EDD. </a:t>
            </a:r>
          </a:p>
          <a:p>
            <a:r>
              <a:rPr lang="fr-FR" sz="1600" dirty="0"/>
              <a:t>Former à la construction de projets pluridisciplinaires autour du DD et à la mise en œuvre d’une démarche inductive.</a:t>
            </a:r>
          </a:p>
          <a:p>
            <a:r>
              <a:rPr lang="fr-FR" sz="1600" dirty="0"/>
              <a:t>Favoriser le dialogue avec les acteurs municipaux et le partenariat avec les associations.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2654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 descr="Une image contenant personne, bambin&#10;&#10;Description générée automatiquement">
            <a:extLst>
              <a:ext uri="{FF2B5EF4-FFF2-40B4-BE49-F238E27FC236}">
                <a16:creationId xmlns:a16="http://schemas.microsoft.com/office/drawing/2014/main" id="{8990B926-A7D1-0E47-B9D8-CFCA1C0C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DE55FEF2-2120-AA48-B03C-77A85355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4629150"/>
            <a:ext cx="3822189" cy="79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Et surtout ne pas baisser les bras...</a:t>
            </a:r>
          </a:p>
        </p:txBody>
      </p:sp>
    </p:spTree>
    <p:extLst>
      <p:ext uri="{BB962C8B-B14F-4D97-AF65-F5344CB8AC3E}">
        <p14:creationId xmlns:p14="http://schemas.microsoft.com/office/powerpoint/2010/main" val="299385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boîte&#10;&#10;Description générée automatiquement">
            <a:extLst>
              <a:ext uri="{FF2B5EF4-FFF2-40B4-BE49-F238E27FC236}">
                <a16:creationId xmlns:a16="http://schemas.microsoft.com/office/drawing/2014/main" id="{BC40600C-A792-DE40-9E2C-BE2F245D6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8" r="17827" b="-1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FB47774-B119-8B4C-B7E0-E0B5C27B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fr-FR" sz="3600" b="1" dirty="0"/>
              <a:t>Un sondage, pour quoi faire ?</a:t>
            </a:r>
            <a:r>
              <a:rPr lang="fr-FR" sz="36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E72EF-0315-6D40-9ABF-21E32D545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Un engagement professionnel dans la formation au DD</a:t>
            </a:r>
          </a:p>
          <a:p>
            <a:r>
              <a:rPr lang="fr-FR" sz="1800" dirty="0">
                <a:solidFill>
                  <a:schemeClr val="tx2"/>
                </a:solidFill>
              </a:rPr>
              <a:t>Un engagement personnel</a:t>
            </a:r>
          </a:p>
          <a:p>
            <a:r>
              <a:rPr lang="fr-FR" sz="1800" dirty="0">
                <a:solidFill>
                  <a:schemeClr val="tx2"/>
                </a:solidFill>
              </a:rPr>
              <a:t>Un paradoxe au sein de l’INSPE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1800" dirty="0">
                <a:solidFill>
                  <a:schemeClr val="tx2"/>
                </a:solidFill>
              </a:rPr>
              <a:t>Des interrogations : mais au fait, sur le terrain, il se passe quoi ?</a:t>
            </a:r>
          </a:p>
        </p:txBody>
      </p:sp>
    </p:spTree>
    <p:extLst>
      <p:ext uri="{BB962C8B-B14F-4D97-AF65-F5344CB8AC3E}">
        <p14:creationId xmlns:p14="http://schemas.microsoft.com/office/powerpoint/2010/main" val="30035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C84F08-82E8-AA42-AC60-5D616580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fr-FR" sz="4000" b="1"/>
              <a:t>Présentation du contexte d’enquête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0D6183-02E3-914D-8EA4-74B17DC7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r>
              <a:rPr lang="fr-FR" sz="2000" dirty="0"/>
              <a:t>Un sondage lancé fin mai 2021</a:t>
            </a:r>
          </a:p>
          <a:p>
            <a:r>
              <a:rPr lang="fr-FR" sz="2000" dirty="0"/>
              <a:t>Un total de 109 réponses à ce jour mais un élargissement prévu en septembre 2021</a:t>
            </a:r>
          </a:p>
          <a:p>
            <a:r>
              <a:rPr lang="fr-FR" sz="2000" dirty="0"/>
              <a:t>Un sondage représentatif ? </a:t>
            </a:r>
          </a:p>
        </p:txBody>
      </p:sp>
      <p:pic>
        <p:nvPicPr>
          <p:cNvPr id="1028" name="Picture 4" descr="Tableau des réponses au formulaire Forms. Titre de la question : Vous enseignez. Nombre de réponses : 108&amp;nbsp;réponses.">
            <a:extLst>
              <a:ext uri="{FF2B5EF4-FFF2-40B4-BE49-F238E27FC236}">
                <a16:creationId xmlns:a16="http://schemas.microsoft.com/office/drawing/2014/main" id="{7F890C52-4420-3F47-88D6-FB04B14A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80" y="3203279"/>
            <a:ext cx="6380419" cy="26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bleau des réponses au formulaire Forms. Titre de la question : Vous enseignez. Nombre de réponses : 108&amp;nbsp;réponses.">
            <a:extLst>
              <a:ext uri="{FF2B5EF4-FFF2-40B4-BE49-F238E27FC236}">
                <a16:creationId xmlns:a16="http://schemas.microsoft.com/office/drawing/2014/main" id="{63385976-DDB8-FA4A-8647-A5EA176B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532" y="3203279"/>
            <a:ext cx="6380419" cy="26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7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9A4C7-38E2-0746-B76C-A0215E60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88"/>
          </a:xfrm>
        </p:spPr>
        <p:txBody>
          <a:bodyPr>
            <a:normAutofit/>
          </a:bodyPr>
          <a:lstStyle/>
          <a:p>
            <a:r>
              <a:rPr lang="fr-FR" sz="3600" b="1" dirty="0"/>
              <a:t>Un paradoxe qui doit interroger</a:t>
            </a:r>
          </a:p>
        </p:txBody>
      </p:sp>
      <p:pic>
        <p:nvPicPr>
          <p:cNvPr id="2052" name="Picture 4" descr="Tableau des réponses au formulaire Forms. Titre de la question : Aborder les enjeux d'une développement plus durable à l'école vous parait. Nombre de réponses : 109&amp;nbsp;réponses.">
            <a:extLst>
              <a:ext uri="{FF2B5EF4-FFF2-40B4-BE49-F238E27FC236}">
                <a16:creationId xmlns:a16="http://schemas.microsoft.com/office/drawing/2014/main" id="{CA2A01EA-1641-E242-B08D-B9003492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25277"/>
            <a:ext cx="8226728" cy="34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ableau des réponses au formulaire Forms. Titre de la question : Vous considérez que votre formation sur les enjeux du développement durable et sur la mise en oeuvre de l'EDD est. Nombre de réponses : 108&amp;nbsp;réponses.">
            <a:extLst>
              <a:ext uri="{FF2B5EF4-FFF2-40B4-BE49-F238E27FC236}">
                <a16:creationId xmlns:a16="http://schemas.microsoft.com/office/drawing/2014/main" id="{167970DF-CC33-EF4E-AA76-4B0EC0019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98" y="3282691"/>
            <a:ext cx="7630902" cy="3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E14393-98BB-1E45-A90E-487930D0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fr-FR" b="1"/>
              <a:t>Quelques éléments de réponse : </a:t>
            </a:r>
          </a:p>
        </p:txBody>
      </p:sp>
      <p:pic>
        <p:nvPicPr>
          <p:cNvPr id="5" name="Image 4" descr="Une image contenant légume, chou, plante, vert&#10;&#10;Description générée automatiquement">
            <a:extLst>
              <a:ext uri="{FF2B5EF4-FFF2-40B4-BE49-F238E27FC236}">
                <a16:creationId xmlns:a16="http://schemas.microsoft.com/office/drawing/2014/main" id="{094259A3-9D28-E446-B001-5C5E720B4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86" r="-2" b="432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3A01F-A994-F14B-A92D-BAE911AA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fr-FR" sz="2000"/>
              <a:t>Une place très réduite dans la formation initiale</a:t>
            </a:r>
          </a:p>
          <a:p>
            <a:r>
              <a:rPr lang="fr-FR" sz="2000"/>
              <a:t>Une place relative dans la formation continue des jeunes enseignants</a:t>
            </a:r>
          </a:p>
          <a:p>
            <a:r>
              <a:rPr lang="fr-FR" sz="2000"/>
              <a:t>Une absence dans le plan de formation académique</a:t>
            </a:r>
          </a:p>
          <a:p>
            <a:endParaRPr lang="fr-FR" sz="2000"/>
          </a:p>
          <a:p>
            <a:r>
              <a:rPr lang="fr-FR" sz="2000"/>
              <a:t>=&gt; une prise en charge « externalisée » de l’EDD à l’échelle académique ?</a:t>
            </a:r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426843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E479D6E-4C4F-436C-A3F6-B1CE2514C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Tableau des réponses au formulaire Forms. Titre de la question : Connaissez-vous le label E3D ?. Nombre de réponses : 109&amp;nbsp;réponses.">
            <a:extLst>
              <a:ext uri="{FF2B5EF4-FFF2-40B4-BE49-F238E27FC236}">
                <a16:creationId xmlns:a16="http://schemas.microsoft.com/office/drawing/2014/main" id="{3AAD8652-7FDA-8142-BFDD-1486D7AE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60413"/>
            <a:ext cx="6345238" cy="263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ableau des réponses au formulaire Forms. Titre de la question : Savez-vous ce que sont les ODD. Nombre de réponses : 71&amp;nbsp;réponses.">
            <a:extLst>
              <a:ext uri="{FF2B5EF4-FFF2-40B4-BE49-F238E27FC236}">
                <a16:creationId xmlns:a16="http://schemas.microsoft.com/office/drawing/2014/main" id="{8B2890D0-6C28-554B-A9AD-AC8918066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60750"/>
            <a:ext cx="6345238" cy="2635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D72D36-F188-F944-BA91-AA1B1C32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42" y="728906"/>
            <a:ext cx="4188626" cy="54001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Essai de mesure des connaissances et représentations sur le DD, les ODD et les enjeux de leur approche dans le cadre scolaire </a:t>
            </a:r>
          </a:p>
        </p:txBody>
      </p:sp>
    </p:spTree>
    <p:extLst>
      <p:ext uri="{BB962C8B-B14F-4D97-AF65-F5344CB8AC3E}">
        <p14:creationId xmlns:p14="http://schemas.microsoft.com/office/powerpoint/2010/main" val="68616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bleau des réponses au formulaire Forms. Titre de la question : Pour vous les enjeux du développement durable les plus pertinents à aborder à l'école sont (plusieurs choix possibles). Nombre de réponses : 109&amp;nbsp;réponses.">
            <a:extLst>
              <a:ext uri="{FF2B5EF4-FFF2-40B4-BE49-F238E27FC236}">
                <a16:creationId xmlns:a16="http://schemas.microsoft.com/office/drawing/2014/main" id="{28164542-B4B5-264C-A504-0FE4A82931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36" y="1011780"/>
            <a:ext cx="9512928" cy="48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8BE151-7F6E-0845-BFA1-04CA693A54A6}"/>
              </a:ext>
            </a:extLst>
          </p:cNvPr>
          <p:cNvSpPr txBox="1"/>
          <p:nvPr/>
        </p:nvSpPr>
        <p:spPr>
          <a:xfrm>
            <a:off x="8261498" y="2434856"/>
            <a:ext cx="1020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71 (65,1 %)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DA7E53-9821-AF4D-A57A-F11BDA10C78F}"/>
              </a:ext>
            </a:extLst>
          </p:cNvPr>
          <p:cNvSpPr txBox="1"/>
          <p:nvPr/>
        </p:nvSpPr>
        <p:spPr>
          <a:xfrm>
            <a:off x="7517219" y="2860158"/>
            <a:ext cx="1073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58 (53,2%)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B09025-6EDC-0444-A918-28253DDD7628}"/>
              </a:ext>
            </a:extLst>
          </p:cNvPr>
          <p:cNvSpPr txBox="1"/>
          <p:nvPr/>
        </p:nvSpPr>
        <p:spPr>
          <a:xfrm>
            <a:off x="5101020" y="3167935"/>
            <a:ext cx="1137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 (18,3 %)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04DA33-CAAA-F04B-A09C-3FC2109AEAC6}"/>
              </a:ext>
            </a:extLst>
          </p:cNvPr>
          <p:cNvSpPr txBox="1"/>
          <p:nvPr/>
        </p:nvSpPr>
        <p:spPr>
          <a:xfrm>
            <a:off x="9109494" y="3475712"/>
            <a:ext cx="15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84 (77,1 %)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732C8D-1EB1-AA40-9BED-2BF1A106DE1A}"/>
              </a:ext>
            </a:extLst>
          </p:cNvPr>
          <p:cNvSpPr txBox="1"/>
          <p:nvPr/>
        </p:nvSpPr>
        <p:spPr>
          <a:xfrm>
            <a:off x="9696091" y="3968151"/>
            <a:ext cx="131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94 (86,2 %)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A7AB5E-977B-5F40-B229-2DECE8D161A4}"/>
              </a:ext>
            </a:extLst>
          </p:cNvPr>
          <p:cNvSpPr txBox="1"/>
          <p:nvPr/>
        </p:nvSpPr>
        <p:spPr>
          <a:xfrm>
            <a:off x="5865962" y="4382219"/>
            <a:ext cx="119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31 (28,4 %)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903A9E-DA55-C84B-A02A-DB7D919656A7}"/>
              </a:ext>
            </a:extLst>
          </p:cNvPr>
          <p:cNvSpPr txBox="1"/>
          <p:nvPr/>
        </p:nvSpPr>
        <p:spPr>
          <a:xfrm>
            <a:off x="4209691" y="4744528"/>
            <a:ext cx="106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 (4,6 %)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56B93D5-B913-5A4B-94E6-B019C3941E52}"/>
              </a:ext>
            </a:extLst>
          </p:cNvPr>
          <p:cNvSpPr txBox="1"/>
          <p:nvPr/>
        </p:nvSpPr>
        <p:spPr>
          <a:xfrm>
            <a:off x="1184694" y="2434856"/>
            <a:ext cx="24622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Les enjeux autour de la biodiversité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EF4F6A-5271-B040-B483-E58C03B665DF}"/>
              </a:ext>
            </a:extLst>
          </p:cNvPr>
          <p:cNvSpPr txBox="1"/>
          <p:nvPr/>
        </p:nvSpPr>
        <p:spPr>
          <a:xfrm>
            <a:off x="903767" y="3274828"/>
            <a:ext cx="27963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Les formes d’une économie plus circulaire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E0052A5-413B-764D-B4DC-09E9745773A9}"/>
              </a:ext>
            </a:extLst>
          </p:cNvPr>
          <p:cNvSpPr txBox="1"/>
          <p:nvPr/>
        </p:nvSpPr>
        <p:spPr>
          <a:xfrm>
            <a:off x="988828" y="4382219"/>
            <a:ext cx="26581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Des modèles sociaux plus équitables</a:t>
            </a:r>
          </a:p>
        </p:txBody>
      </p:sp>
    </p:spTree>
    <p:extLst>
      <p:ext uri="{BB962C8B-B14F-4D97-AF65-F5344CB8AC3E}">
        <p14:creationId xmlns:p14="http://schemas.microsoft.com/office/powerpoint/2010/main" val="166544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B837D6-98E1-6448-BEFE-5A129A6A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052"/>
            <a:ext cx="4754526" cy="5049912"/>
          </a:xfrm>
        </p:spPr>
        <p:txBody>
          <a:bodyPr>
            <a:normAutofit/>
          </a:bodyPr>
          <a:lstStyle/>
          <a:p>
            <a:r>
              <a:rPr lang="fr-FR" sz="1600" dirty="0"/>
              <a:t>Une méconnaissance relative du cadre institutionnel international et national : les ODD restent méconnus, le label E3D à peine plus. </a:t>
            </a:r>
          </a:p>
          <a:p>
            <a:endParaRPr lang="fr-FR" sz="1600" dirty="0"/>
          </a:p>
          <a:p>
            <a:r>
              <a:rPr lang="fr-FR" sz="1600" dirty="0"/>
              <a:t>Des enjeux identifiés à relier : </a:t>
            </a:r>
          </a:p>
          <a:p>
            <a:pPr lvl="1"/>
            <a:r>
              <a:rPr lang="fr-FR" sz="1600" dirty="0"/>
              <a:t>Aux thématiques les plus explorées à l’école (déchets, recyclage) ?</a:t>
            </a:r>
          </a:p>
          <a:p>
            <a:pPr lvl="1"/>
            <a:r>
              <a:rPr lang="fr-FR" sz="1600" dirty="0"/>
              <a:t>Aux valeurs identifiées comme essentielles pour des enfants comme le respect du vivant ?</a:t>
            </a:r>
          </a:p>
          <a:p>
            <a:pPr lvl="1"/>
            <a:r>
              <a:rPr lang="fr-FR" sz="1600" dirty="0"/>
              <a:t>Aux problématiques environnementales les plus médiatisées : enjeux liés à la biodiversité ou crise climatique ? </a:t>
            </a:r>
          </a:p>
          <a:p>
            <a:r>
              <a:rPr lang="fr-FR" sz="1600" dirty="0"/>
              <a:t>Par contre une moindre importance pour les piliers économiques et sociaux du développement durable par méconnaissance ?</a:t>
            </a:r>
          </a:p>
          <a:p>
            <a:endParaRPr lang="fr-FR" sz="1600" dirty="0"/>
          </a:p>
          <a:p>
            <a:pPr lvl="1"/>
            <a:endParaRPr lang="fr-FR" sz="1400" dirty="0"/>
          </a:p>
          <a:p>
            <a:endParaRPr lang="fr-FR" sz="1400" dirty="0"/>
          </a:p>
        </p:txBody>
      </p:sp>
      <p:pic>
        <p:nvPicPr>
          <p:cNvPr id="7" name="Image 6" descr="Une image contenant alimentation, rempli, plusieurs&#10;&#10;Description générée automatiquement">
            <a:extLst>
              <a:ext uri="{FF2B5EF4-FFF2-40B4-BE49-F238E27FC236}">
                <a16:creationId xmlns:a16="http://schemas.microsoft.com/office/drawing/2014/main" id="{D23BF9D2-BD7C-2348-8ECD-6EE65AAD4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232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2A469-0DF7-0849-B111-2DD8CD85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Un terreau pourtant très favorable</a:t>
            </a:r>
          </a:p>
        </p:txBody>
      </p:sp>
      <p:pic>
        <p:nvPicPr>
          <p:cNvPr id="5122" name="Picture 2" descr="Tableau des réponses au formulaire Forms. Titre de la question : Considérez-vous qu'avec vos élèves, vous faites. Nombre de réponses : 108&amp;nbsp;réponses.">
            <a:extLst>
              <a:ext uri="{FF2B5EF4-FFF2-40B4-BE49-F238E27FC236}">
                <a16:creationId xmlns:a16="http://schemas.microsoft.com/office/drawing/2014/main" id="{65CB0FCA-0B07-2D4E-884A-BE1E39E39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825625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77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1058</Words>
  <Application>Microsoft Office PowerPoint</Application>
  <PresentationFormat>Grand écran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  Quelles représentations, quelles pratiques mais aussi quelles attentes concernant le développement durable dans les établissements scolaires du premier degré des Alpes-Maritimes ?  </vt:lpstr>
      <vt:lpstr>Un sondage, pour quoi faire ? </vt:lpstr>
      <vt:lpstr>Présentation du contexte d’enquête</vt:lpstr>
      <vt:lpstr>Un paradoxe qui doit interroger</vt:lpstr>
      <vt:lpstr>Quelques éléments de réponse : </vt:lpstr>
      <vt:lpstr>Essai de mesure des connaissances et représentations sur le DD, les ODD et les enjeux de leur approche dans le cadre scolaire </vt:lpstr>
      <vt:lpstr>Présentation PowerPoint</vt:lpstr>
      <vt:lpstr>Présentation PowerPoint</vt:lpstr>
      <vt:lpstr>Un terreau pourtant très favorable</vt:lpstr>
      <vt:lpstr>Présentation PowerPoint</vt:lpstr>
      <vt:lpstr>Des axes confirmés par les réponses à la question ouverte portant sur « les projets en lien avec le DD que les enseignants sondés souhaiteraient mettre en œuvre dans leur classe ou école s’ils le pouvaient »</vt:lpstr>
      <vt:lpstr>Présentation PowerPoint</vt:lpstr>
      <vt:lpstr>Que retenir : </vt:lpstr>
      <vt:lpstr>A la recherche des obstacles...</vt:lpstr>
      <vt:lpstr>Quelques remarques...</vt:lpstr>
      <vt:lpstr>Si on doit esquisser une synthèse...</vt:lpstr>
      <vt:lpstr>Et quelques propositions...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Quelles représentations, quelles pratiques mais aussi quelles attentes concernant le développement durable dans les établissements scolaires du premier degré des Alpes-Maritimes ?</dc:title>
  <dc:creator>Laurent Hette</dc:creator>
  <cp:lastModifiedBy>Didier MULNET</cp:lastModifiedBy>
  <cp:revision>26</cp:revision>
  <dcterms:created xsi:type="dcterms:W3CDTF">2021-07-01T08:22:19Z</dcterms:created>
  <dcterms:modified xsi:type="dcterms:W3CDTF">2021-07-03T07:50:36Z</dcterms:modified>
</cp:coreProperties>
</file>