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0" r:id="rId4"/>
    <p:sldId id="263" r:id="rId5"/>
    <p:sldId id="261" r:id="rId6"/>
    <p:sldId id="265" r:id="rId7"/>
    <p:sldId id="264" r:id="rId8"/>
    <p:sldId id="268" r:id="rId9"/>
    <p:sldId id="267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89960" autoAdjust="0"/>
  </p:normalViewPr>
  <p:slideViewPr>
    <p:cSldViewPr>
      <p:cViewPr varScale="1">
        <p:scale>
          <a:sx n="78" d="100"/>
          <a:sy n="78" d="100"/>
        </p:scale>
        <p:origin x="878" y="58"/>
      </p:cViewPr>
      <p:guideLst>
        <p:guide pos="3840"/>
        <p:guide orient="horz"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73640-B9D3-4CD9-B7B3-4643C013AB33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8FE73-A76A-4AB4-BA2E-6BCB43B48D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54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8FE73-A76A-4AB4-BA2E-6BCB43B48D4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725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FD678-260B-4965-B533-1A0849E5A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7CB532-9E9E-49C4-A894-A07D956D8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D11E59-4EEC-4730-BB7D-883A6679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3FAA78-68F3-403E-8182-FBD34E38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C4F00-AC8E-443B-AC4B-5282BAD6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763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940F1-4EEB-4F31-A2EF-4705AE9A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03DED4-C648-4A8D-971A-CA0BE0F8F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B30C1-7B72-45AD-A3AE-9AD05862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AD53F-6EE0-4B20-9961-91DF34CA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B67987-8B5D-4B16-B8C6-D24ABBEC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395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F4E041-7217-4BD1-BAD7-286D378FD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465456-7055-4593-BC27-AA1ABDD4E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403025-CA52-4663-942C-24C4369E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6AD62-2C28-418B-B65E-2DB28285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4CB22-1D61-4D0E-82B4-45EC67A1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598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7C0F9-AD5A-4634-BD43-4A5096ED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38063D-0A12-41FE-94B0-459157463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B54A4-0BA4-4991-9503-9FDD8B4D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F4FBD1-557B-4715-A342-5542AC87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086947-8CBF-41AC-A93A-0EA6F6E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13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1C94F-8DFC-4F27-84CE-744B9653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B5A75B-BD27-4227-B320-CD09DF98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881627-BC15-45CC-B2E4-132C3D9B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9FECF5-A1E5-463F-86C5-BF41610A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FCD442-2F7F-4309-9DC9-ADBCC4D5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296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0855C-6B37-43CE-95ED-42B87EF9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95E6E-2ACF-4FBE-AB55-65BC2B860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9C3BA2-8A7A-452E-BF5F-2BC859D22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FD6735-EC5C-43A7-BD00-C34C4325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AD0200-47BF-4243-A622-F5E703EF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4C799D-4261-4583-94E7-3AE1B906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097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3BE29-C9B7-4806-9271-2D02BD4A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5675F0-5C70-40B9-A037-D878F793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0CDBB3-933B-4F9D-B04F-89B58BA68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EDA304-2FA4-4BEB-9126-505EC804F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BFDA65-67FF-49D1-8BA0-2FCCA813E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BCC70D-9F74-40E5-B592-EDB56D9D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E921DE-5E06-46E2-8869-94297AC5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B97928-BD2C-47BC-999C-D71A5A69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65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E80C6-15B2-4C76-B098-0B503934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BC2238-D3D2-42B8-83ED-D871354F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E9D978-89C0-4D66-9F21-5CE7DC42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B1B2A-6BED-4E8B-A26D-6BA0F3D8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817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6C8F18-9ACE-4562-8981-7A33347C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F917BA-A8D2-482C-81E9-0312D9DC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59E3CA-2A12-47D0-8217-5A385358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451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DB1E8-E053-4A2E-96F0-8E366868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201A3-41A3-46E6-BB87-55B8129F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0888B7-25BE-4BA3-87BA-E99A98332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83844C-8E14-4E71-B6D7-55A68B6A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41A36C-4B3B-4663-A50A-9D6E78B1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8B471C-5FEF-412E-ADA7-AC29F614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64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C13F8-15D9-4046-92DC-D158F01C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ABB9DD-0563-4E1F-8C6D-46A440E12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9AEB1F-4427-4F29-A89D-E98B6C23F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0ACB98-3A2C-4275-86C1-5F9C1ECF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643CF6-B70D-4762-8211-A41CFCEB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5AFF61-2AF3-4242-AA43-845A27EF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29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6CD1FD-A736-4A52-B948-1C236A0E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886A49-4D6D-4528-89FB-FF8AA600D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9EA660-4AB9-4773-A15E-6C27F3ED9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AF41-1332-45A4-9F87-9EAC64C41848}" type="datetimeFigureOut">
              <a:rPr lang="fr-BE" smtClean="0"/>
              <a:t>01-07-21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189C4-4BDB-4E26-845E-B196871F3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C6F69-BCA7-4DF6-BC12-6239F1966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B673-3D48-4B95-81B4-67D77EC9B27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718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ciations21.org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mailto:sandra@associations21.or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2030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7F8AA-3385-4453-9BA4-32A5526F3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8465"/>
            <a:ext cx="5646183" cy="1305243"/>
          </a:xfrm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chemeClr val="bg1"/>
                </a:solidFill>
                <a:latin typeface="Antic "/>
              </a:rPr>
              <a:t>CAP 2030</a:t>
            </a:r>
            <a:endParaRPr lang="fr-BE" sz="6600" dirty="0">
              <a:latin typeface="Antic 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764864-E45B-4C6B-8D95-6D730B89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320" y="1645517"/>
            <a:ext cx="5646183" cy="1542941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Transformer notre monde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avec les ODD</a:t>
            </a:r>
            <a:endParaRPr lang="fr-BE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205BC1-D461-4FA2-90EB-1164A469E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83" y="168916"/>
            <a:ext cx="6410584" cy="65201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CE33E1-7A5D-49AB-B328-014054FB1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204" y="5412828"/>
            <a:ext cx="3430448" cy="1046707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43138CC4-D234-4E4E-A500-B131747F43CF}"/>
              </a:ext>
            </a:extLst>
          </p:cNvPr>
          <p:cNvSpPr txBox="1">
            <a:spLocks/>
          </p:cNvSpPr>
          <p:nvPr/>
        </p:nvSpPr>
        <p:spPr>
          <a:xfrm>
            <a:off x="-11320" y="3669541"/>
            <a:ext cx="5646183" cy="1385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Sandra Godeau</a:t>
            </a:r>
          </a:p>
          <a:p>
            <a:r>
              <a:rPr lang="fr-FR" sz="1400" dirty="0">
                <a:solidFill>
                  <a:schemeClr val="bg1"/>
                </a:solidFill>
              </a:rPr>
              <a:t>Mercredi 7 juillet 2021</a:t>
            </a:r>
          </a:p>
          <a:p>
            <a:r>
              <a:rPr lang="fr-FR" sz="1400" dirty="0">
                <a:solidFill>
                  <a:schemeClr val="bg1"/>
                </a:solidFill>
              </a:rPr>
              <a:t>Colloque FECODD</a:t>
            </a:r>
            <a:endParaRPr lang="fr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ET CONCRETEMENT ?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83A7A879-2608-4F61-BB4D-78D8C5C58A48}"/>
              </a:ext>
            </a:extLst>
          </p:cNvPr>
          <p:cNvSpPr txBox="1">
            <a:spLocks/>
          </p:cNvSpPr>
          <p:nvPr/>
        </p:nvSpPr>
        <p:spPr>
          <a:xfrm>
            <a:off x="6134378" y="1517809"/>
            <a:ext cx="5729702" cy="2703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BD52709D-1DC6-4268-9032-5EA85C29BAB7}"/>
              </a:ext>
            </a:extLst>
          </p:cNvPr>
          <p:cNvSpPr txBox="1">
            <a:spLocks/>
          </p:cNvSpPr>
          <p:nvPr/>
        </p:nvSpPr>
        <p:spPr>
          <a:xfrm>
            <a:off x="3269527" y="5664738"/>
            <a:ext cx="5729702" cy="1064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/>
              <a:t>Lien vidéo : https://vimeo.com/569842141</a:t>
            </a:r>
            <a:br>
              <a:rPr lang="fr-FR" sz="2400" dirty="0"/>
            </a:br>
            <a:r>
              <a:rPr lang="fr-FR" sz="2400" dirty="0"/>
              <a:t>(durée 02:30, à partir de 02:27)</a:t>
            </a:r>
            <a:endParaRPr lang="fr-FR" sz="2400" dirty="0">
              <a:highlight>
                <a:srgbClr val="FFFF00"/>
              </a:highlight>
            </a:endParaRPr>
          </a:p>
          <a:p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5D1E47-1A1A-418F-B32A-12ED361A13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415" y="1800907"/>
            <a:ext cx="6579925" cy="37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LA SUITE ?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376" y="1556793"/>
            <a:ext cx="11072215" cy="4536504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50" dirty="0"/>
              <a:t> </a:t>
            </a:r>
            <a:endParaRPr lang="fr-FR" sz="1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EC68E6-69F3-4D39-948B-9713EDA90226}"/>
              </a:ext>
            </a:extLst>
          </p:cNvPr>
          <p:cNvSpPr txBox="1"/>
          <p:nvPr/>
        </p:nvSpPr>
        <p:spPr>
          <a:xfrm>
            <a:off x="335360" y="1844824"/>
            <a:ext cx="11216232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0775" indent="0">
              <a:lnSpc>
                <a:spcPct val="150000"/>
              </a:lnSpc>
              <a:buNone/>
            </a:pPr>
            <a:r>
              <a:rPr lang="fr-FR" b="1" dirty="0">
                <a:solidFill>
                  <a:srgbClr val="FF6600"/>
                </a:solidFill>
              </a:rPr>
              <a:t>TO DO LIST : </a:t>
            </a:r>
          </a:p>
          <a:p>
            <a:pPr marL="1120775" indent="0">
              <a:lnSpc>
                <a:spcPct val="150000"/>
              </a:lnSpc>
              <a:buNone/>
            </a:pPr>
            <a:r>
              <a:rPr lang="fr-FR" sz="500" dirty="0"/>
              <a:t> </a:t>
            </a:r>
            <a:endParaRPr lang="fr-FR" sz="400" dirty="0"/>
          </a:p>
          <a:p>
            <a:pPr marL="13493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 Créer de </a:t>
            </a:r>
            <a:r>
              <a:rPr lang="fr-FR" dirty="0">
                <a:solidFill>
                  <a:srgbClr val="FF6600"/>
                </a:solidFill>
              </a:rPr>
              <a:t>nouveaux scénarios </a:t>
            </a:r>
            <a:r>
              <a:rPr lang="fr-FR" dirty="0"/>
              <a:t>pour compléter les scénarios existants : </a:t>
            </a:r>
          </a:p>
          <a:p>
            <a:pPr marL="217011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Animations pour les plus jeunes</a:t>
            </a:r>
          </a:p>
          <a:p>
            <a:pPr marL="217011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Public non alphabétisé</a:t>
            </a:r>
          </a:p>
          <a:p>
            <a:pPr marL="13493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 Poursuivre les </a:t>
            </a:r>
            <a:r>
              <a:rPr lang="fr-FR" dirty="0">
                <a:solidFill>
                  <a:srgbClr val="FF6600"/>
                </a:solidFill>
              </a:rPr>
              <a:t>formations</a:t>
            </a:r>
            <a:r>
              <a:rPr lang="fr-FR" dirty="0"/>
              <a:t> des futurs animateurs (formation en ligne ou en présentiel)</a:t>
            </a:r>
          </a:p>
          <a:p>
            <a:pPr marL="13493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 Développer et animer un </a:t>
            </a:r>
            <a:r>
              <a:rPr lang="fr-FR" dirty="0">
                <a:solidFill>
                  <a:srgbClr val="FF6600"/>
                </a:solidFill>
              </a:rPr>
              <a:t>espace pour échanger </a:t>
            </a:r>
            <a:r>
              <a:rPr lang="fr-FR" dirty="0"/>
              <a:t>sur les expériences d’animations (groupe Facebook)</a:t>
            </a:r>
          </a:p>
          <a:p>
            <a:pPr marL="13493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 Créer un </a:t>
            </a:r>
            <a:r>
              <a:rPr lang="fr-FR" dirty="0">
                <a:solidFill>
                  <a:srgbClr val="FF6600"/>
                </a:solidFill>
              </a:rPr>
              <a:t>mémo ODD </a:t>
            </a:r>
            <a:r>
              <a:rPr lang="fr-FR" dirty="0"/>
              <a:t>(support pour les futurs animateurs)</a:t>
            </a:r>
          </a:p>
          <a:p>
            <a:pPr marL="13493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 Faire connaître l’outil </a:t>
            </a:r>
            <a:r>
              <a:rPr lang="fr-FR" dirty="0">
                <a:solidFill>
                  <a:srgbClr val="FF6600"/>
                </a:solidFill>
              </a:rPr>
              <a:t>en France et dans d’autres pays </a:t>
            </a:r>
            <a:r>
              <a:rPr lang="fr-FR" dirty="0"/>
              <a:t>(cartes bilingues français-anglais)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399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B205BC1-D461-4FA2-90EB-1164A469E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196752"/>
            <a:ext cx="3893877" cy="3960439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43138CC4-D234-4E4E-A500-B131747F43CF}"/>
              </a:ext>
            </a:extLst>
          </p:cNvPr>
          <p:cNvSpPr txBox="1">
            <a:spLocks/>
          </p:cNvSpPr>
          <p:nvPr/>
        </p:nvSpPr>
        <p:spPr>
          <a:xfrm>
            <a:off x="4727848" y="1052736"/>
            <a:ext cx="6984776" cy="396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20000"/>
              </a:lnSpc>
            </a:pPr>
            <a:r>
              <a:rPr lang="fr-FR" sz="3600" b="1" dirty="0">
                <a:solidFill>
                  <a:schemeClr val="bg1"/>
                </a:solidFill>
              </a:rPr>
              <a:t>www.cap2030.be</a:t>
            </a:r>
          </a:p>
          <a:p>
            <a:pPr algn="l">
              <a:lnSpc>
                <a:spcPct val="220000"/>
              </a:lnSpc>
            </a:pPr>
            <a:r>
              <a:rPr lang="fr-FR" sz="3600" b="1" dirty="0">
                <a:solidFill>
                  <a:schemeClr val="bg1"/>
                </a:solidFill>
              </a:rPr>
              <a:t>www.associations21.org</a:t>
            </a:r>
          </a:p>
          <a:p>
            <a:pPr algn="l">
              <a:lnSpc>
                <a:spcPct val="220000"/>
              </a:lnSpc>
            </a:pPr>
            <a:r>
              <a:rPr lang="fr-FR" sz="3600" b="1" dirty="0">
                <a:solidFill>
                  <a:schemeClr val="bg1"/>
                </a:solidFill>
              </a:rPr>
              <a:t>contact@associations21.org</a:t>
            </a:r>
            <a:endParaRPr lang="fr-BE" sz="2800" b="1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CA2E86-0ABD-4D7D-B5B9-B234B9922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6256609"/>
            <a:ext cx="184724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DEROULE DE LA PRESENTATION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762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" y="1572275"/>
            <a:ext cx="5441670" cy="452054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446088" indent="-312738">
              <a:buFont typeface="Wingdings" panose="05000000000000000000" pitchFamily="2" charset="2"/>
              <a:buChar char="§"/>
            </a:pPr>
            <a:endParaRPr lang="fr-FR" sz="900" dirty="0"/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Présentation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Pourquoi ?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Dans quel but ?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Avec qui ?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Les atouts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La boite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L’outil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Et concrètement ?</a:t>
            </a:r>
          </a:p>
          <a:p>
            <a:pPr marL="446088" indent="-312738">
              <a:buFont typeface="Wingdings" panose="05000000000000000000" pitchFamily="2" charset="2"/>
              <a:buChar char="§"/>
            </a:pPr>
            <a:r>
              <a:rPr lang="fr-FR" sz="3000" dirty="0"/>
              <a:t>La suite ?</a:t>
            </a:r>
          </a:p>
          <a:p>
            <a:pPr>
              <a:buFont typeface="Wingdings" panose="05000000000000000000" pitchFamily="2" charset="2"/>
              <a:buChar char="§"/>
            </a:pP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4B0D3AE9-BE5A-4FB8-A144-1D7BE0C20C7E}"/>
              </a:ext>
            </a:extLst>
          </p:cNvPr>
          <p:cNvSpPr txBox="1">
            <a:spLocks/>
          </p:cNvSpPr>
          <p:nvPr/>
        </p:nvSpPr>
        <p:spPr>
          <a:xfrm>
            <a:off x="6643417" y="5193901"/>
            <a:ext cx="4937614" cy="827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solidFill>
                  <a:srgbClr val="FF6600"/>
                </a:solidFill>
              </a:rPr>
              <a:t>Acronymes :</a:t>
            </a:r>
            <a:r>
              <a:rPr lang="fr-FR" sz="1800" dirty="0"/>
              <a:t> </a:t>
            </a:r>
            <a:br>
              <a:rPr lang="fr-FR" sz="1800" dirty="0"/>
            </a:br>
            <a:r>
              <a:rPr lang="fr-FR" sz="1600" dirty="0"/>
              <a:t>ODD : Objectifs de Développement Durable</a:t>
            </a:r>
            <a:br>
              <a:rPr lang="fr-FR" sz="1600" dirty="0"/>
            </a:br>
            <a:r>
              <a:rPr lang="fr-FR" sz="1600" dirty="0"/>
              <a:t>As21 : Associations21</a:t>
            </a:r>
            <a:br>
              <a:rPr lang="fr-FR" sz="1600" dirty="0"/>
            </a:br>
            <a:r>
              <a:rPr lang="fr-FR" sz="1600" dirty="0"/>
              <a:t>DD : Développement durable</a:t>
            </a:r>
            <a:endParaRPr lang="fr-BE"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FE544C-3C5F-4B34-86F0-1973EE0B76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077" y="1597224"/>
            <a:ext cx="5174954" cy="3454126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05882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PRESENTATION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-1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" y="1517809"/>
            <a:ext cx="5585686" cy="4575487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6600"/>
                </a:solidFill>
              </a:rPr>
              <a:t>Associations21 </a:t>
            </a:r>
            <a:br>
              <a:rPr lang="fr-FR" b="1" dirty="0">
                <a:solidFill>
                  <a:srgbClr val="FF6600"/>
                </a:solidFill>
              </a:rPr>
            </a:br>
            <a:r>
              <a:rPr lang="fr-FR" b="1" dirty="0">
                <a:solidFill>
                  <a:srgbClr val="FF6600"/>
                </a:solidFill>
              </a:rPr>
              <a:t>pour un développement durable</a:t>
            </a:r>
          </a:p>
          <a:p>
            <a:pPr marL="0" indent="0">
              <a:buNone/>
            </a:pPr>
            <a:r>
              <a:rPr lang="fr-FR" sz="2400" dirty="0"/>
              <a:t>Coupole belge francophone d’associations</a:t>
            </a:r>
            <a:br>
              <a:rPr lang="fr-FR" sz="2400" dirty="0"/>
            </a:br>
            <a:r>
              <a:rPr lang="fr-FR" sz="2400" dirty="0"/>
              <a:t>   - Concertation sociétale</a:t>
            </a:r>
            <a:br>
              <a:rPr lang="fr-BE" sz="2400" dirty="0"/>
            </a:br>
            <a:r>
              <a:rPr lang="fr-BE" sz="2400" dirty="0"/>
              <a:t>   - Mobilisation autour du DD</a:t>
            </a:r>
            <a:endParaRPr lang="fr-FR" sz="700" dirty="0"/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www.associations21.org</a:t>
            </a:r>
            <a:r>
              <a:rPr lang="fr-FR" sz="24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4B0D3AE9-BE5A-4FB8-A144-1D7BE0C20C7E}"/>
              </a:ext>
            </a:extLst>
          </p:cNvPr>
          <p:cNvSpPr txBox="1">
            <a:spLocks/>
          </p:cNvSpPr>
          <p:nvPr/>
        </p:nvSpPr>
        <p:spPr>
          <a:xfrm>
            <a:off x="6096000" y="1517809"/>
            <a:ext cx="5801712" cy="4520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solidFill>
                  <a:srgbClr val="FF6600"/>
                </a:solidFill>
              </a:rPr>
              <a:t>	</a:t>
            </a:r>
          </a:p>
          <a:p>
            <a:pPr marL="0" indent="0" algn="r">
              <a:buNone/>
            </a:pPr>
            <a:r>
              <a:rPr lang="fr-FR" b="1" dirty="0">
                <a:solidFill>
                  <a:srgbClr val="FF6600"/>
                </a:solidFill>
              </a:rPr>
              <a:t>	Sandra Godeau</a:t>
            </a:r>
            <a:br>
              <a:rPr lang="fr-FR" dirty="0">
                <a:solidFill>
                  <a:srgbClr val="FF6600"/>
                </a:solidFill>
              </a:rPr>
            </a:br>
            <a:r>
              <a:rPr lang="fr-FR" dirty="0">
                <a:solidFill>
                  <a:srgbClr val="FF6600"/>
                </a:solidFill>
              </a:rPr>
              <a:t>	</a:t>
            </a:r>
            <a:r>
              <a:rPr lang="fr-FR" sz="2400" dirty="0"/>
              <a:t>éco-conseillère</a:t>
            </a:r>
            <a:br>
              <a:rPr lang="fr-FR" sz="2400" dirty="0"/>
            </a:br>
            <a:r>
              <a:rPr lang="fr-FR" sz="2400" dirty="0"/>
              <a:t>	chargée de projets</a:t>
            </a:r>
            <a:br>
              <a:rPr lang="fr-FR" sz="2400" dirty="0"/>
            </a:br>
            <a:r>
              <a:rPr lang="fr-FR" sz="24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sandra@associations21.org</a:t>
            </a:r>
            <a:r>
              <a:rPr lang="fr-FR" sz="2400" dirty="0"/>
              <a:t> </a:t>
            </a:r>
            <a:endParaRPr lang="fr-BE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0B4E76-EF1A-4962-A29C-1B2CD7BF8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8" y="1553467"/>
            <a:ext cx="4793956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4BC727-495E-4745-BAAF-4D1AB62837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3791969"/>
            <a:ext cx="5801712" cy="23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POURQUOI ?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" y="1572275"/>
            <a:ext cx="8466006" cy="452054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Associations21</a:t>
            </a:r>
            <a:r>
              <a:rPr lang="fr-FR" dirty="0"/>
              <a:t>, ses membres et partenaires</a:t>
            </a:r>
            <a:br>
              <a:rPr lang="fr-FR" dirty="0"/>
            </a:br>
            <a:r>
              <a:rPr lang="fr-FR" dirty="0"/>
              <a:t>recherchaient un </a:t>
            </a:r>
            <a:r>
              <a:rPr lang="fr-FR" b="1" dirty="0">
                <a:solidFill>
                  <a:srgbClr val="FF6600"/>
                </a:solidFill>
              </a:rPr>
              <a:t>outil d’animation </a:t>
            </a:r>
            <a:r>
              <a:rPr lang="fr-FR" dirty="0"/>
              <a:t>avec </a:t>
            </a:r>
            <a:r>
              <a:rPr lang="fr-FR"/>
              <a:t>les </a:t>
            </a:r>
            <a:r>
              <a:rPr lang="fr-FR" b="1">
                <a:solidFill>
                  <a:srgbClr val="FF6600"/>
                </a:solidFill>
              </a:rPr>
              <a:t>ODD</a:t>
            </a:r>
            <a:endParaRPr lang="fr-FR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fr-FR" sz="1400" dirty="0"/>
              <a:t>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398463" indent="0">
              <a:buNone/>
            </a:pP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lang="fr-FR" b="1" dirty="0">
                <a:solidFill>
                  <a:srgbClr val="FF6600"/>
                </a:solidFill>
              </a:rPr>
              <a:t>Création de CAP 2030 en 2018 </a:t>
            </a:r>
            <a:r>
              <a:rPr lang="fr-FR" dirty="0"/>
              <a:t>(1100 exemplaires)</a:t>
            </a:r>
          </a:p>
          <a:p>
            <a:pPr marL="398463" indent="0">
              <a:buNone/>
            </a:pPr>
            <a:r>
              <a:rPr lang="fr-B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dirty="0"/>
              <a:t> Réédition en 2020 (1200 exemplaires)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DC06CE-4483-4B9C-864C-5D8C35BEAD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1846614"/>
            <a:ext cx="3827854" cy="382785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423BCE-BE4F-42D9-8163-5EA82600B4BF}"/>
              </a:ext>
            </a:extLst>
          </p:cNvPr>
          <p:cNvSpPr txBox="1"/>
          <p:nvPr/>
        </p:nvSpPr>
        <p:spPr>
          <a:xfrm rot="21330320">
            <a:off x="1180640" y="2846294"/>
            <a:ext cx="540526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42925" indent="-285750">
              <a:buFont typeface="Arial" panose="020B0604020202020204" pitchFamily="34" charset="0"/>
              <a:buChar char="•"/>
            </a:pPr>
            <a:r>
              <a:rPr lang="fr-FR" sz="2400" dirty="0"/>
              <a:t>pas un </a:t>
            </a:r>
            <a:r>
              <a:rPr lang="fr-FR" sz="2400" b="1" dirty="0"/>
              <a:t>quizz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fr-FR" sz="2400" b="1" dirty="0"/>
              <a:t>à la portée de tous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fr-FR" sz="2400" dirty="0"/>
              <a:t>partant des </a:t>
            </a:r>
            <a:r>
              <a:rPr lang="fr-FR" sz="2400" b="1" dirty="0"/>
              <a:t>réalités</a:t>
            </a:r>
            <a:r>
              <a:rPr lang="fr-FR" sz="2400" dirty="0"/>
              <a:t> des participants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fr-FR" sz="2400" dirty="0"/>
              <a:t>aboutissant à des </a:t>
            </a:r>
            <a:r>
              <a:rPr lang="fr-FR" sz="2400" b="1" dirty="0"/>
              <a:t>actions concrètes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2181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DANS QUEL BUT ?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" y="1572275"/>
            <a:ext cx="5729702" cy="452054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CAP 2030 permet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à des citoyens ou des associations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d’évaluer ou de concevoir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des actions ou des projets concrets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en utilisant les 17 objectifs de développement durable (ODD)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de l’Agenda 2030 de l’ONU.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BE925C-2352-42C0-B565-7D0BD83E8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38593"/>
            <a:ext cx="6036420" cy="42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AVEC QUI ?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1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" y="1572275"/>
            <a:ext cx="5729702" cy="4520549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fr-FR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fr-FR" sz="100" dirty="0"/>
          </a:p>
          <a:p>
            <a:r>
              <a:rPr lang="fr-FR" sz="3000" b="1" dirty="0">
                <a:solidFill>
                  <a:srgbClr val="FF6600"/>
                </a:solidFill>
              </a:rPr>
              <a:t>Classes</a:t>
            </a:r>
            <a:r>
              <a:rPr lang="fr-FR" dirty="0"/>
              <a:t> </a:t>
            </a:r>
            <a:r>
              <a:rPr lang="fr-FR" sz="2400" dirty="0"/>
              <a:t>(+15 ans)</a:t>
            </a:r>
            <a:br>
              <a:rPr lang="fr-FR" dirty="0"/>
            </a:br>
            <a:r>
              <a:rPr lang="fr-FR" sz="2400" dirty="0"/>
              <a:t>pour développer un projet au sein de l’école</a:t>
            </a:r>
            <a:endParaRPr lang="fr-FR" sz="700" dirty="0"/>
          </a:p>
          <a:p>
            <a:r>
              <a:rPr lang="fr-FR" sz="3000" b="1" dirty="0">
                <a:solidFill>
                  <a:srgbClr val="FF6600"/>
                </a:solidFill>
              </a:rPr>
              <a:t>Associations</a:t>
            </a:r>
            <a:r>
              <a:rPr lang="fr-FR" dirty="0"/>
              <a:t> </a:t>
            </a:r>
            <a:br>
              <a:rPr lang="fr-FR" dirty="0"/>
            </a:br>
            <a:r>
              <a:rPr lang="fr-BE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sz="2400" dirty="0"/>
              <a:t> en interne pour concevoir son plan d’action </a:t>
            </a:r>
            <a:br>
              <a:rPr lang="fr-FR" sz="2400" dirty="0"/>
            </a:br>
            <a:r>
              <a:rPr lang="fr-BE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sz="2400" dirty="0"/>
              <a:t> avec son public pour orienter ses projets afin de les rendre plus soutenables</a:t>
            </a:r>
          </a:p>
          <a:p>
            <a:r>
              <a:rPr lang="fr-FR" sz="3000" b="1" dirty="0">
                <a:solidFill>
                  <a:srgbClr val="FF6600"/>
                </a:solidFill>
              </a:rPr>
              <a:t>Associations de quartier</a:t>
            </a:r>
          </a:p>
          <a:p>
            <a:r>
              <a:rPr lang="fr-FR" sz="3000" b="1" dirty="0">
                <a:solidFill>
                  <a:srgbClr val="FF6600"/>
                </a:solidFill>
              </a:rPr>
              <a:t>Maisons de jeunes</a:t>
            </a:r>
          </a:p>
          <a:p>
            <a:r>
              <a:rPr lang="fr-FR" sz="3000" b="1" dirty="0">
                <a:solidFill>
                  <a:srgbClr val="FF6600"/>
                </a:solidFill>
              </a:rPr>
              <a:t>Bibliothèques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BF0A1D82-3B16-4722-BCB8-5636CACE8787}"/>
              </a:ext>
            </a:extLst>
          </p:cNvPr>
          <p:cNvSpPr txBox="1">
            <a:spLocks/>
          </p:cNvSpPr>
          <p:nvPr/>
        </p:nvSpPr>
        <p:spPr>
          <a:xfrm>
            <a:off x="4295800" y="4941404"/>
            <a:ext cx="4392488" cy="988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6600"/>
                </a:solidFill>
              </a:rPr>
              <a:t>Mouvements de jeunesse</a:t>
            </a:r>
          </a:p>
          <a:p>
            <a:r>
              <a:rPr lang="fr-FR" b="1" dirty="0">
                <a:solidFill>
                  <a:srgbClr val="FF6600"/>
                </a:solidFill>
              </a:rPr>
              <a:t>Entreprises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0CA37C-DE82-469A-892F-395E41D90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992" y="1532656"/>
            <a:ext cx="5922212" cy="3246093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4963E1F2-68EA-4252-932B-C407FA1A4E4D}"/>
              </a:ext>
            </a:extLst>
          </p:cNvPr>
          <p:cNvSpPr txBox="1">
            <a:spLocks/>
          </p:cNvSpPr>
          <p:nvPr/>
        </p:nvSpPr>
        <p:spPr>
          <a:xfrm>
            <a:off x="9053971" y="4941404"/>
            <a:ext cx="2753860" cy="988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6600"/>
                </a:solidFill>
              </a:rPr>
              <a:t>Services publics</a:t>
            </a:r>
          </a:p>
          <a:p>
            <a:r>
              <a:rPr lang="fr-FR" b="1" dirty="0">
                <a:solidFill>
                  <a:srgbClr val="FF6600"/>
                </a:solidFill>
              </a:rPr>
              <a:t>Formations,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82576E46-E91B-47FA-AC94-7685DAE456DC}"/>
              </a:ext>
            </a:extLst>
          </p:cNvPr>
          <p:cNvSpPr txBox="1">
            <a:spLocks/>
          </p:cNvSpPr>
          <p:nvPr/>
        </p:nvSpPr>
        <p:spPr>
          <a:xfrm rot="344254">
            <a:off x="1647510" y="1326418"/>
            <a:ext cx="3560251" cy="802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400" b="1" dirty="0">
              <a:solidFill>
                <a:srgbClr val="FF66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FF6600"/>
                </a:solidFill>
              </a:rPr>
              <a:t>PUBLICS TRES VARIES</a:t>
            </a:r>
          </a:p>
        </p:txBody>
      </p:sp>
    </p:spTree>
    <p:extLst>
      <p:ext uri="{BB962C8B-B14F-4D97-AF65-F5344CB8AC3E}">
        <p14:creationId xmlns:p14="http://schemas.microsoft.com/office/powerpoint/2010/main" val="374900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LES ATOUTS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03512" y="5078916"/>
            <a:ext cx="5303912" cy="74807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Quizz qui teste les connaissances mais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29F29E-CCB7-45F1-A3AF-2BA32E009A28}"/>
              </a:ext>
            </a:extLst>
          </p:cNvPr>
          <p:cNvSpPr txBox="1"/>
          <p:nvPr/>
        </p:nvSpPr>
        <p:spPr>
          <a:xfrm>
            <a:off x="294289" y="1556792"/>
            <a:ext cx="5081631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400" dirty="0"/>
              <a:t>L’animation part de la </a:t>
            </a:r>
            <a:r>
              <a:rPr lang="fr-FR" sz="2800" b="1" dirty="0">
                <a:solidFill>
                  <a:srgbClr val="FF6600"/>
                </a:solidFill>
              </a:rPr>
              <a:t>réalité de participants</a:t>
            </a:r>
            <a:r>
              <a:rPr lang="fr-FR" sz="2400" dirty="0"/>
              <a:t>, de ce qu’ils sont, de ce qu’ils font déjà ou envisagent de faire.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BCC6D1-B07F-44FC-9EBD-628A1A6DBBF7}"/>
              </a:ext>
            </a:extLst>
          </p:cNvPr>
          <p:cNvSpPr txBox="1"/>
          <p:nvPr/>
        </p:nvSpPr>
        <p:spPr>
          <a:xfrm>
            <a:off x="294097" y="3416289"/>
            <a:ext cx="508163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46088" indent="-446088"/>
            <a:r>
              <a:rPr lang="fr-FR" sz="2400" dirty="0"/>
              <a:t>2.   L’objectif final est d’</a:t>
            </a:r>
            <a:r>
              <a:rPr lang="fr-FR" sz="2800" b="1" dirty="0">
                <a:solidFill>
                  <a:srgbClr val="FF6600"/>
                </a:solidFill>
              </a:rPr>
              <a:t>aboutir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400" dirty="0"/>
              <a:t>à quelque chose de réellement </a:t>
            </a:r>
            <a:r>
              <a:rPr lang="fr-FR" sz="2800" b="1" dirty="0">
                <a:solidFill>
                  <a:srgbClr val="FF6600"/>
                </a:solidFill>
              </a:rPr>
              <a:t>concret</a:t>
            </a:r>
            <a:r>
              <a:rPr lang="fr-FR" sz="2400" dirty="0"/>
              <a:t>.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5BFA7D7B-611E-4AD3-AD7B-828795A965F7}"/>
              </a:ext>
            </a:extLst>
          </p:cNvPr>
          <p:cNvSpPr txBox="1">
            <a:spLocks/>
          </p:cNvSpPr>
          <p:nvPr/>
        </p:nvSpPr>
        <p:spPr>
          <a:xfrm>
            <a:off x="5879976" y="5078916"/>
            <a:ext cx="3176071" cy="1607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4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sz="2000" b="1" dirty="0">
                <a:solidFill>
                  <a:srgbClr val="FF6600"/>
                </a:solidFill>
              </a:rPr>
              <a:t> Motivation personnelle</a:t>
            </a:r>
          </a:p>
          <a:p>
            <a:pPr marL="0" indent="0">
              <a:buNone/>
            </a:pPr>
            <a:r>
              <a:rPr lang="fr-BE" sz="14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sz="2000" b="1" dirty="0">
                <a:solidFill>
                  <a:srgbClr val="FF6600"/>
                </a:solidFill>
              </a:rPr>
              <a:t> Intelligence collective</a:t>
            </a:r>
          </a:p>
          <a:p>
            <a:pPr marL="0" indent="0">
              <a:buNone/>
            </a:pPr>
            <a:r>
              <a:rPr lang="fr-BE" sz="14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sz="2000" b="1" dirty="0">
                <a:solidFill>
                  <a:srgbClr val="FF6600"/>
                </a:solidFill>
              </a:rPr>
              <a:t> Participatif</a:t>
            </a:r>
          </a:p>
          <a:p>
            <a:pPr marL="0" indent="0">
              <a:buNone/>
            </a:pPr>
            <a:r>
              <a:rPr lang="fr-BE" sz="1400" b="0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fr-FR" sz="2000" b="1" i="0" dirty="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FF6600"/>
                </a:solidFill>
              </a:rPr>
              <a:t>Co-construction</a:t>
            </a:r>
            <a:endParaRPr lang="fr-FR" sz="20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981B77D-59DD-4598-AE02-3A02190AB866}"/>
              </a:ext>
            </a:extLst>
          </p:cNvPr>
          <p:cNvCxnSpPr>
            <a:cxnSpLocks/>
          </p:cNvCxnSpPr>
          <p:nvPr/>
        </p:nvCxnSpPr>
        <p:spPr>
          <a:xfrm>
            <a:off x="1767369" y="5078916"/>
            <a:ext cx="648072" cy="412865"/>
          </a:xfrm>
          <a:prstGeom prst="line">
            <a:avLst/>
          </a:prstGeom>
          <a:ln w="50800">
            <a:solidFill>
              <a:srgbClr val="FF660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67E1FAF-4419-4F9F-AB91-196B89B4D6AC}"/>
              </a:ext>
            </a:extLst>
          </p:cNvPr>
          <p:cNvCxnSpPr>
            <a:cxnSpLocks/>
          </p:cNvCxnSpPr>
          <p:nvPr/>
        </p:nvCxnSpPr>
        <p:spPr>
          <a:xfrm flipV="1">
            <a:off x="1775520" y="5078916"/>
            <a:ext cx="639921" cy="461742"/>
          </a:xfrm>
          <a:prstGeom prst="line">
            <a:avLst/>
          </a:prstGeom>
          <a:ln w="50800">
            <a:solidFill>
              <a:srgbClr val="FF6600">
                <a:alpha val="6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5A74F217-84EA-4D21-B307-7AB9970871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656" y="1554026"/>
            <a:ext cx="6473406" cy="3145271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05124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LA BOITE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290" y="1572276"/>
            <a:ext cx="6089742" cy="428476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6600"/>
                </a:solidFill>
              </a:rPr>
              <a:t>CONTENU : </a:t>
            </a:r>
          </a:p>
          <a:p>
            <a:r>
              <a:rPr lang="fr-FR" sz="2400" b="1" dirty="0"/>
              <a:t>18 cartes </a:t>
            </a:r>
          </a:p>
          <a:p>
            <a:pPr marL="627063">
              <a:buClr>
                <a:srgbClr val="FF6600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/>
              <a:t>17 plaquettes présentant les </a:t>
            </a:r>
            <a:r>
              <a:rPr lang="fr-FR" sz="2000" dirty="0" err="1"/>
              <a:t>pictos</a:t>
            </a:r>
            <a:r>
              <a:rPr lang="fr-FR" sz="2000" dirty="0"/>
              <a:t> des ODD</a:t>
            </a:r>
            <a:br>
              <a:rPr lang="fr-FR" sz="2000" dirty="0"/>
            </a:br>
            <a:r>
              <a:rPr lang="fr-FR" sz="2000" dirty="0"/>
              <a:t>+ une blanche (joker)</a:t>
            </a:r>
          </a:p>
          <a:p>
            <a:pPr marL="627063">
              <a:buClr>
                <a:srgbClr val="FF6600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/>
              <a:t>en français au recto et en anglais au verso</a:t>
            </a:r>
          </a:p>
          <a:p>
            <a:pPr marL="627063">
              <a:buClr>
                <a:srgbClr val="FF6600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/>
              <a:t>à disposer et manipuler de différentes manières</a:t>
            </a:r>
          </a:p>
          <a:p>
            <a:r>
              <a:rPr lang="fr-FR" sz="2400" b="1" dirty="0"/>
              <a:t>3 dés </a:t>
            </a:r>
            <a:r>
              <a:rPr lang="fr-FR" sz="2400" dirty="0"/>
              <a:t>aux couleurs des ODD</a:t>
            </a:r>
          </a:p>
          <a:p>
            <a:r>
              <a:rPr lang="fr-FR" sz="2400" b="1" dirty="0"/>
              <a:t>6 pions</a:t>
            </a:r>
          </a:p>
          <a:p>
            <a:r>
              <a:rPr lang="fr-FR" sz="2400" b="1" dirty="0"/>
              <a:t>1 brochure </a:t>
            </a:r>
            <a:r>
              <a:rPr lang="fr-FR" sz="2400" dirty="0"/>
              <a:t>explicative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2EA64E-EE9A-49DB-BB71-C72DB63AD5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373" y="1572275"/>
            <a:ext cx="5214337" cy="4284770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42965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6EEB5-9755-4951-B952-28CA64A3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6600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	CAP 2030, L’OUTIL D’ANIMATION</a:t>
            </a:r>
            <a:endParaRPr lang="fr-BE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88D9C5C-E72A-4A65-8613-31430DF696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318" y="0"/>
            <a:ext cx="2312682" cy="132556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3E128-E9B7-48E1-B848-9B3CBF1EA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1340674">
            <a:off x="1856361" y="1174648"/>
            <a:ext cx="6737815" cy="48857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6600"/>
                </a:solidFill>
              </a:rPr>
              <a:t>Outil simple d’accès et souple d’utilisation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83A7A879-2608-4F61-BB4D-78D8C5C58A48}"/>
              </a:ext>
            </a:extLst>
          </p:cNvPr>
          <p:cNvSpPr txBox="1">
            <a:spLocks/>
          </p:cNvSpPr>
          <p:nvPr/>
        </p:nvSpPr>
        <p:spPr>
          <a:xfrm>
            <a:off x="6134378" y="1517809"/>
            <a:ext cx="5729702" cy="17671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E18C0-FD54-41C5-A497-4A90A32DBEE8}"/>
              </a:ext>
            </a:extLst>
          </p:cNvPr>
          <p:cNvSpPr txBox="1"/>
          <p:nvPr/>
        </p:nvSpPr>
        <p:spPr>
          <a:xfrm>
            <a:off x="7122555" y="4632067"/>
            <a:ext cx="401004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FF6600"/>
                </a:solidFill>
              </a:rPr>
              <a:t>Gratuit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téléchargeable sur le site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ou envoi de la boîte la poste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(frais de port)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6BB7CD-BA11-4D35-ABAB-CCEA8FDE5984}"/>
              </a:ext>
            </a:extLst>
          </p:cNvPr>
          <p:cNvSpPr txBox="1"/>
          <p:nvPr/>
        </p:nvSpPr>
        <p:spPr>
          <a:xfrm>
            <a:off x="6571163" y="1801231"/>
            <a:ext cx="44644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L’animateur peut </a:t>
            </a:r>
            <a:r>
              <a:rPr lang="fr-FR" sz="2000" dirty="0">
                <a:solidFill>
                  <a:srgbClr val="FF6600"/>
                </a:solidFill>
              </a:rPr>
              <a:t>adapter la durée </a:t>
            </a:r>
            <a:br>
              <a:rPr lang="fr-FR" sz="2000" dirty="0">
                <a:solidFill>
                  <a:srgbClr val="FF6600"/>
                </a:solidFill>
              </a:rPr>
            </a:br>
            <a:r>
              <a:rPr lang="fr-FR" sz="2000" dirty="0">
                <a:solidFill>
                  <a:srgbClr val="FF6600"/>
                </a:solidFill>
              </a:rPr>
              <a:t>et le déroulé </a:t>
            </a:r>
            <a:r>
              <a:rPr lang="fr-FR" sz="2000" dirty="0"/>
              <a:t>de l’animation </a:t>
            </a:r>
            <a:br>
              <a:rPr lang="fr-FR" sz="2000" dirty="0"/>
            </a:br>
            <a:r>
              <a:rPr lang="fr-FR" sz="2000" dirty="0"/>
              <a:t>à son public.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B0C21F-1924-4D75-ACD3-4669D28AB316}"/>
              </a:ext>
            </a:extLst>
          </p:cNvPr>
          <p:cNvSpPr txBox="1"/>
          <p:nvPr/>
        </p:nvSpPr>
        <p:spPr>
          <a:xfrm>
            <a:off x="417491" y="5030275"/>
            <a:ext cx="625725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Sur le site, on trouve également des </a:t>
            </a:r>
            <a:r>
              <a:rPr lang="fr-FR" sz="2000" dirty="0">
                <a:solidFill>
                  <a:srgbClr val="FF6600"/>
                </a:solidFill>
              </a:rPr>
              <a:t>variantes</a:t>
            </a:r>
            <a:r>
              <a:rPr lang="fr-FR" sz="2000" dirty="0"/>
              <a:t> pour rendre une animation plus </a:t>
            </a:r>
            <a:r>
              <a:rPr lang="fr-FR" sz="2000" dirty="0">
                <a:solidFill>
                  <a:srgbClr val="FF6600"/>
                </a:solidFill>
              </a:rPr>
              <a:t>ludique</a:t>
            </a:r>
            <a:r>
              <a:rPr lang="fr-FR" sz="2000" dirty="0"/>
              <a:t>, ainsi que toutes les informations utiles à l’animateur.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DB8EFD5-5B9A-4E90-BBD7-9F919B21948C}"/>
              </a:ext>
            </a:extLst>
          </p:cNvPr>
          <p:cNvSpPr txBox="1"/>
          <p:nvPr/>
        </p:nvSpPr>
        <p:spPr>
          <a:xfrm>
            <a:off x="417491" y="2100935"/>
            <a:ext cx="446449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On peut </a:t>
            </a:r>
            <a:r>
              <a:rPr lang="fr-FR" sz="2000" dirty="0">
                <a:solidFill>
                  <a:srgbClr val="FF6600"/>
                </a:solidFill>
              </a:rPr>
              <a:t>disposer</a:t>
            </a:r>
            <a:r>
              <a:rPr lang="fr-FR" sz="2000" dirty="0"/>
              <a:t> et </a:t>
            </a:r>
            <a:r>
              <a:rPr lang="fr-FR" sz="2000" dirty="0">
                <a:solidFill>
                  <a:srgbClr val="FF6600"/>
                </a:solidFill>
              </a:rPr>
              <a:t>manipuler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les cartes de différentes manières </a:t>
            </a:r>
            <a:br>
              <a:rPr lang="fr-FR" sz="2000" dirty="0"/>
            </a:br>
            <a:r>
              <a:rPr lang="fr-FR" sz="2000" dirty="0"/>
              <a:t>(sur des tables, au tableau, …)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625101-519F-4A2F-8B39-11CE4B635904}"/>
              </a:ext>
            </a:extLst>
          </p:cNvPr>
          <p:cNvSpPr txBox="1"/>
          <p:nvPr/>
        </p:nvSpPr>
        <p:spPr>
          <a:xfrm>
            <a:off x="7464152" y="3195935"/>
            <a:ext cx="332684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 </a:t>
            </a:r>
            <a:r>
              <a:rPr lang="fr-FR" sz="2000" dirty="0">
                <a:solidFill>
                  <a:srgbClr val="FF6600"/>
                </a:solidFill>
              </a:rPr>
              <a:t>support</a:t>
            </a:r>
            <a:r>
              <a:rPr lang="fr-FR" sz="2000" dirty="0"/>
              <a:t> est </a:t>
            </a:r>
            <a:r>
              <a:rPr lang="fr-FR" sz="2000" dirty="0">
                <a:solidFill>
                  <a:srgbClr val="FF6600"/>
                </a:solidFill>
              </a:rPr>
              <a:t>identique</a:t>
            </a:r>
            <a:br>
              <a:rPr lang="fr-FR" sz="2000" dirty="0"/>
            </a:br>
            <a:r>
              <a:rPr lang="fr-FR" sz="2000" dirty="0"/>
              <a:t>pour les différents</a:t>
            </a:r>
          </a:p>
          <a:p>
            <a:pPr algn="ctr"/>
            <a:r>
              <a:rPr lang="fr-FR" sz="2000" dirty="0"/>
              <a:t>scénarios.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B57070C-F989-4FCA-B4C7-D84D10F66C52}"/>
              </a:ext>
            </a:extLst>
          </p:cNvPr>
          <p:cNvSpPr txBox="1"/>
          <p:nvPr/>
        </p:nvSpPr>
        <p:spPr>
          <a:xfrm>
            <a:off x="781779" y="3441833"/>
            <a:ext cx="341027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rnd">
            <a:noFill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Il y a </a:t>
            </a:r>
            <a:r>
              <a:rPr lang="fr-FR" sz="2000" dirty="0">
                <a:solidFill>
                  <a:srgbClr val="FF6600"/>
                </a:solidFill>
              </a:rPr>
              <a:t>différents scénarios</a:t>
            </a:r>
            <a:r>
              <a:rPr lang="fr-FR" sz="2000" dirty="0"/>
              <a:t> disponibles sur le site </a:t>
            </a:r>
            <a:r>
              <a:rPr lang="fr-FR" sz="2000" dirty="0">
                <a:hlinkClick r:id="rId3"/>
              </a:rPr>
              <a:t>www.cap2030.be</a:t>
            </a:r>
            <a:r>
              <a:rPr lang="fr-FR" sz="2000" dirty="0"/>
              <a:t>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A2FDCA-15E4-4D50-814F-8688F9B27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185" y="3116598"/>
            <a:ext cx="1800200" cy="1683855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9B75C8-8982-4652-9B2B-E277998B15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62" y="6230604"/>
            <a:ext cx="1844769" cy="4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4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Grand écran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Antic </vt:lpstr>
      <vt:lpstr>Arial</vt:lpstr>
      <vt:lpstr>Arial</vt:lpstr>
      <vt:lpstr>Calibri</vt:lpstr>
      <vt:lpstr>Calibri Light</vt:lpstr>
      <vt:lpstr>Wingdings</vt:lpstr>
      <vt:lpstr>Thème Office</vt:lpstr>
      <vt:lpstr>CAP 2030</vt:lpstr>
      <vt:lpstr> DEROULE DE LA PRESENTATION</vt:lpstr>
      <vt:lpstr> PRESENTATION</vt:lpstr>
      <vt:lpstr> CAP 2030, POURQUOI ?</vt:lpstr>
      <vt:lpstr> CAP 2030, DANS QUEL BUT ?</vt:lpstr>
      <vt:lpstr> CAP 2030, AVEC QUI ?</vt:lpstr>
      <vt:lpstr> CAP 2030, LES ATOUTS</vt:lpstr>
      <vt:lpstr> CAP 2030, LA BOITE</vt:lpstr>
      <vt:lpstr> CAP 2030, L’OUTIL D’ANIMATION</vt:lpstr>
      <vt:lpstr> CAP 2030, ET CONCRETEMENT ?</vt:lpstr>
      <vt:lpstr> CAP 2030, LA SUITE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 Godeau</dc:creator>
  <cp:lastModifiedBy>K Y</cp:lastModifiedBy>
  <cp:revision>51</cp:revision>
  <dcterms:created xsi:type="dcterms:W3CDTF">2021-06-29T13:52:46Z</dcterms:created>
  <dcterms:modified xsi:type="dcterms:W3CDTF">2021-07-01T13:37:32Z</dcterms:modified>
</cp:coreProperties>
</file>