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F1702A6D-7D20-4AD2-AB4C-E416756483ED}">
          <p14:sldIdLst>
            <p14:sldId id="256"/>
            <p14:sldId id="257"/>
            <p14:sldId id="258"/>
          </p14:sldIdLst>
        </p14:section>
        <p14:section name="Section sans titre" id="{1953AB77-3FEF-48A5-84F3-1F3718D6CD81}">
          <p14:sldIdLst>
            <p14:sldId id="259"/>
            <p14:sldId id="260"/>
            <p14:sldId id="261"/>
            <p14:sldId id="262"/>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FR"/>
          </a:p>
        </p:txBody>
      </p:sp>
      <p:sp>
        <p:nvSpPr>
          <p:cNvPr id="3" name="Sous-titr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a:p>
        </p:txBody>
      </p:sp>
      <p:sp>
        <p:nvSpPr>
          <p:cNvPr id="4" name="Espace réservé de la date 3"/>
          <p:cNvSpPr>
            <a:spLocks noGrp="1"/>
          </p:cNvSpPr>
          <p:nvPr>
            <p:ph type="dt" sz="half" idx="10"/>
          </p:nvPr>
        </p:nvSpPr>
        <p:spPr/>
        <p:txBody>
          <a:bodyPr/>
          <a:lstStyle/>
          <a:p>
            <a:fld id="{9DEDFD12-8904-4542-ACC7-A8D5BBFC0A5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9DEDFD12-8904-4542-ACC7-A8D5BBFC0A5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FR"/>
          </a:p>
        </p:txBody>
      </p:sp>
      <p:sp>
        <p:nvSpPr>
          <p:cNvPr id="3" name="Espace réservé du texte vertical 2"/>
          <p:cNvSpPr>
            <a:spLocks noGrp="1"/>
          </p:cNvSpPr>
          <p:nvPr>
            <p:ph type="body" orient="vert" idx="1" hasCustomPrompt="1"/>
          </p:nvPr>
        </p:nvSpPr>
        <p:spPr>
          <a:xfrm>
            <a:off x="838200" y="365125"/>
            <a:ext cx="7734300" cy="5811838"/>
          </a:xfrm>
        </p:spPr>
        <p:txBody>
          <a:bodyPr vert="eaVert"/>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9DEDFD12-8904-4542-ACC7-A8D5BBFC0A5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idx="1" hasCustomPrompt="1"/>
          </p:nvPr>
        </p:nvSpPr>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10"/>
          </p:nvPr>
        </p:nvSpPr>
        <p:spPr/>
        <p:txBody>
          <a:bodyPr/>
          <a:lstStyle/>
          <a:p>
            <a:fld id="{9DEDFD12-8904-4542-ACC7-A8D5BBFC0A5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F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endParaRPr lang="fr-FR"/>
          </a:p>
        </p:txBody>
      </p:sp>
      <p:sp>
        <p:nvSpPr>
          <p:cNvPr id="4" name="Espace réservé de la date 3"/>
          <p:cNvSpPr>
            <a:spLocks noGrp="1"/>
          </p:cNvSpPr>
          <p:nvPr>
            <p:ph type="dt" sz="half" idx="10"/>
          </p:nvPr>
        </p:nvSpPr>
        <p:spPr/>
        <p:txBody>
          <a:bodyPr/>
          <a:lstStyle/>
          <a:p>
            <a:fld id="{9DEDFD12-8904-4542-ACC7-A8D5BBFC0A5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sz="half" idx="1" hasCustomPrompt="1"/>
          </p:nvPr>
        </p:nvSpPr>
        <p:spPr>
          <a:xfrm>
            <a:off x="838200" y="1825625"/>
            <a:ext cx="5181600" cy="4351338"/>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u contenu 3"/>
          <p:cNvSpPr>
            <a:spLocks noGrp="1"/>
          </p:cNvSpPr>
          <p:nvPr>
            <p:ph sz="half" idx="2" hasCustomPrompt="1"/>
          </p:nvPr>
        </p:nvSpPr>
        <p:spPr>
          <a:xfrm>
            <a:off x="6172200" y="1825625"/>
            <a:ext cx="5181600" cy="4351338"/>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5" name="Espace réservé de la date 4"/>
          <p:cNvSpPr>
            <a:spLocks noGrp="1"/>
          </p:cNvSpPr>
          <p:nvPr>
            <p:ph type="dt" sz="half" idx="10"/>
          </p:nvPr>
        </p:nvSpPr>
        <p:spPr/>
        <p:txBody>
          <a:bodyPr/>
          <a:lstStyle/>
          <a:p>
            <a:fld id="{9DEDFD12-8904-4542-ACC7-A8D5BBFC0A5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FR"/>
          </a:p>
        </p:txBody>
      </p:sp>
      <p:sp>
        <p:nvSpPr>
          <p:cNvPr id="3" name="Espace réservé du texte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4" name="Espace réservé du contenu 3"/>
          <p:cNvSpPr>
            <a:spLocks noGrp="1"/>
          </p:cNvSpPr>
          <p:nvPr>
            <p:ph sz="half" idx="2" hasCustomPrompt="1"/>
          </p:nvPr>
        </p:nvSpPr>
        <p:spPr>
          <a:xfrm>
            <a:off x="839788" y="2505075"/>
            <a:ext cx="5157787" cy="3684588"/>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5" name="Espace réservé du texte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endParaRPr lang="fr-FR"/>
          </a:p>
        </p:txBody>
      </p:sp>
      <p:sp>
        <p:nvSpPr>
          <p:cNvPr id="6" name="Espace réservé du contenu 5"/>
          <p:cNvSpPr>
            <a:spLocks noGrp="1"/>
          </p:cNvSpPr>
          <p:nvPr>
            <p:ph sz="quarter" idx="4" hasCustomPrompt="1"/>
          </p:nvPr>
        </p:nvSpPr>
        <p:spPr>
          <a:xfrm>
            <a:off x="6172200" y="2505075"/>
            <a:ext cx="5183188" cy="3684588"/>
          </a:xfrm>
        </p:spPr>
        <p:txBody>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7" name="Espace réservé de la date 6"/>
          <p:cNvSpPr>
            <a:spLocks noGrp="1"/>
          </p:cNvSpPr>
          <p:nvPr>
            <p:ph type="dt" sz="half" idx="10"/>
          </p:nvPr>
        </p:nvSpPr>
        <p:spPr/>
        <p:txBody>
          <a:bodyPr/>
          <a:lstStyle/>
          <a:p>
            <a:fld id="{9DEDFD12-8904-4542-ACC7-A8D5BBFC0A54}"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e la date 2"/>
          <p:cNvSpPr>
            <a:spLocks noGrp="1"/>
          </p:cNvSpPr>
          <p:nvPr>
            <p:ph type="dt" sz="half" idx="10"/>
          </p:nvPr>
        </p:nvSpPr>
        <p:spPr/>
        <p:txBody>
          <a:bodyPr/>
          <a:lstStyle/>
          <a:p>
            <a:fld id="{9DEDFD12-8904-4542-ACC7-A8D5BBFC0A54}"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DEDFD12-8904-4542-ACC7-A8D5BBFC0A54}"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du conten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endParaRPr lang="fr-FR"/>
          </a:p>
        </p:txBody>
      </p:sp>
      <p:sp>
        <p:nvSpPr>
          <p:cNvPr id="5" name="Espace réservé de la date 4"/>
          <p:cNvSpPr>
            <a:spLocks noGrp="1"/>
          </p:cNvSpPr>
          <p:nvPr>
            <p:ph type="dt" sz="half" idx="10"/>
          </p:nvPr>
        </p:nvSpPr>
        <p:spPr/>
        <p:txBody>
          <a:bodyPr/>
          <a:lstStyle/>
          <a:p>
            <a:fld id="{9DEDFD12-8904-4542-ACC7-A8D5BBFC0A5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endParaRPr lang="fr-FR"/>
          </a:p>
        </p:txBody>
      </p:sp>
      <p:sp>
        <p:nvSpPr>
          <p:cNvPr id="5" name="Espace réservé de la date 4"/>
          <p:cNvSpPr>
            <a:spLocks noGrp="1"/>
          </p:cNvSpPr>
          <p:nvPr>
            <p:ph type="dt" sz="half" idx="10"/>
          </p:nvPr>
        </p:nvSpPr>
        <p:spPr/>
        <p:txBody>
          <a:bodyPr/>
          <a:lstStyle/>
          <a:p>
            <a:fld id="{9DEDFD12-8904-4542-ACC7-A8D5BBFC0A5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9984308-4AA6-49CC-8D92-156E5D2230A5}" type="slidenum">
              <a:rPr lang="fr-FR" smtClean="0"/>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FD12-8904-4542-ACC7-A8D5BBFC0A54}" type="datetimeFigureOut">
              <a:rPr lang="fr-FR" smtClean="0"/>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84308-4AA6-49CC-8D92-156E5D2230A5}" type="slidenum">
              <a:rPr lang="fr-FR" smtClean="0"/>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3.jpeg"/><Relationship Id="rId3" Type="http://schemas.openxmlformats.org/officeDocument/2006/relationships/hyperlink" Target="https://us06web.zoom.us/j/89341863605?pwd=OVltU3ZuWWRDOUFiMVl1dUF2dENodz09" TargetMode="External"/><Relationship Id="rId2" Type="http://schemas.openxmlformats.org/officeDocument/2006/relationships/image" Target="../media/image2.jpe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756952"/>
            <a:ext cx="9144000" cy="714375"/>
          </a:xfrm>
        </p:spPr>
        <p:txBody>
          <a:bodyPr>
            <a:normAutofit fontScale="90000"/>
          </a:bodyPr>
          <a:lstStyle/>
          <a:p>
            <a:br>
              <a:rPr lang="fr-FR" dirty="0">
                <a:solidFill>
                  <a:srgbClr val="FF0000"/>
                </a:solidFill>
                <a:effectLst>
                  <a:outerShdw blurRad="38100" dist="38100" dir="2700000" algn="tl">
                    <a:srgbClr val="000000">
                      <a:alpha val="43137"/>
                    </a:srgbClr>
                  </a:outerShdw>
                </a:effectLst>
              </a:rPr>
            </a:br>
            <a:br>
              <a:rPr lang="fr-FR" dirty="0">
                <a:solidFill>
                  <a:srgbClr val="FF0000"/>
                </a:solidFill>
                <a:effectLst>
                  <a:outerShdw blurRad="38100" dist="38100" dir="2700000" algn="tl">
                    <a:srgbClr val="000000">
                      <a:alpha val="43137"/>
                    </a:srgbClr>
                  </a:outerShdw>
                </a:effectLst>
              </a:rPr>
            </a:br>
            <a:r>
              <a:rPr lang="fr-FR" dirty="0">
                <a:solidFill>
                  <a:srgbClr val="FF0000"/>
                </a:solidFill>
                <a:effectLst>
                  <a:outerShdw blurRad="38100" dist="38100" dir="2700000" algn="tl">
                    <a:srgbClr val="000000">
                      <a:alpha val="43137"/>
                    </a:srgbClr>
                  </a:outerShdw>
                </a:effectLst>
              </a:rPr>
              <a:t>Séminaire FREDA </a:t>
            </a:r>
            <a:br>
              <a:rPr lang="fr-FR" dirty="0">
                <a:solidFill>
                  <a:srgbClr val="FF0000"/>
                </a:solidFill>
                <a:effectLst>
                  <a:outerShdw blurRad="38100" dist="38100" dir="2700000" algn="tl">
                    <a:srgbClr val="000000">
                      <a:alpha val="43137"/>
                    </a:srgbClr>
                  </a:outerShdw>
                </a:effectLst>
              </a:rPr>
            </a:br>
            <a:endParaRPr lang="fr-FR" dirty="0">
              <a:solidFill>
                <a:srgbClr val="FF0000"/>
              </a:solidFill>
              <a:effectLst>
                <a:outerShdw blurRad="38100" dist="38100" dir="2700000" algn="tl">
                  <a:srgbClr val="000000">
                    <a:alpha val="43137"/>
                  </a:srgbClr>
                </a:outerShdw>
              </a:effectLst>
            </a:endParaRPr>
          </a:p>
        </p:txBody>
      </p:sp>
      <p:sp>
        <p:nvSpPr>
          <p:cNvPr id="3" name="Sous-titre 2"/>
          <p:cNvSpPr>
            <a:spLocks noGrp="1"/>
          </p:cNvSpPr>
          <p:nvPr>
            <p:ph type="subTitle" idx="1"/>
          </p:nvPr>
        </p:nvSpPr>
        <p:spPr>
          <a:xfrm>
            <a:off x="1708936" y="1685854"/>
            <a:ext cx="9144000" cy="2406776"/>
          </a:xfrm>
        </p:spPr>
        <p:txBody>
          <a:bodyPr>
            <a:normAutofit lnSpcReduction="10000"/>
          </a:bodyPr>
          <a:lstStyle/>
          <a:p>
            <a:endParaRPr lang="fr-FR" b="1" dirty="0">
              <a:solidFill>
                <a:srgbClr val="FF0000"/>
              </a:solidFill>
              <a:effectLst>
                <a:outerShdw blurRad="38100" dist="38100" dir="2700000" algn="tl">
                  <a:srgbClr val="000000">
                    <a:alpha val="43137"/>
                  </a:srgbClr>
                </a:outerShdw>
              </a:effectLst>
            </a:endParaRPr>
          </a:p>
          <a:p>
            <a:r>
              <a:rPr lang="fr-FR" b="1" dirty="0">
                <a:solidFill>
                  <a:srgbClr val="FF0000"/>
                </a:solidFill>
                <a:effectLst>
                  <a:outerShdw blurRad="38100" dist="38100" dir="2700000" algn="tl">
                    <a:srgbClr val="000000">
                      <a:alpha val="43137"/>
                    </a:srgbClr>
                  </a:outerShdw>
                </a:effectLst>
              </a:rPr>
              <a:t>Axe 4</a:t>
            </a:r>
            <a:endParaRPr lang="fr-FR" b="1" dirty="0">
              <a:solidFill>
                <a:srgbClr val="FF0000"/>
              </a:solidFill>
              <a:effectLst>
                <a:outerShdw blurRad="38100" dist="38100" dir="2700000" algn="tl">
                  <a:srgbClr val="000000">
                    <a:alpha val="43137"/>
                  </a:srgbClr>
                </a:outerShdw>
              </a:effectLst>
            </a:endParaRPr>
          </a:p>
          <a:p>
            <a:r>
              <a:rPr lang="fr-FR" b="1" dirty="0">
                <a:solidFill>
                  <a:srgbClr val="FF0000"/>
                </a:solidFill>
                <a:effectLst>
                  <a:outerShdw blurRad="38100" dist="38100" dir="2700000" algn="tl">
                    <a:srgbClr val="000000">
                      <a:alpha val="43137"/>
                    </a:srgbClr>
                  </a:outerShdw>
                </a:effectLst>
              </a:rPr>
              <a:t>Recherche-action et transformations concrètes</a:t>
            </a:r>
            <a:r>
              <a:rPr lang="fr-FR" sz="2800" b="1" dirty="0">
                <a:solidFill>
                  <a:srgbClr val="FF0000"/>
                </a:solidFill>
                <a:effectLst>
                  <a:outerShdw blurRad="38100" dist="38100" dir="2700000" algn="tl">
                    <a:srgbClr val="000000">
                      <a:alpha val="43137"/>
                    </a:srgbClr>
                  </a:outerShdw>
                </a:effectLst>
              </a:rPr>
              <a:t>:</a:t>
            </a:r>
            <a:endParaRPr lang="fr-FR" sz="2800" b="1" dirty="0">
              <a:solidFill>
                <a:srgbClr val="FF0000"/>
              </a:solidFill>
              <a:effectLst>
                <a:outerShdw blurRad="38100" dist="38100" dir="2700000" algn="tl">
                  <a:srgbClr val="000000">
                    <a:alpha val="43137"/>
                  </a:srgbClr>
                </a:outerShdw>
              </a:effectLst>
            </a:endParaRPr>
          </a:p>
          <a:p>
            <a:r>
              <a:rPr lang="fr-FR" b="1" dirty="0">
                <a:solidFill>
                  <a:srgbClr val="FF0000"/>
                </a:solidFill>
              </a:rPr>
              <a:t>Dans quelles conditions les dispositifs de formation et de recherche peuvent-ils produire des transformations sociales effectives et durables</a:t>
            </a:r>
            <a:r>
              <a:rPr lang="fr-FR" dirty="0">
                <a:solidFill>
                  <a:srgbClr val="FF0000"/>
                </a:solidFill>
              </a:rPr>
              <a:t> ?</a:t>
            </a:r>
            <a:endParaRPr lang="fr-FR" dirty="0">
              <a:solidFill>
                <a:srgbClr val="FF0000"/>
              </a:solidFill>
              <a:effectLst>
                <a:outerShdw blurRad="38100" dist="38100" dir="2700000" algn="tl">
                  <a:srgbClr val="000000">
                    <a:alpha val="43137"/>
                  </a:srgbClr>
                </a:outerShdw>
              </a:effectLst>
            </a:endParaRPr>
          </a:p>
        </p:txBody>
      </p:sp>
      <p:pic>
        <p:nvPicPr>
          <p:cNvPr id="4" name="Image 3" descr="Université de Rouen"/>
          <p:cNvPicPr>
            <a:picLocks noChangeAspect="1"/>
          </p:cNvPicPr>
          <p:nvPr/>
        </p:nvPicPr>
        <p:blipFill>
          <a:blip r:embed="rId1"/>
          <a:stretch>
            <a:fillRect/>
          </a:stretch>
        </p:blipFill>
        <p:spPr>
          <a:xfrm>
            <a:off x="327327" y="1"/>
            <a:ext cx="3679594" cy="893852"/>
          </a:xfrm>
          <a:prstGeom prst="rect">
            <a:avLst/>
          </a:prstGeom>
        </p:spPr>
      </p:pic>
      <p:pic>
        <p:nvPicPr>
          <p:cNvPr id="5" name="Image 4"/>
          <p:cNvPicPr>
            <a:picLocks noChangeAspect="1"/>
          </p:cNvPicPr>
          <p:nvPr/>
        </p:nvPicPr>
        <p:blipFill>
          <a:blip r:embed="rId2"/>
          <a:stretch>
            <a:fillRect/>
          </a:stretch>
        </p:blipFill>
        <p:spPr>
          <a:xfrm>
            <a:off x="9042543" y="22743"/>
            <a:ext cx="2514600" cy="714375"/>
          </a:xfrm>
          <a:prstGeom prst="rect">
            <a:avLst/>
          </a:prstGeom>
        </p:spPr>
      </p:pic>
      <p:sp>
        <p:nvSpPr>
          <p:cNvPr id="6" name="Sous-titre 2"/>
          <p:cNvSpPr txBox="1"/>
          <p:nvPr/>
        </p:nvSpPr>
        <p:spPr>
          <a:xfrm>
            <a:off x="1524000" y="4092629"/>
            <a:ext cx="9144000" cy="2742628"/>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2800" b="1" i="1" dirty="0">
                <a:solidFill>
                  <a:schemeClr val="accent1"/>
                </a:solidFill>
              </a:rPr>
              <a:t>Par </a:t>
            </a:r>
            <a:br>
              <a:rPr lang="fr-FR" sz="2800" b="1" i="1" dirty="0">
                <a:solidFill>
                  <a:schemeClr val="accent1"/>
                </a:solidFill>
              </a:rPr>
            </a:br>
            <a:r>
              <a:rPr lang="fr-FR" sz="2800" b="1" i="1" dirty="0">
                <a:solidFill>
                  <a:schemeClr val="accent1"/>
                </a:solidFill>
              </a:rPr>
              <a:t>Faouzia Kalali</a:t>
            </a:r>
            <a:endParaRPr lang="fr-FR" sz="2800" b="1" i="1" dirty="0">
              <a:solidFill>
                <a:schemeClr val="accent1"/>
              </a:solidFill>
            </a:endParaRPr>
          </a:p>
          <a:p>
            <a:r>
              <a:rPr lang="fr-FR" sz="2800" b="1" i="1" dirty="0">
                <a:solidFill>
                  <a:schemeClr val="accent1"/>
                </a:solidFill>
              </a:rPr>
              <a:t>Université Rouen Normandie</a:t>
            </a:r>
            <a:endParaRPr lang="fr-FR" sz="2800" b="1" i="1" dirty="0">
              <a:solidFill>
                <a:schemeClr val="accent1"/>
              </a:solidFill>
            </a:endParaRPr>
          </a:p>
          <a:p>
            <a:endParaRPr lang="fr-FR" b="1" i="1" dirty="0">
              <a:solidFill>
                <a:schemeClr val="accent1"/>
              </a:solidFill>
            </a:endParaRPr>
          </a:p>
          <a:p>
            <a:r>
              <a:rPr lang="fr-FR" b="1" i="1" dirty="0">
                <a:solidFill>
                  <a:schemeClr val="accent1"/>
                </a:solidFill>
              </a:rPr>
              <a:t>Le 25/06/2026</a:t>
            </a:r>
            <a:endParaRPr lang="fr-FR" b="1" i="1" dirty="0">
              <a:solidFill>
                <a:schemeClr val="accent1"/>
              </a:solidFill>
            </a:endParaRPr>
          </a:p>
          <a:p>
            <a:r>
              <a:rPr lang="fr-FR" dirty="0">
                <a:hlinkClick r:id="rId3"/>
              </a:rPr>
              <a:t>https://us06web.zoom.us/j/89341863605?pwd=OVltU3ZuWWRDOUFiMVl1dUF2dENodz09</a:t>
            </a:r>
            <a:endParaRPr lang="fr-FR" b="1" i="1" dirty="0">
              <a:solidFill>
                <a:srgbClr val="FF0000"/>
              </a:solidFill>
            </a:endParaRPr>
          </a:p>
          <a:p>
            <a:endParaRPr lang="fr-FR" dirty="0"/>
          </a:p>
        </p:txBody>
      </p:sp>
      <p:pic>
        <p:nvPicPr>
          <p:cNvPr id="7" name="Image 6" descr="RéUniFEDD - YouTube"/>
          <p:cNvPicPr>
            <a:picLocks noChangeAspect="1"/>
          </p:cNvPicPr>
          <p:nvPr/>
        </p:nvPicPr>
        <p:blipFill>
          <a:blip r:embed="rId4"/>
          <a:stretch>
            <a:fillRect/>
          </a:stretch>
        </p:blipFill>
        <p:spPr>
          <a:xfrm>
            <a:off x="10299843" y="4163728"/>
            <a:ext cx="1943100" cy="1828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7679" y="86608"/>
            <a:ext cx="12531046" cy="735325"/>
          </a:xfrm>
        </p:spPr>
        <p:txBody>
          <a:bodyPr>
            <a:noAutofit/>
          </a:bodyPr>
          <a:lstStyle/>
          <a:p>
            <a:pPr algn="ctr"/>
            <a:br>
              <a:rPr lang="fr-FR" sz="3200" b="1" dirty="0">
                <a:solidFill>
                  <a:srgbClr val="FF0000"/>
                </a:solidFill>
                <a:effectLst>
                  <a:outerShdw blurRad="38100" dist="38100" dir="2700000" algn="tl">
                    <a:srgbClr val="000000">
                      <a:alpha val="43137"/>
                    </a:srgbClr>
                  </a:outerShdw>
                </a:effectLst>
                <a:highlight>
                  <a:srgbClr val="FFFF00"/>
                </a:highlight>
              </a:rPr>
            </a:br>
            <a:r>
              <a:rPr lang="fr-FR" sz="3200" b="1" dirty="0">
                <a:solidFill>
                  <a:srgbClr val="FF0000"/>
                </a:solidFill>
                <a:effectLst>
                  <a:outerShdw blurRad="38100" dist="38100" dir="2700000" algn="tl">
                    <a:srgbClr val="000000">
                      <a:alpha val="43137"/>
                    </a:srgbClr>
                  </a:outerShdw>
                </a:effectLst>
              </a:rPr>
              <a:t>FREDA en tant que recherche-action : bilan des séminaires </a:t>
            </a:r>
            <a:br>
              <a:rPr lang="fr-FR" sz="3200" b="1" dirty="0">
                <a:solidFill>
                  <a:srgbClr val="FF0000"/>
                </a:solidFill>
                <a:effectLst>
                  <a:outerShdw blurRad="38100" dist="38100" dir="2700000" algn="tl">
                    <a:srgbClr val="000000">
                      <a:alpha val="43137"/>
                    </a:srgbClr>
                  </a:outerShdw>
                </a:effectLst>
              </a:rPr>
            </a:br>
            <a:r>
              <a:rPr lang="fr-FR" sz="3200" b="1" dirty="0">
                <a:solidFill>
                  <a:srgbClr val="FF0000"/>
                </a:solidFill>
                <a:effectLst>
                  <a:outerShdw blurRad="38100" dist="38100" dir="2700000" algn="tl">
                    <a:srgbClr val="000000">
                      <a:alpha val="43137"/>
                    </a:srgbClr>
                  </a:outerShdw>
                </a:effectLst>
              </a:rPr>
              <a:t>et travaux en cours </a:t>
            </a:r>
            <a:br>
              <a:rPr lang="fr-FR" sz="2000" dirty="0"/>
            </a:br>
            <a:endParaRPr lang="fr-FR" sz="2000" dirty="0"/>
          </a:p>
        </p:txBody>
      </p:sp>
      <p:sp>
        <p:nvSpPr>
          <p:cNvPr id="3" name="Espace réservé du contenu 2"/>
          <p:cNvSpPr>
            <a:spLocks noGrp="1"/>
          </p:cNvSpPr>
          <p:nvPr>
            <p:ph idx="1"/>
          </p:nvPr>
        </p:nvSpPr>
        <p:spPr>
          <a:xfrm>
            <a:off x="-339047" y="1160980"/>
            <a:ext cx="12531047" cy="5697020"/>
          </a:xfrm>
        </p:spPr>
        <p:txBody>
          <a:bodyPr>
            <a:normAutofit/>
          </a:bodyPr>
          <a:lstStyle/>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Trois tensions structurantes de la recherche-action</a:t>
            </a:r>
            <a:endParaRPr lang="fr-FR" dirty="0">
              <a:solidFill>
                <a:srgbClr val="FF0000"/>
              </a:solidFill>
              <a:effectLst>
                <a:outerShdw blurRad="38100" dist="38100" dir="2700000" algn="tl">
                  <a:srgbClr val="000000">
                    <a:alpha val="43137"/>
                  </a:srgbClr>
                </a:outerShdw>
              </a:effectLst>
            </a:endParaRPr>
          </a:p>
          <a:p>
            <a:pPr lvl="0" algn="ctr">
              <a:buFont typeface="Wingdings" panose="05000000000000000000" pitchFamily="2" charset="2"/>
              <a:buChar char="§"/>
            </a:pPr>
            <a:r>
              <a:rPr lang="fr-FR" dirty="0"/>
              <a:t>Cadrage méthodologique vs exploration située </a:t>
            </a:r>
            <a:endParaRPr lang="fr-FR" dirty="0"/>
          </a:p>
          <a:p>
            <a:pPr lvl="0" algn="ctr">
              <a:buFont typeface="Wingdings" panose="05000000000000000000" pitchFamily="2" charset="2"/>
              <a:buChar char="§"/>
            </a:pPr>
            <a:r>
              <a:rPr lang="fr-FR" dirty="0"/>
              <a:t>Recherche prescrite vs recherche construite sur le terrain </a:t>
            </a:r>
            <a:endParaRPr lang="fr-FR" dirty="0"/>
          </a:p>
          <a:p>
            <a:pPr lvl="0" algn="ctr">
              <a:buFont typeface="Wingdings" panose="05000000000000000000" pitchFamily="2" charset="2"/>
              <a:buChar char="§"/>
            </a:pPr>
            <a:r>
              <a:rPr lang="fr-FR" dirty="0"/>
              <a:t>Concepts théoriques vs récits et expériences de terrain </a:t>
            </a:r>
            <a:endParaRPr lang="fr-FR"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FREDA : trois ruptures majeures</a:t>
            </a:r>
            <a:endParaRPr lang="fr-FR" b="1"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b="1" dirty="0"/>
              <a:t>Rupture épistémologique : </a:t>
            </a:r>
            <a:r>
              <a:rPr lang="fr-FR" dirty="0"/>
              <a:t>pluralité des savoirs (scientifiques, situés, professionnels) ; incertitude, controverses, complexité ; critique du </a:t>
            </a:r>
            <a:r>
              <a:rPr lang="fr-FR" dirty="0" err="1"/>
              <a:t>techno-solutionnisme</a:t>
            </a:r>
            <a:r>
              <a:rPr lang="fr-FR" dirty="0"/>
              <a:t>; </a:t>
            </a:r>
            <a:endParaRPr lang="fr-FR" dirty="0"/>
          </a:p>
          <a:p>
            <a:pPr algn="ctr">
              <a:buFont typeface="Wingdings" panose="05000000000000000000" pitchFamily="2" charset="2"/>
              <a:buChar char="§"/>
            </a:pPr>
            <a:r>
              <a:rPr lang="fr-FR" b="1" dirty="0"/>
              <a:t>Rupture politique : </a:t>
            </a:r>
            <a:r>
              <a:rPr lang="fr-FR" dirty="0"/>
              <a:t>éducation comme espace de débat et de décision ; justice socio-écologique; tensions Nord–Sud et responsabilités différenciées ;</a:t>
            </a:r>
            <a:endParaRPr lang="fr-FR" dirty="0"/>
          </a:p>
          <a:p>
            <a:pPr algn="ctr">
              <a:buFont typeface="Wingdings" panose="05000000000000000000" pitchFamily="2" charset="2"/>
              <a:buChar char="§"/>
            </a:pPr>
            <a:r>
              <a:rPr lang="fr-FR" b="1" dirty="0"/>
              <a:t>Rupture pédagogique: </a:t>
            </a:r>
            <a:r>
              <a:rPr lang="fr-FR" dirty="0"/>
              <a:t>apprendre dans et par l’incertitude ; situations réelles, enquêtes, controverses ; apprentissages transformateurs </a:t>
            </a:r>
            <a:endParaRPr lang="fr-FR" dirty="0"/>
          </a:p>
          <a:p>
            <a:pPr marL="0" indent="0" algn="ctr">
              <a:buNone/>
            </a:pPr>
            <a:endParaRPr lang="fr-FR"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i="1" dirty="0">
                <a:solidFill>
                  <a:schemeClr val="accent1"/>
                </a:solidFill>
              </a:rPr>
              <a:t>Questions associées :</a:t>
            </a:r>
            <a:br>
              <a:rPr lang="fr-FR" dirty="0"/>
            </a:br>
            <a:endParaRPr lang="fr-FR" dirty="0"/>
          </a:p>
        </p:txBody>
      </p:sp>
      <p:sp>
        <p:nvSpPr>
          <p:cNvPr id="3" name="Espace réservé du contenu 2"/>
          <p:cNvSpPr>
            <a:spLocks noGrp="1"/>
          </p:cNvSpPr>
          <p:nvPr>
            <p:ph idx="1"/>
          </p:nvPr>
        </p:nvSpPr>
        <p:spPr>
          <a:xfrm>
            <a:off x="838200" y="1366463"/>
            <a:ext cx="10515600" cy="5332288"/>
          </a:xfrm>
        </p:spPr>
        <p:txBody>
          <a:bodyPr>
            <a:normAutofit/>
          </a:bodyPr>
          <a:lstStyle/>
          <a:p>
            <a:pPr lvl="0">
              <a:buFont typeface="Wingdings" panose="05000000000000000000" pitchFamily="2" charset="2"/>
              <a:buChar char="§"/>
            </a:pPr>
            <a:r>
              <a:rPr lang="fr-FR" sz="3200" b="1" dirty="0">
                <a:solidFill>
                  <a:schemeClr val="accent1"/>
                </a:solidFill>
              </a:rPr>
              <a:t>Comment les expérimentations sur le terrain modifient-elles les pratiques éducatives et les curricula ? </a:t>
            </a:r>
            <a:endParaRPr lang="fr-FR" sz="3200" b="1" dirty="0">
              <a:solidFill>
                <a:schemeClr val="accent1"/>
              </a:solidFill>
            </a:endParaRPr>
          </a:p>
          <a:p>
            <a:pPr lvl="0">
              <a:buFont typeface="Wingdings" panose="05000000000000000000" pitchFamily="2" charset="2"/>
              <a:buChar char="§"/>
            </a:pPr>
            <a:r>
              <a:rPr lang="fr-FR" sz="3200" b="1" dirty="0">
                <a:solidFill>
                  <a:schemeClr val="accent1"/>
                </a:solidFill>
              </a:rPr>
              <a:t>À quelles échelles (individuelle, institutionnelle, territoriale) ces transformations se manifestent-elles ? </a:t>
            </a:r>
            <a:endParaRPr lang="fr-FR" sz="3200" b="1" dirty="0">
              <a:solidFill>
                <a:schemeClr val="accent1"/>
              </a:solidFill>
            </a:endParaRPr>
          </a:p>
          <a:p>
            <a:pPr lvl="0">
              <a:buFont typeface="Wingdings" panose="05000000000000000000" pitchFamily="2" charset="2"/>
              <a:buChar char="§"/>
            </a:pPr>
            <a:r>
              <a:rPr lang="fr-FR" sz="3200" b="1" dirty="0">
                <a:solidFill>
                  <a:schemeClr val="accent1"/>
                </a:solidFill>
              </a:rPr>
              <a:t>Comment évaluer les effets attendus et non intentionnels des dispositifs expérimentaux ? </a:t>
            </a:r>
            <a:endParaRPr lang="fr-FR" sz="3200" b="1" dirty="0">
              <a:solidFill>
                <a:schemeClr val="accent1"/>
              </a:solidFill>
            </a:endParaRPr>
          </a:p>
          <a:p>
            <a:pPr lvl="0">
              <a:buFont typeface="Wingdings" panose="05000000000000000000" pitchFamily="2" charset="2"/>
              <a:buChar char="§"/>
            </a:pPr>
            <a:r>
              <a:rPr lang="fr-FR" sz="3200" b="1" dirty="0">
                <a:solidFill>
                  <a:schemeClr val="accent1"/>
                </a:solidFill>
              </a:rPr>
              <a:t>Quels indicateurs permettent de mesurer l’impact concret des actions sur l’apprentissage, l’engagement et la capacité à agir ?</a:t>
            </a:r>
            <a:endParaRPr lang="fr-FR" sz="3200" b="1" dirty="0">
              <a:solidFill>
                <a:schemeClr val="accent1"/>
              </a:solidFill>
            </a:endParaRP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044" y="97996"/>
            <a:ext cx="12102956" cy="395163"/>
          </a:xfrm>
        </p:spPr>
        <p:txBody>
          <a:bodyPr>
            <a:normAutofit fontScale="90000"/>
          </a:bodyPr>
          <a:lstStyle/>
          <a:p>
            <a:br>
              <a:rPr lang="fr-FR" sz="3100" b="1" dirty="0"/>
            </a:br>
            <a:br>
              <a:rPr lang="fr-FR" sz="3100" b="1" dirty="0"/>
            </a:br>
            <a:br>
              <a:rPr lang="fr-FR" sz="3100" b="1" dirty="0"/>
            </a:br>
            <a:r>
              <a:rPr lang="fr-FR" sz="2200" b="1" dirty="0">
                <a:solidFill>
                  <a:srgbClr val="FF0000"/>
                </a:solidFill>
                <a:effectLst>
                  <a:outerShdw blurRad="38100" dist="38100" dir="2700000" algn="tl">
                    <a:srgbClr val="000000">
                      <a:alpha val="43137"/>
                    </a:srgbClr>
                  </a:outerShdw>
                </a:effectLst>
              </a:rPr>
              <a:t>Expérimentations et transformations éducatives:</a:t>
            </a:r>
            <a:br>
              <a:rPr lang="fr-FR" sz="2200" b="1" dirty="0">
                <a:solidFill>
                  <a:srgbClr val="FF0000"/>
                </a:solidFill>
                <a:effectLst>
                  <a:outerShdw blurRad="38100" dist="38100" dir="2700000" algn="tl">
                    <a:srgbClr val="000000">
                      <a:alpha val="43137"/>
                    </a:srgbClr>
                  </a:outerShdw>
                </a:effectLst>
              </a:rPr>
            </a:br>
            <a:r>
              <a:rPr lang="fr-FR" sz="2200" b="1" dirty="0">
                <a:solidFill>
                  <a:srgbClr val="FF0000"/>
                </a:solidFill>
                <a:effectLst>
                  <a:outerShdw blurRad="38100" dist="38100" dir="2700000" algn="tl">
                    <a:srgbClr val="000000">
                      <a:alpha val="43137"/>
                    </a:srgbClr>
                  </a:outerShdw>
                </a:effectLst>
              </a:rPr>
              <a:t>Comment les expérimentations sur le terrain modifient-elles les pratiques et les curricula ?</a:t>
            </a:r>
            <a:br>
              <a:rPr lang="fr-FR" b="1" dirty="0"/>
            </a:br>
            <a:br>
              <a:rPr lang="fr-FR" dirty="0"/>
            </a:br>
            <a:endParaRPr lang="fr-FR" dirty="0"/>
          </a:p>
        </p:txBody>
      </p:sp>
      <p:sp>
        <p:nvSpPr>
          <p:cNvPr id="3" name="Espace réservé du contenu 2"/>
          <p:cNvSpPr>
            <a:spLocks noGrp="1"/>
          </p:cNvSpPr>
          <p:nvPr>
            <p:ph idx="1"/>
          </p:nvPr>
        </p:nvSpPr>
        <p:spPr>
          <a:xfrm>
            <a:off x="-1" y="750013"/>
            <a:ext cx="12102957" cy="6107987"/>
          </a:xfrm>
        </p:spPr>
        <p:txBody>
          <a:bodyPr>
            <a:normAutofit fontScale="77500" lnSpcReduction="20000"/>
          </a:bodyPr>
          <a:lstStyle/>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De l’action à la recherche (FREDA)</a:t>
            </a:r>
            <a:endParaRPr lang="fr-FR" b="1" dirty="0">
              <a:solidFill>
                <a:srgbClr val="FF0000"/>
              </a:solidFill>
              <a:effectLst>
                <a:outerShdw blurRad="38100" dist="38100" dir="2700000" algn="tl">
                  <a:srgbClr val="000000">
                    <a:alpha val="43137"/>
                  </a:srgbClr>
                </a:outerShdw>
              </a:effectLst>
            </a:endParaRPr>
          </a:p>
          <a:p>
            <a:pPr marL="0" indent="0" algn="ctr">
              <a:buNone/>
            </a:pPr>
            <a:r>
              <a:rPr lang="fr-FR" i="1" dirty="0"/>
              <a:t>Les expérimentations introduisent de nouveaux contenus : agroécologie, durabilité, gouvernance des communs, esprit critique face à l’IA, entrepreneuriat vert...</a:t>
            </a:r>
            <a:endParaRPr lang="fr-FR" i="1" dirty="0"/>
          </a:p>
          <a:p>
            <a:pPr algn="ctr">
              <a:buFont typeface="Wingdings" panose="05000000000000000000" pitchFamily="2" charset="2"/>
              <a:buChar char="§"/>
            </a:pPr>
            <a:r>
              <a:rPr lang="fr-FR" dirty="0"/>
              <a:t>partir d’une situation située, en prenant en compte les acteurs, le contexte et l’action menée</a:t>
            </a:r>
            <a:endParaRPr lang="fr-FR" dirty="0"/>
          </a:p>
          <a:p>
            <a:pPr algn="ctr">
              <a:buFont typeface="Wingdings" panose="05000000000000000000" pitchFamily="2" charset="2"/>
              <a:buChar char="§"/>
            </a:pPr>
            <a:r>
              <a:rPr lang="fr-FR" dirty="0"/>
              <a:t>identifier et formuler une question de recherche explicite ; </a:t>
            </a:r>
            <a:endParaRPr lang="fr-FR" dirty="0"/>
          </a:p>
          <a:p>
            <a:pPr algn="ctr">
              <a:buFont typeface="Wingdings" panose="05000000000000000000" pitchFamily="2" charset="2"/>
              <a:buChar char="§"/>
            </a:pPr>
            <a:r>
              <a:rPr lang="fr-FR" dirty="0"/>
              <a:t>construire un objet d’analyse permettant de dépasser le seul récit de l’expérience ; </a:t>
            </a:r>
            <a:endParaRPr lang="fr-FR" dirty="0"/>
          </a:p>
          <a:p>
            <a:pPr algn="ctr">
              <a:buFont typeface="Wingdings" panose="05000000000000000000" pitchFamily="2" charset="2"/>
              <a:buChar char="§"/>
            </a:pPr>
            <a:r>
              <a:rPr lang="fr-FR" dirty="0"/>
              <a:t>élaborer et expliciter un dispositif méthodologique adapté à l’investigation de cette question.</a:t>
            </a:r>
            <a:endParaRPr lang="fr-FR" dirty="0"/>
          </a:p>
          <a:p>
            <a:pPr algn="ctr">
              <a:buFont typeface="Wingdings" panose="05000000000000000000" pitchFamily="2" charset="2"/>
              <a:buChar char="Ø"/>
            </a:pPr>
            <a:r>
              <a:rPr lang="fr-FR" dirty="0">
                <a:solidFill>
                  <a:srgbClr val="FF0000"/>
                </a:solidFill>
                <a:effectLst>
                  <a:outerShdw blurRad="38100" dist="38100" dir="2700000" algn="tl">
                    <a:srgbClr val="000000">
                      <a:alpha val="43137"/>
                    </a:srgbClr>
                  </a:outerShdw>
                </a:effectLst>
              </a:rPr>
              <a:t>Pistes d’analyse (FREDA)</a:t>
            </a:r>
            <a:endParaRPr lang="fr-FR" dirty="0">
              <a:solidFill>
                <a:srgbClr val="FF0000"/>
              </a:solidFill>
              <a:effectLst>
                <a:outerShdw blurRad="38100" dist="38100" dir="2700000" algn="tl">
                  <a:srgbClr val="000000">
                    <a:alpha val="43137"/>
                  </a:srgbClr>
                </a:outerShdw>
              </a:effectLst>
            </a:endParaRPr>
          </a:p>
          <a:p>
            <a:pPr marL="0" indent="0" algn="ctr">
              <a:buNone/>
            </a:pPr>
            <a:r>
              <a:rPr lang="fr-FR" i="1" dirty="0"/>
              <a:t>Les transformations peuvent être comprises à travers :</a:t>
            </a:r>
            <a:endParaRPr lang="fr-FR" i="1" dirty="0"/>
          </a:p>
          <a:p>
            <a:pPr algn="ctr">
              <a:buFont typeface="Wingdings" panose="05000000000000000000" pitchFamily="2" charset="2"/>
              <a:buChar char="§"/>
            </a:pPr>
            <a:r>
              <a:rPr lang="fr-FR" dirty="0"/>
              <a:t>la reconfiguration des activités éducatives (nouvelles pratiques, nouvelles interactions) </a:t>
            </a:r>
            <a:endParaRPr lang="fr-FR" dirty="0"/>
          </a:p>
          <a:p>
            <a:pPr algn="ctr">
              <a:buFont typeface="Wingdings" panose="05000000000000000000" pitchFamily="2" charset="2"/>
              <a:buChar char="§"/>
            </a:pPr>
            <a:r>
              <a:rPr lang="fr-FR" dirty="0"/>
              <a:t>la traduction des savoirs en curricula (ce qui est intégré, transformé ou marginalisé) </a:t>
            </a:r>
            <a:endParaRPr lang="fr-FR" dirty="0"/>
          </a:p>
          <a:p>
            <a:pPr algn="ctr">
              <a:buFont typeface="Wingdings" panose="05000000000000000000" pitchFamily="2" charset="2"/>
              <a:buChar char="§"/>
            </a:pPr>
            <a:r>
              <a:rPr lang="fr-FR" dirty="0"/>
              <a:t>les effets de dispositif (expérimentation → changement de pratiques) </a:t>
            </a:r>
            <a:endParaRPr lang="fr-FR" dirty="0"/>
          </a:p>
          <a:p>
            <a:pPr algn="ctr">
              <a:buFont typeface="Wingdings" panose="05000000000000000000" pitchFamily="2" charset="2"/>
              <a:buChar char="§"/>
            </a:pPr>
            <a:r>
              <a:rPr lang="fr-FR" dirty="0"/>
              <a:t>les écarts entre intention et usage réel</a:t>
            </a:r>
            <a:endParaRPr lang="fr-FR"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Ø"/>
            </a:pPr>
            <a:r>
              <a:rPr lang="fr-FR" dirty="0">
                <a:solidFill>
                  <a:srgbClr val="FF0000"/>
                </a:solidFill>
                <a:effectLst>
                  <a:outerShdw blurRad="38100" dist="38100" dir="2700000" algn="tl">
                    <a:srgbClr val="000000">
                      <a:alpha val="43137"/>
                    </a:srgbClr>
                  </a:outerShdw>
                </a:effectLst>
              </a:rPr>
              <a:t>Point de vigilance</a:t>
            </a:r>
            <a:endParaRPr lang="fr-FR"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dirty="0"/>
              <a:t>Les changements pédagogiques sont souvent visibles mais rarement documentés de manière systématique. L’enjeu est de transformer une expérience éducative en objet de recherche scientifique</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83109"/>
            <a:ext cx="10515600" cy="795855"/>
          </a:xfrm>
        </p:spPr>
        <p:txBody>
          <a:bodyPr>
            <a:normAutofit fontScale="90000"/>
          </a:bodyPr>
          <a:lstStyle/>
          <a:p>
            <a:br>
              <a:rPr lang="fr-FR" sz="3600" b="1" dirty="0"/>
            </a:br>
            <a:br>
              <a:rPr lang="fr-FR" sz="3600" b="1" dirty="0"/>
            </a:br>
            <a:r>
              <a:rPr lang="fr-FR" sz="3600" b="1" dirty="0">
                <a:solidFill>
                  <a:srgbClr val="FF0000"/>
                </a:solidFill>
                <a:effectLst>
                  <a:outerShdw blurRad="38100" dist="38100" dir="2700000" algn="tl">
                    <a:srgbClr val="000000">
                      <a:alpha val="43137"/>
                    </a:srgbClr>
                  </a:outerShdw>
                </a:effectLst>
              </a:rPr>
              <a:t>Échelles des transformations &amp; temporalités</a:t>
            </a:r>
            <a:br>
              <a:rPr lang="fr-FR" sz="3600" b="1" dirty="0">
                <a:solidFill>
                  <a:srgbClr val="FF0000"/>
                </a:solidFill>
                <a:effectLst>
                  <a:outerShdw blurRad="38100" dist="38100" dir="2700000" algn="tl">
                    <a:srgbClr val="000000">
                      <a:alpha val="43137"/>
                    </a:srgbClr>
                  </a:outerShdw>
                </a:effectLst>
              </a:rPr>
            </a:br>
            <a:r>
              <a:rPr lang="fr-FR" sz="3600" b="1" dirty="0">
                <a:solidFill>
                  <a:srgbClr val="FF0000"/>
                </a:solidFill>
                <a:effectLst>
                  <a:outerShdw blurRad="38100" dist="38100" dir="2700000" algn="tl">
                    <a:srgbClr val="000000">
                      <a:alpha val="43137"/>
                    </a:srgbClr>
                  </a:outerShdw>
                </a:effectLst>
              </a:rPr>
              <a:t>À quelles échelles ces transformations se manifestent-elles ?</a:t>
            </a:r>
            <a:br>
              <a:rPr lang="fr-FR" sz="3600" b="1" dirty="0"/>
            </a:br>
            <a:br>
              <a:rPr lang="fr-FR" dirty="0"/>
            </a:br>
            <a:endParaRPr lang="fr-FR" dirty="0"/>
          </a:p>
        </p:txBody>
      </p:sp>
      <p:sp>
        <p:nvSpPr>
          <p:cNvPr id="3" name="Espace réservé du contenu 2"/>
          <p:cNvSpPr>
            <a:spLocks noGrp="1"/>
          </p:cNvSpPr>
          <p:nvPr>
            <p:ph idx="1"/>
          </p:nvPr>
        </p:nvSpPr>
        <p:spPr>
          <a:xfrm>
            <a:off x="-123289" y="1078964"/>
            <a:ext cx="12185150" cy="5779035"/>
          </a:xfrm>
        </p:spPr>
        <p:txBody>
          <a:bodyPr>
            <a:normAutofit fontScale="85000" lnSpcReduction="10000"/>
          </a:bodyPr>
          <a:lstStyle/>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Construire le terrain comme système d’analyse</a:t>
            </a:r>
            <a:endParaRPr lang="fr-FR" b="1" dirty="0">
              <a:solidFill>
                <a:srgbClr val="FF0000"/>
              </a:solidFill>
              <a:effectLst>
                <a:outerShdw blurRad="38100" dist="38100" dir="2700000" algn="tl">
                  <a:srgbClr val="000000">
                    <a:alpha val="43137"/>
                  </a:srgbClr>
                </a:outerShdw>
              </a:effectLst>
            </a:endParaRPr>
          </a:p>
          <a:p>
            <a:pPr marL="0" indent="0" algn="ctr">
              <a:buNone/>
            </a:pPr>
            <a:r>
              <a:rPr lang="fr-FR" dirty="0"/>
              <a:t> Le terrain n’est pas donné, il est construit :</a:t>
            </a:r>
            <a:endParaRPr lang="fr-FR" dirty="0"/>
          </a:p>
          <a:p>
            <a:pPr algn="ctr">
              <a:buFont typeface="Wingdings" panose="05000000000000000000" pitchFamily="2" charset="2"/>
              <a:buChar char="§"/>
            </a:pPr>
            <a:r>
              <a:rPr lang="fr-FR" dirty="0"/>
              <a:t>acteurs et relations entre acteurs </a:t>
            </a:r>
            <a:endParaRPr lang="fr-FR" dirty="0"/>
          </a:p>
          <a:p>
            <a:pPr algn="ctr">
              <a:buFont typeface="Wingdings" panose="05000000000000000000" pitchFamily="2" charset="2"/>
              <a:buChar char="§"/>
            </a:pPr>
            <a:r>
              <a:rPr lang="fr-FR" dirty="0"/>
              <a:t>tensions et contradictions </a:t>
            </a:r>
            <a:endParaRPr lang="fr-FR" dirty="0"/>
          </a:p>
          <a:p>
            <a:pPr algn="ctr">
              <a:buFont typeface="Wingdings" panose="05000000000000000000" pitchFamily="2" charset="2"/>
              <a:buChar char="§"/>
            </a:pPr>
            <a:r>
              <a:rPr lang="fr-FR" dirty="0"/>
              <a:t>dispositifs éducatifs et institutionnels</a:t>
            </a:r>
            <a:endParaRPr lang="fr-FR" dirty="0"/>
          </a:p>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Des logiques en tension</a:t>
            </a:r>
            <a:endParaRPr lang="fr-FR" b="1" dirty="0">
              <a:solidFill>
                <a:srgbClr val="FF0000"/>
              </a:solidFill>
              <a:effectLst>
                <a:outerShdw blurRad="38100" dist="38100" dir="2700000" algn="tl">
                  <a:srgbClr val="000000">
                    <a:alpha val="43137"/>
                  </a:srgbClr>
                </a:outerShdw>
              </a:effectLst>
            </a:endParaRPr>
          </a:p>
          <a:p>
            <a:r>
              <a:rPr lang="fr-FR" dirty="0"/>
              <a:t>individuelle (évolution des représentations, développement de compétences d'action et de réflexion, renforcement du sentiment d'efficacité et de pouvoir d'agir) ;</a:t>
            </a:r>
            <a:endParaRPr lang="fr-FR" dirty="0"/>
          </a:p>
          <a:p>
            <a:pPr algn="ctr">
              <a:buFont typeface="Wingdings" panose="05000000000000000000" pitchFamily="2" charset="2"/>
              <a:buChar char="§"/>
            </a:pPr>
            <a:r>
              <a:rPr lang="fr-FR" dirty="0"/>
              <a:t>institutionnelle (émergence de nouveaux partenariats ; réorganisation de dispositifs de formation, intégration progressive des enjeux de durabilité dans les établissements) ;</a:t>
            </a:r>
            <a:endParaRPr lang="fr-FR" dirty="0"/>
          </a:p>
          <a:p>
            <a:r>
              <a:rPr lang="fr-FR" dirty="0"/>
              <a:t>territoriale (mobilisation d'acteurs multiples ; développement de projets agroécologiques locaux ; renforcement des liens entre écoles, collectivités et communautés). </a:t>
            </a:r>
            <a:endParaRPr lang="fr-FR" dirty="0"/>
          </a:p>
          <a:p>
            <a:pPr algn="ctr">
              <a:buFont typeface="Wingdings" panose="05000000000000000000" pitchFamily="2" charset="2"/>
              <a:buChar char="Ø"/>
            </a:pPr>
            <a:r>
              <a:rPr lang="fr-FR" b="1" dirty="0">
                <a:solidFill>
                  <a:srgbClr val="FF0000"/>
                </a:solidFill>
                <a:effectLst>
                  <a:outerShdw blurRad="38100" dist="38100" dir="2700000" algn="tl">
                    <a:srgbClr val="000000">
                      <a:alpha val="43137"/>
                    </a:srgbClr>
                  </a:outerShdw>
                </a:effectLst>
              </a:rPr>
              <a:t>Enjeu</a:t>
            </a:r>
            <a:endParaRPr lang="fr-FR" b="1"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dirty="0"/>
              <a:t>Transformer le terrain en un système d’analyse multi-niveaux permettant de rendre visibles les relations, tensions et dynamiques de transformation à l’œuvre dans les dispositifs analysés.</a:t>
            </a:r>
            <a:endParaRPr lang="fr-FR" u="sng" dirty="0">
              <a:effectLst>
                <a:outerShdw blurRad="38100" dist="38100" dir="2700000" algn="tl">
                  <a:srgbClr val="000000">
                    <a:alpha val="43137"/>
                  </a:srgbClr>
                </a:outerShdw>
              </a:effectLst>
            </a:endParaRPr>
          </a:p>
          <a:p>
            <a:pPr marL="0" indent="0" algn="ctr">
              <a:buNone/>
            </a:pPr>
            <a:endParaRPr lang="fr-FR" dirty="0"/>
          </a:p>
          <a:p>
            <a:pPr algn="ct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193" y="0"/>
            <a:ext cx="11590107" cy="682839"/>
          </a:xfrm>
        </p:spPr>
        <p:txBody>
          <a:bodyPr>
            <a:noAutofit/>
          </a:bodyPr>
          <a:lstStyle/>
          <a:p>
            <a:r>
              <a:rPr lang="fr-FR" sz="2400" b="1" dirty="0">
                <a:solidFill>
                  <a:srgbClr val="FF0000"/>
                </a:solidFill>
                <a:effectLst>
                  <a:outerShdw blurRad="38100" dist="38100" dir="2700000" algn="tl">
                    <a:srgbClr val="000000">
                      <a:alpha val="43137"/>
                    </a:srgbClr>
                  </a:outerShdw>
                </a:effectLst>
              </a:rPr>
              <a:t>Évaluer les effets attendus et inattendus</a:t>
            </a:r>
            <a:br>
              <a:rPr lang="fr-FR" sz="2400" b="1" dirty="0">
                <a:solidFill>
                  <a:srgbClr val="FF0000"/>
                </a:solidFill>
                <a:effectLst>
                  <a:outerShdw blurRad="38100" dist="38100" dir="2700000" algn="tl">
                    <a:srgbClr val="000000">
                      <a:alpha val="43137"/>
                    </a:srgbClr>
                  </a:outerShdw>
                </a:effectLst>
              </a:rPr>
            </a:br>
            <a:r>
              <a:rPr lang="fr-FR" sz="2400" b="1" dirty="0">
                <a:solidFill>
                  <a:srgbClr val="FF0000"/>
                </a:solidFill>
                <a:effectLst>
                  <a:outerShdw blurRad="38100" dist="38100" dir="2700000" algn="tl">
                    <a:srgbClr val="000000">
                      <a:alpha val="43137"/>
                    </a:srgbClr>
                  </a:outerShdw>
                </a:effectLst>
              </a:rPr>
              <a:t>Comment évaluer les effets des dispositifs expérimentaux ?</a:t>
            </a:r>
            <a:endParaRPr lang="fr-FR" sz="24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82193" y="867773"/>
            <a:ext cx="12236522" cy="6390919"/>
          </a:xfrm>
        </p:spPr>
        <p:txBody>
          <a:bodyPr>
            <a:normAutofit/>
          </a:bodyPr>
          <a:lstStyle/>
          <a:p>
            <a:pPr algn="ctr">
              <a:buFont typeface="Wingdings" panose="05000000000000000000" pitchFamily="2" charset="2"/>
              <a:buChar char="Ø"/>
            </a:pPr>
            <a:r>
              <a:rPr lang="fr-FR" sz="2400" b="1" dirty="0">
                <a:solidFill>
                  <a:srgbClr val="FF0000"/>
                </a:solidFill>
                <a:effectLst>
                  <a:outerShdw blurRad="38100" dist="38100" dir="2700000" algn="tl">
                    <a:srgbClr val="000000">
                      <a:alpha val="43137"/>
                    </a:srgbClr>
                  </a:outerShdw>
                </a:effectLst>
              </a:rPr>
              <a:t>De l’action à la donnée</a:t>
            </a:r>
            <a:endParaRPr lang="fr-FR" sz="2400" b="1"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sz="2400" dirty="0"/>
              <a:t>distinguer observation / interprétation </a:t>
            </a:r>
            <a:endParaRPr lang="fr-FR" sz="2400" dirty="0"/>
          </a:p>
          <a:p>
            <a:pPr algn="ctr">
              <a:buFont typeface="Wingdings" panose="05000000000000000000" pitchFamily="2" charset="2"/>
              <a:buChar char="§"/>
            </a:pPr>
            <a:r>
              <a:rPr lang="fr-FR" sz="2400" dirty="0"/>
              <a:t>documenter les effets attendus (changement de pratique, renforcement de l’engagement, développement de connaissances opérationnelles et de compétences de transition) ///et non intentionnels (recomposition des relations entre acteurs, émergence de nouveaux partenariats, déplacement des priorités institutionnelles, résistances, tensions ou effets d'exclusion).  </a:t>
            </a:r>
            <a:endParaRPr lang="fr-FR" sz="2400" dirty="0"/>
          </a:p>
          <a:p>
            <a:pPr algn="ctr">
              <a:buFont typeface="Wingdings" panose="05000000000000000000" pitchFamily="2" charset="2"/>
              <a:buChar char="§"/>
            </a:pPr>
            <a:r>
              <a:rPr lang="fr-FR" sz="2400" dirty="0"/>
              <a:t>expliciter les traces et matériaux</a:t>
            </a:r>
            <a:endParaRPr lang="fr-FR" sz="2400" dirty="0"/>
          </a:p>
          <a:p>
            <a:pPr algn="ctr">
              <a:buFont typeface="Wingdings" panose="05000000000000000000" pitchFamily="2" charset="2"/>
              <a:buChar char="Ø"/>
            </a:pPr>
            <a:r>
              <a:rPr lang="fr-FR" sz="2400" b="1" dirty="0">
                <a:solidFill>
                  <a:srgbClr val="FF0000"/>
                </a:solidFill>
                <a:effectLst>
                  <a:outerShdw blurRad="38100" dist="38100" dir="2700000" algn="tl">
                    <a:srgbClr val="000000">
                      <a:alpha val="43137"/>
                    </a:srgbClr>
                  </a:outerShdw>
                </a:effectLst>
              </a:rPr>
              <a:t>Outils possibles</a:t>
            </a:r>
            <a:endParaRPr lang="fr-FR" sz="2400" b="1"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sz="2400" dirty="0"/>
              <a:t>entretiens courts &amp; questionnaires &amp; observations </a:t>
            </a:r>
            <a:endParaRPr lang="fr-FR" sz="2400" dirty="0"/>
          </a:p>
          <a:p>
            <a:pPr algn="ctr">
              <a:buFont typeface="Wingdings" panose="05000000000000000000" pitchFamily="2" charset="2"/>
              <a:buChar char="§"/>
            </a:pPr>
            <a:r>
              <a:rPr lang="fr-FR" sz="2400" dirty="0"/>
              <a:t>journaux de terrain &amp; comparaisons avant/après</a:t>
            </a:r>
            <a:endParaRPr lang="fr-FR" sz="2400" dirty="0"/>
          </a:p>
          <a:p>
            <a:pPr algn="ctr">
              <a:buFont typeface="Wingdings" panose="05000000000000000000" pitchFamily="2" charset="2"/>
              <a:buChar char="Ø"/>
            </a:pPr>
            <a:r>
              <a:rPr lang="fr-FR" sz="2400" b="1" dirty="0">
                <a:solidFill>
                  <a:srgbClr val="FF0000"/>
                </a:solidFill>
                <a:effectLst>
                  <a:outerShdw blurRad="38100" dist="38100" dir="2700000" algn="tl">
                    <a:srgbClr val="000000">
                      <a:alpha val="43137"/>
                    </a:srgbClr>
                  </a:outerShdw>
                </a:effectLst>
              </a:rPr>
              <a:t>Point de vigilance</a:t>
            </a:r>
            <a:br>
              <a:rPr lang="fr-FR" sz="2400" dirty="0"/>
            </a:br>
            <a:r>
              <a:rPr lang="fr-FR" sz="2400" dirty="0"/>
              <a:t>Les transformations éducatives sont souvent observées et décrites, mais restent rarement analysées comme des objets de recherche construits. L’enjeu FREDA est de rendre analysables les effets non intentionnels des dispositifs éducatifs, souvent révélateurs des dynamiques réelles de transformation.</a:t>
            </a:r>
            <a:endParaRPr lang="fr-FR" sz="2400" dirty="0"/>
          </a:p>
          <a:p>
            <a:pPr marL="0" indent="0" algn="ctr">
              <a:buNone/>
            </a:pPr>
            <a:endParaRPr lang="fr-FR" sz="2200" dirty="0">
              <a:effectLst>
                <a:outerShdw blurRad="38100" dist="38100" dir="2700000" algn="tl">
                  <a:srgbClr val="000000">
                    <a:alpha val="43137"/>
                  </a:srgbClr>
                </a:outerShdw>
              </a:effectLst>
            </a:endParaRPr>
          </a:p>
          <a:p>
            <a:pPr marL="0" indent="0">
              <a:buNone/>
            </a:pP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6580" y="139095"/>
            <a:ext cx="10973656" cy="508178"/>
          </a:xfrm>
        </p:spPr>
        <p:txBody>
          <a:bodyPr>
            <a:normAutofit fontScale="90000"/>
          </a:bodyPr>
          <a:lstStyle/>
          <a:p>
            <a:br>
              <a:rPr lang="fr-FR" sz="3600" b="1" dirty="0"/>
            </a:br>
            <a:br>
              <a:rPr lang="fr-FR" sz="3600" b="1" dirty="0"/>
            </a:br>
            <a:r>
              <a:rPr lang="fr-FR" sz="2700" b="1" dirty="0">
                <a:solidFill>
                  <a:srgbClr val="FF0000"/>
                </a:solidFill>
                <a:effectLst>
                  <a:outerShdw blurRad="38100" dist="38100" dir="2700000" algn="tl">
                    <a:srgbClr val="000000">
                      <a:alpha val="43137"/>
                    </a:srgbClr>
                  </a:outerShdw>
                </a:effectLst>
              </a:rPr>
              <a:t>Quels indicateurs pour l’apprentissage, l’engagement et la capacité à agir ?</a:t>
            </a:r>
            <a:br>
              <a:rPr lang="fr-FR" sz="3600" b="1" dirty="0"/>
            </a:br>
            <a:br>
              <a:rPr lang="fr-FR" dirty="0"/>
            </a:br>
            <a:endParaRPr lang="fr-FR" dirty="0"/>
          </a:p>
        </p:txBody>
      </p:sp>
      <p:sp>
        <p:nvSpPr>
          <p:cNvPr id="3" name="Espace réservé du contenu 2"/>
          <p:cNvSpPr>
            <a:spLocks noGrp="1"/>
          </p:cNvSpPr>
          <p:nvPr>
            <p:ph idx="1"/>
          </p:nvPr>
        </p:nvSpPr>
        <p:spPr>
          <a:xfrm>
            <a:off x="-71920" y="544530"/>
            <a:ext cx="12192000" cy="6667928"/>
          </a:xfrm>
        </p:spPr>
        <p:txBody>
          <a:bodyPr>
            <a:normAutofit/>
          </a:bodyPr>
          <a:lstStyle/>
          <a:p>
            <a:pPr algn="ctr">
              <a:buFont typeface="Wingdings" panose="05000000000000000000" pitchFamily="2" charset="2"/>
              <a:buChar char="Ø"/>
            </a:pPr>
            <a:r>
              <a:rPr lang="fr-FR" sz="2600" b="1" dirty="0">
                <a:solidFill>
                  <a:srgbClr val="FF0000"/>
                </a:solidFill>
                <a:effectLst>
                  <a:outerShdw blurRad="38100" dist="38100" dir="2700000" algn="tl">
                    <a:srgbClr val="000000">
                      <a:alpha val="43137"/>
                    </a:srgbClr>
                  </a:outerShdw>
                </a:effectLst>
              </a:rPr>
              <a:t>Indicateurs et méthodes</a:t>
            </a:r>
            <a:endParaRPr lang="fr-FR" sz="2600" b="1" dirty="0">
              <a:solidFill>
                <a:srgbClr val="FF0000"/>
              </a:solidFill>
              <a:effectLst>
                <a:outerShdw blurRad="38100" dist="38100" dir="2700000" algn="tl">
                  <a:srgbClr val="000000">
                    <a:alpha val="43137"/>
                  </a:srgbClr>
                </a:outerShdw>
              </a:effectLst>
            </a:endParaRPr>
          </a:p>
          <a:p>
            <a:pPr marL="0" indent="0" algn="ctr">
              <a:buNone/>
            </a:pPr>
            <a:r>
              <a:rPr lang="fr-FR" sz="2600" b="1" dirty="0">
                <a:solidFill>
                  <a:srgbClr val="FF0000"/>
                </a:solidFill>
              </a:rPr>
              <a:t>1. Indicateurs psycho-éducatifs et d’engagement</a:t>
            </a:r>
            <a:endParaRPr lang="fr-FR" sz="2600" b="1" dirty="0">
              <a:solidFill>
                <a:srgbClr val="FF0000"/>
              </a:solidFill>
            </a:endParaRPr>
          </a:p>
          <a:p>
            <a:pPr algn="ctr">
              <a:buFont typeface="Wingdings" panose="05000000000000000000" pitchFamily="2" charset="2"/>
              <a:buChar char="§"/>
            </a:pPr>
            <a:r>
              <a:rPr lang="fr-FR" sz="2600" dirty="0"/>
              <a:t>Auto-efficacité (</a:t>
            </a:r>
            <a:r>
              <a:rPr lang="fr-FR" sz="2600" i="1" dirty="0"/>
              <a:t>Bandura</a:t>
            </a:r>
            <a:r>
              <a:rPr lang="fr-FR" sz="2600" dirty="0"/>
              <a:t>) </a:t>
            </a:r>
            <a:endParaRPr lang="fr-FR" sz="2600" dirty="0"/>
          </a:p>
          <a:p>
            <a:pPr algn="ctr">
              <a:buFont typeface="Wingdings" panose="05000000000000000000" pitchFamily="2" charset="2"/>
              <a:buChar char="§"/>
            </a:pPr>
            <a:r>
              <a:rPr lang="fr-FR" sz="2600" dirty="0"/>
              <a:t>Engagement (approches en sociologie de l’éducation et de l’environnement) </a:t>
            </a:r>
            <a:endParaRPr lang="fr-FR" sz="2600" dirty="0"/>
          </a:p>
          <a:p>
            <a:pPr algn="ctr">
              <a:buFont typeface="Wingdings" panose="05000000000000000000" pitchFamily="2" charset="2"/>
              <a:buChar char="§"/>
            </a:pPr>
            <a:r>
              <a:rPr lang="fr-FR" sz="2600" dirty="0"/>
              <a:t>Participation et prise d’initiative (références Agenda 2030) </a:t>
            </a:r>
            <a:endParaRPr lang="fr-FR" sz="2600" dirty="0"/>
          </a:p>
          <a:p>
            <a:pPr marL="0" indent="0" algn="ctr">
              <a:buNone/>
            </a:pPr>
            <a:r>
              <a:rPr lang="fr-FR" sz="2600" b="1" dirty="0">
                <a:solidFill>
                  <a:srgbClr val="FF0000"/>
                </a:solidFill>
              </a:rPr>
              <a:t> 2. Méthodologies d’enquête et de comparaison</a:t>
            </a:r>
            <a:endParaRPr lang="fr-FR" sz="2600" b="1" dirty="0">
              <a:solidFill>
                <a:srgbClr val="FF0000"/>
              </a:solidFill>
            </a:endParaRPr>
          </a:p>
          <a:p>
            <a:pPr algn="ctr">
              <a:buFont typeface="Wingdings" panose="05000000000000000000" pitchFamily="2" charset="2"/>
              <a:buChar char="§"/>
            </a:pPr>
            <a:r>
              <a:rPr lang="fr-FR" sz="2600" dirty="0"/>
              <a:t>Études longitudinales (suivi des transformations dans le temps) </a:t>
            </a:r>
            <a:endParaRPr lang="fr-FR" sz="2600" dirty="0"/>
          </a:p>
          <a:p>
            <a:pPr algn="ctr">
              <a:buFont typeface="Wingdings" panose="05000000000000000000" pitchFamily="2" charset="2"/>
              <a:buChar char="§"/>
            </a:pPr>
            <a:r>
              <a:rPr lang="fr-FR" sz="2600" dirty="0"/>
              <a:t>Études comparatives (Nord/Sud, territoires, publics) </a:t>
            </a:r>
            <a:endParaRPr lang="fr-FR" sz="2600" dirty="0"/>
          </a:p>
          <a:p>
            <a:pPr algn="ctr">
              <a:buFont typeface="Wingdings" panose="05000000000000000000" pitchFamily="2" charset="2"/>
              <a:buChar char="§"/>
            </a:pPr>
            <a:r>
              <a:rPr lang="fr-FR" sz="2600" dirty="0"/>
              <a:t>Enquêtes mixtes (croisement quantitatif / qualitatif) </a:t>
            </a:r>
            <a:endParaRPr lang="fr-FR" sz="2600" dirty="0"/>
          </a:p>
          <a:p>
            <a:pPr marL="0" indent="0" algn="ctr">
              <a:buNone/>
            </a:pPr>
            <a:r>
              <a:rPr lang="fr-FR" sz="2600" b="1" dirty="0">
                <a:solidFill>
                  <a:srgbClr val="FF0000"/>
                </a:solidFill>
              </a:rPr>
              <a:t> 3. Outils d’analyse des dynamiques temporelles</a:t>
            </a:r>
            <a:endParaRPr lang="fr-FR" sz="2600" b="1" dirty="0">
              <a:solidFill>
                <a:srgbClr val="FF0000"/>
              </a:solidFill>
            </a:endParaRPr>
          </a:p>
          <a:p>
            <a:pPr algn="ctr">
              <a:buFont typeface="Wingdings" panose="05000000000000000000" pitchFamily="2" charset="2"/>
              <a:buChar char="§"/>
            </a:pPr>
            <a:r>
              <a:rPr lang="fr-FR" sz="2600" dirty="0"/>
              <a:t>Tableau de Buys-Ballot &amp; Méthode des rangs</a:t>
            </a:r>
            <a:endParaRPr lang="fr-FR" sz="2600" dirty="0"/>
          </a:p>
          <a:p>
            <a:pPr algn="ctr">
              <a:buFont typeface="Wingdings" panose="05000000000000000000" pitchFamily="2" charset="2"/>
              <a:buChar char="Ø"/>
            </a:pPr>
            <a:r>
              <a:rPr lang="fr-FR" sz="2600" dirty="0">
                <a:solidFill>
                  <a:srgbClr val="FF0000"/>
                </a:solidFill>
                <a:effectLst>
                  <a:outerShdw blurRad="38100" dist="38100" dir="2700000" algn="tl">
                    <a:srgbClr val="000000">
                      <a:alpha val="43137"/>
                    </a:srgbClr>
                  </a:outerShdw>
                </a:effectLst>
              </a:rPr>
              <a:t>Enjeu méthodologique</a:t>
            </a:r>
            <a:endParaRPr lang="fr-FR" sz="2600" dirty="0">
              <a:solidFill>
                <a:srgbClr val="FF0000"/>
              </a:solidFill>
              <a:effectLst>
                <a:outerShdw blurRad="38100" dist="38100" dir="2700000" algn="tl">
                  <a:srgbClr val="000000">
                    <a:alpha val="43137"/>
                  </a:srgbClr>
                </a:outerShdw>
              </a:effectLst>
            </a:endParaRPr>
          </a:p>
          <a:p>
            <a:pPr algn="ctr">
              <a:buFont typeface="Wingdings" panose="05000000000000000000" pitchFamily="2" charset="2"/>
              <a:buChar char="§"/>
            </a:pPr>
            <a:r>
              <a:rPr lang="fr-FR" sz="2600" dirty="0"/>
              <a:t>Passer de l’opinion à la discussion scientifique, </a:t>
            </a:r>
            <a:r>
              <a:rPr lang="fr-FR" sz="2600" i="1" dirty="0"/>
              <a:t> de l'action à la recherche </a:t>
            </a:r>
            <a:endParaRPr lang="fr-FR" sz="2600" dirty="0"/>
          </a:p>
          <a:p>
            <a:pPr algn="ctr"/>
            <a:endParaRPr lang="fr-FR" dirty="0"/>
          </a:p>
          <a:p>
            <a:pPr marL="0" indent="0">
              <a:buNone/>
            </a:pPr>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5531</Words>
  <Application>WPS Presentation</Application>
  <PresentationFormat>Grand écran</PresentationFormat>
  <Paragraphs>100</Paragraphs>
  <Slides>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Arial</vt:lpstr>
      <vt:lpstr>SimSun</vt:lpstr>
      <vt:lpstr>Wingdings</vt:lpstr>
      <vt:lpstr>Calibri Light</vt:lpstr>
      <vt:lpstr>Calibri</vt:lpstr>
      <vt:lpstr>Microsoft YaHei</vt:lpstr>
      <vt:lpstr>Arial Unicode MS</vt:lpstr>
      <vt:lpstr>Thème Office</vt:lpstr>
      <vt:lpstr>  Séminaire FREDA  </vt:lpstr>
      <vt:lpstr> FREDA en tant que recherche-action : bilan des séminaires  et travaux en cours  </vt:lpstr>
      <vt:lpstr>Questions associées : </vt:lpstr>
      <vt:lpstr>   Expérimentations et transformations éducatives: Comment les expérimentations sur le terrain modifient-elles les pratiques et les curricula ?  </vt:lpstr>
      <vt:lpstr>  Échelles des transformations &amp; temporalités À quelles échelles ces transformations se manifestent-elles ?  </vt:lpstr>
      <vt:lpstr>Évaluer les effets attendus et inattendus Comment évaluer les effets des dispositifs expérimentaux ?</vt:lpstr>
      <vt:lpstr>  Quels indicateurs pour l’apprentissage, l’engagement et la capacité à agir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faouzia kalali</dc:creator>
  <cp:lastModifiedBy>dmuln</cp:lastModifiedBy>
  <cp:revision>20</cp:revision>
  <dcterms:created xsi:type="dcterms:W3CDTF">2026-05-13T14:28:00Z</dcterms:created>
  <dcterms:modified xsi:type="dcterms:W3CDTF">2026-06-25T14:39:18Z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9068417F3FCC44DA8C2BFD2C4767899F_13</vt:lpwstr>
  </property>
  <property fmtid="{D5CDD505-2E9C-101B-9397-08002B2CF9AE}" pid="3" name="KSOProductBuildVer">
    <vt:lpwstr>1036-12.1.0.25242</vt:lpwstr>
  </property>
</Properties>
</file>